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2"/>
  </p:notesMasterIdLst>
  <p:sldIdLst>
    <p:sldId id="303" r:id="rId3"/>
    <p:sldId id="304" r:id="rId4"/>
    <p:sldId id="257" r:id="rId5"/>
    <p:sldId id="294" r:id="rId6"/>
    <p:sldId id="292" r:id="rId7"/>
    <p:sldId id="297" r:id="rId8"/>
    <p:sldId id="298" r:id="rId9"/>
    <p:sldId id="299" r:id="rId10"/>
    <p:sldId id="28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A9CCF-C99A-416E-AA70-555ED72AAB7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64299-2B2B-4FFF-9B41-F31CA90C1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A2110-7DE6-46CA-93F7-4FB7CACD719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6532D-D46A-4218-BDC3-9460988FDC4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C728-C103-4AE4-B0F0-DB5F5F2F5D4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3F788-A279-46AB-9345-A21F18A44D4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15EBA-0FDA-467D-840C-62FC7128236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648A-357B-4916-9ABF-C6627A8647C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584B-A015-49ED-BEB9-D8DCA5BFA6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6236-8C53-46F0-A078-7299DE8D16E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0543C-B166-4926-AA20-B5E5F0A7AF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2691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24347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2002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09606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54915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02628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73497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726430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683646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65630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18547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5B8CC04-65DE-412B-AA2C-38AF15B8FB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 dirty="0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06632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3045606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TROJÚHELNÍK-kružnice trojúhelníku opsaná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DUM: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III/2/MAT/2/1/1-09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kružnicí trojúhelníku opsanou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Kružnice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trojúhelníku opsaná, ostroúhlý trojúhelník, pravoúhlý trojúhelník, tupoúhlý trojúhelník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  <p:sp>
        <p:nvSpPr>
          <p:cNvPr id="6" name="TextovéPole 6"/>
          <p:cNvSpPr txBox="1"/>
          <p:nvPr/>
        </p:nvSpPr>
        <p:spPr>
          <a:xfrm>
            <a:off x="1475656" y="6093296"/>
            <a:ext cx="483016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050" dirty="0" smtClean="0"/>
              <a:t>Autorem materiálu a všech jeho částí, není-li uvedeno jinak, je Mgr. Alena Čechová.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48096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Kružnice trojúhelníku opsaná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497829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4968552"/>
          </a:xfrm>
        </p:spPr>
        <p:txBody>
          <a:bodyPr>
            <a:noAutofit/>
          </a:bodyPr>
          <a:lstStyle/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Osa úsečky</a:t>
            </a:r>
          </a:p>
          <a:p>
            <a:pPr>
              <a:buFontTx/>
              <a:buChar char="-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Kružnice</a:t>
            </a:r>
          </a:p>
          <a:p>
            <a:pPr>
              <a:buFontTx/>
              <a:buChar char="-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Poloměr kružnice</a:t>
            </a:r>
          </a:p>
          <a:p>
            <a:pPr>
              <a:buFontTx/>
              <a:buChar char="-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Průměr kružnice</a:t>
            </a:r>
          </a:p>
          <a:p>
            <a:pPr>
              <a:buFontTx/>
              <a:buChar char="-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Střed kružnice</a:t>
            </a: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59"/>
            <a:ext cx="8712968" cy="4870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Každá kružnice je určena svým středem a poloměrem.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k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( S¡ r 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Kružnice opsaná trojúhelníku prochází všemi vrcholy daného trojúhelníku. Střed této kružnice je průsečík os jednotlivých stran.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latin typeface="Candara"/>
              </a:rPr>
              <a:t>Poloha středu kružnice trojúhelníku opsané závisí na druhu trojúhelníku</a:t>
            </a:r>
            <a:r>
              <a:rPr lang="cs-CZ" dirty="0" smtClean="0">
                <a:latin typeface="Candara"/>
              </a:rPr>
              <a:t>.</a:t>
            </a:r>
            <a:r>
              <a:rPr lang="cs-CZ" b="1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824" y="332656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Střed kružnice opsané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555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484784"/>
                <a:ext cx="8640960" cy="4896544"/>
              </a:xfrm>
              <a:ln>
                <a:noFill/>
              </a:ln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Střed kružnice opsané u ostroúhlého trojúhelníku leží uvnitř trojúhelníku.                           </a:t>
                </a:r>
              </a:p>
              <a:p>
                <a:pPr marL="0" indent="0">
                  <a:buNone/>
                </a:pPr>
                <a:endParaRPr lang="cs-CZ" sz="28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FF0000"/>
                    </a:solidFill>
                  </a:rPr>
                  <a:t>                                                                    k – kružnice </a:t>
                </a: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                                                                  S – střed kružnice</a:t>
                </a: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                                                                  r – poloměr</a:t>
                </a: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                                                                  o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1,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o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2,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o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3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– osy stran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484784"/>
                <a:ext cx="8640960" cy="4896544"/>
              </a:xfrm>
              <a:blipFill rotWithShape="1">
                <a:blip r:embed="rId2" cstate="print"/>
                <a:stretch>
                  <a:fillRect l="-1410" t="-112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Střed kružnice opsané u ostroúhlého trojúhelníku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907704" y="2564904"/>
            <a:ext cx="2880320" cy="28083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2267744" y="2564904"/>
            <a:ext cx="2140824" cy="2318556"/>
          </a:xfrm>
          <a:prstGeom prst="triangle">
            <a:avLst>
              <a:gd name="adj" fmla="val 4755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987824" y="3140968"/>
            <a:ext cx="201622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3429000"/>
            <a:ext cx="216024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347864" y="3573016"/>
            <a:ext cx="72008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383868" y="3573016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30684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o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38156" y="4437112"/>
            <a:ext cx="513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43780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r>
              <a:rPr lang="cs-CZ" sz="1600" dirty="0" smtClean="0"/>
              <a:t>3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2231140" y="3979912"/>
            <a:ext cx="1188732" cy="9144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627784" y="3942348"/>
            <a:ext cx="710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 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88024" y="372418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07704" y="4806444"/>
            <a:ext cx="471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08568" y="4894312"/>
            <a:ext cx="379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1" y="2132856"/>
            <a:ext cx="463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2550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4" grpId="0"/>
      <p:bldP spid="15" grpId="0"/>
      <p:bldP spid="6" grpId="0"/>
      <p:bldP spid="8" grpId="0"/>
      <p:bldP spid="19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844824"/>
            <a:ext cx="8640959" cy="428133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Střed kružnice opsané u pravoúhlého trojúhelníku leží ve středu nejdelší strany / ve středu přepony /.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>
                <a:solidFill>
                  <a:srgbClr val="FF0000"/>
                </a:solidFill>
              </a:rPr>
              <a:t>, o</a:t>
            </a:r>
            <a:r>
              <a:rPr lang="cs-CZ" sz="2000" b="1" dirty="0" smtClean="0">
                <a:solidFill>
                  <a:srgbClr val="FF0000"/>
                </a:solidFill>
              </a:rPr>
              <a:t>2,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sz="1800" b="1" dirty="0" smtClean="0">
                <a:solidFill>
                  <a:srgbClr val="FF0000"/>
                </a:solidFill>
              </a:rPr>
              <a:t>3 – </a:t>
            </a:r>
            <a:r>
              <a:rPr lang="cs-CZ" sz="2000" b="1" dirty="0" smtClean="0">
                <a:solidFill>
                  <a:srgbClr val="FF0000"/>
                </a:solidFill>
              </a:rPr>
              <a:t>osy stran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k – kružnice opsaná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S – střed kružnice opsané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r </a:t>
            </a:r>
            <a:r>
              <a:rPr lang="cs-CZ" sz="2000" b="1" dirty="0" smtClean="0">
                <a:solidFill>
                  <a:srgbClr val="FF0000"/>
                </a:solidFill>
                <a:latin typeface="Candara"/>
              </a:rPr>
              <a:t>|SA| </a:t>
            </a:r>
            <a:r>
              <a:rPr lang="cs-CZ" sz="2000" b="1" dirty="0" smtClean="0">
                <a:solidFill>
                  <a:srgbClr val="FF0000"/>
                </a:solidFill>
              </a:rPr>
              <a:t>– poloměr kružnice 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Střed kružnice opsané u pravoúhlého trojúhelníka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436095" y="2708920"/>
            <a:ext cx="2196245" cy="216024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632340" y="3356992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cxnSp>
        <p:nvCxnSpPr>
          <p:cNvPr id="15" name="Přímá spojnice 14"/>
          <p:cNvCxnSpPr>
            <a:stCxn id="5" idx="3"/>
            <a:endCxn id="5" idx="5"/>
          </p:cNvCxnSpPr>
          <p:nvPr/>
        </p:nvCxnSpPr>
        <p:spPr>
          <a:xfrm>
            <a:off x="5757728" y="4552800"/>
            <a:ext cx="15529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5" idx="3"/>
            <a:endCxn id="5" idx="1"/>
          </p:cNvCxnSpPr>
          <p:nvPr/>
        </p:nvCxnSpPr>
        <p:spPr>
          <a:xfrm flipV="1">
            <a:off x="5757728" y="3025280"/>
            <a:ext cx="0" cy="15275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5" idx="1"/>
            <a:endCxn id="5" idx="5"/>
          </p:cNvCxnSpPr>
          <p:nvPr/>
        </p:nvCxnSpPr>
        <p:spPr>
          <a:xfrm>
            <a:off x="5757728" y="3025280"/>
            <a:ext cx="1552979" cy="15275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508104" y="4552800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310708" y="4552800"/>
            <a:ext cx="32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36095" y="2708921"/>
            <a:ext cx="400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B</a:t>
            </a:r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 flipV="1">
            <a:off x="4932040" y="3789040"/>
            <a:ext cx="2378667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 flipV="1">
            <a:off x="6534217" y="3097211"/>
            <a:ext cx="63007" cy="25109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6228184" y="3212976"/>
            <a:ext cx="792088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6300192" y="4005064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624228" y="3025280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TextovéPole 42"/>
              <p:cNvSpPr txBox="1"/>
              <p:nvPr/>
            </p:nvSpPr>
            <p:spPr>
              <a:xfrm>
                <a:off x="5004048" y="3541658"/>
                <a:ext cx="50405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o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₂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541658"/>
                <a:ext cx="504056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84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43"/>
          <p:cNvSpPr txBox="1"/>
          <p:nvPr/>
        </p:nvSpPr>
        <p:spPr>
          <a:xfrm>
            <a:off x="6565720" y="5229200"/>
            <a:ext cx="423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r>
              <a:rPr lang="cs-CZ" sz="1600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9069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22" grpId="0"/>
      <p:bldP spid="24" grpId="0"/>
      <p:bldP spid="27" grpId="0"/>
      <p:bldP spid="41" grpId="0"/>
      <p:bldP spid="42" grpId="0"/>
      <p:bldP spid="43" grpId="0" animBg="1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8712967" cy="43533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Střed kružnice opsané tupoúhlému trojúhelníku leží vně daného trojúhelníku.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b="1" dirty="0">
                <a:solidFill>
                  <a:srgbClr val="FF0000"/>
                </a:solidFill>
              </a:rPr>
              <a:t>o</a:t>
            </a:r>
            <a:r>
              <a:rPr lang="cs-CZ" sz="1800" b="1" dirty="0" smtClean="0">
                <a:solidFill>
                  <a:srgbClr val="FF0000"/>
                </a:solidFill>
              </a:rPr>
              <a:t>₁,o₂,o3 – osy stran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k – kružnice opsaná 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S – střed kružnice opsané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r – poloměr kružnice k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146456"/>
          </a:xfrm>
        </p:spPr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Střed kružnice opsané u tupoúhlého trojúhelníku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131840" y="2492896"/>
            <a:ext cx="3384376" cy="30963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371703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cxnSp>
        <p:nvCxnSpPr>
          <p:cNvPr id="10" name="Přímá spojnice 9"/>
          <p:cNvCxnSpPr>
            <a:stCxn id="5" idx="1"/>
            <a:endCxn id="5" idx="0"/>
          </p:cNvCxnSpPr>
          <p:nvPr/>
        </p:nvCxnSpPr>
        <p:spPr>
          <a:xfrm flipV="1">
            <a:off x="3627470" y="2492896"/>
            <a:ext cx="1196558" cy="453449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5" idx="0"/>
          </p:cNvCxnSpPr>
          <p:nvPr/>
        </p:nvCxnSpPr>
        <p:spPr>
          <a:xfrm>
            <a:off x="4824028" y="2492896"/>
            <a:ext cx="1548172" cy="936104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5" idx="1"/>
          </p:cNvCxnSpPr>
          <p:nvPr/>
        </p:nvCxnSpPr>
        <p:spPr>
          <a:xfrm>
            <a:off x="3627470" y="2946345"/>
            <a:ext cx="2744730" cy="482655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632889" y="2167025"/>
            <a:ext cx="1512168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923928" y="2132856"/>
            <a:ext cx="1296144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4824028" y="2023009"/>
            <a:ext cx="324036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824028" y="408636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868144" y="234888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67944" y="2167025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8064" y="202300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r>
              <a:rPr lang="cs-CZ" sz="1600" dirty="0" smtClean="0"/>
              <a:t>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131840" y="2718212"/>
            <a:ext cx="680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444208" y="3272210"/>
            <a:ext cx="292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716016" y="2207675"/>
            <a:ext cx="292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4862388" y="3429000"/>
            <a:ext cx="1509812" cy="4726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436096" y="3641542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5139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700808"/>
            <a:ext cx="8712967" cy="4425355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1/Co musíme znát pro přesné určení kružnice?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Poloměr a střed kružnice.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2/Kde leží střed kružnice, která je  opsaná  ostroúhlému trojúhelníku?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Uvnitř daného trojúhelníku.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3/Kde leží střed kružnice opsané,</a:t>
            </a:r>
            <a:r>
              <a:rPr lang="cs-CZ" sz="2000" dirty="0">
                <a:solidFill>
                  <a:schemeClr val="tx1"/>
                </a:solidFill>
              </a:rPr>
              <a:t> která je  opsaná </a:t>
            </a:r>
            <a:r>
              <a:rPr lang="cs-CZ" sz="2000" dirty="0" smtClean="0">
                <a:solidFill>
                  <a:schemeClr val="tx1"/>
                </a:solidFill>
              </a:rPr>
              <a:t>pravoúhlému trojúhelníku?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Ve středu nejdelší strany pravoúhlého trojúhelníku.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4/Kde </a:t>
            </a:r>
            <a:r>
              <a:rPr lang="cs-CZ" sz="2000" dirty="0">
                <a:solidFill>
                  <a:schemeClr val="tx1"/>
                </a:solidFill>
              </a:rPr>
              <a:t>leží střed kružnice opsané, která je  opsaná </a:t>
            </a:r>
            <a:r>
              <a:rPr lang="cs-CZ" sz="2000" dirty="0" smtClean="0">
                <a:solidFill>
                  <a:schemeClr val="tx1"/>
                </a:solidFill>
              </a:rPr>
              <a:t>tupoúhlému trojúhelníku?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Vně daného trojúhelníku.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Opakování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9807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4176464"/>
          </a:xfrm>
        </p:spPr>
        <p:txBody>
          <a:bodyPr>
            <a:normAutofit/>
          </a:bodyPr>
          <a:lstStyle/>
          <a:p>
            <a:r>
              <a:rPr lang="cs-CZ" sz="1800" dirty="0">
                <a:solidFill>
                  <a:srgbClr val="073E87"/>
                </a:solidFill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solidFill>
                  <a:srgbClr val="073E87"/>
                </a:solidFill>
                <a:latin typeface="+mj-lt"/>
                <a:cs typeface="Arial" pitchFamily="34" charset="0"/>
              </a:rPr>
              <a:t>. </a:t>
            </a:r>
            <a:endParaRPr lang="cs-CZ" sz="1800" dirty="0">
              <a:solidFill>
                <a:srgbClr val="073E87"/>
              </a:solidFill>
              <a:latin typeface="+mj-lt"/>
              <a:cs typeface="Arial" pitchFamily="34" charset="0"/>
            </a:endParaRP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4119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2864</TotalTime>
  <Words>389</Words>
  <Application>Microsoft Office PowerPoint</Application>
  <PresentationFormat>Předvádění na obrazovce (4:3)</PresentationFormat>
  <Paragraphs>99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Vlnění</vt:lpstr>
      <vt:lpstr>1_Vlnění</vt:lpstr>
      <vt:lpstr>Snímek 1</vt:lpstr>
      <vt:lpstr>Kružnice trojúhelníku opsaná</vt:lpstr>
      <vt:lpstr>Opakování</vt:lpstr>
      <vt:lpstr>Střed kružnice opsané</vt:lpstr>
      <vt:lpstr>Střed kružnice opsané u ostroúhlého trojúhelníku</vt:lpstr>
      <vt:lpstr>Střed kružnice opsané u pravoúhlého trojúhelníka</vt:lpstr>
      <vt:lpstr>Střed kružnice opsané u tupoúhlého trojúhelníku</vt:lpstr>
      <vt:lpstr>Opakování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173</cp:revision>
  <dcterms:created xsi:type="dcterms:W3CDTF">2013-01-16T20:09:48Z</dcterms:created>
  <dcterms:modified xsi:type="dcterms:W3CDTF">2015-07-16T16:21:31Z</dcterms:modified>
</cp:coreProperties>
</file>