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67" r:id="rId3"/>
    <p:sldId id="263" r:id="rId4"/>
    <p:sldId id="256" r:id="rId5"/>
    <p:sldId id="261" r:id="rId6"/>
    <p:sldId id="257" r:id="rId7"/>
    <p:sldId id="258" r:id="rId8"/>
    <p:sldId id="259" r:id="rId9"/>
    <p:sldId id="260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774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56BAFA2-B2F2-4623-87EA-E7B5DD752995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B87922-57CF-4A5D-AA29-71EC8A0337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35162" y="1196752"/>
            <a:ext cx="527367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5" y="2276252"/>
            <a:ext cx="6486525" cy="335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17801508"/>
              </p:ext>
            </p:extLst>
          </p:nvPr>
        </p:nvGraphicFramePr>
        <p:xfrm>
          <a:off x="1475656" y="2276872"/>
          <a:ext cx="6480720" cy="2238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4392488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  <p:sp>
        <p:nvSpPr>
          <p:cNvPr id="6" name="TextovéPole 6"/>
          <p:cNvSpPr txBox="1"/>
          <p:nvPr/>
        </p:nvSpPr>
        <p:spPr>
          <a:xfrm>
            <a:off x="1835696" y="5949280"/>
            <a:ext cx="48301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050" dirty="0" smtClean="0"/>
              <a:t>Autorem materiálu a všech jeho částí, není-li uvedeno jinak, je Mgr. Alena Čechová.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xmlns="" val="3305864506"/>
      </p:ext>
    </p:extLst>
  </p:cSld>
  <p:clrMapOvr>
    <a:masterClrMapping/>
  </p:clrMapOvr>
  <p:transition spd="slow" advTm="1830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480720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tx1"/>
                </a:solidFill>
              </a:rPr>
              <a:t>Trojúhelník - výšky</a:t>
            </a:r>
            <a:endParaRPr lang="cs-CZ" sz="6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32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251520" y="1052736"/>
            <a:ext cx="8712968" cy="5073427"/>
          </a:xfrm>
        </p:spPr>
        <p:txBody>
          <a:bodyPr/>
          <a:lstStyle/>
          <a:p>
            <a:pPr marL="0" indent="0">
              <a:buNone/>
            </a:pPr>
            <a:r>
              <a:rPr lang="cs-CZ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Opakování:</a:t>
            </a:r>
          </a:p>
          <a:p>
            <a:pPr marL="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Přímka</a:t>
            </a:r>
          </a:p>
          <a:p>
            <a:pPr>
              <a:buFontTx/>
              <a:buChar char="-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Úsečka</a:t>
            </a:r>
          </a:p>
          <a:p>
            <a:pPr>
              <a:buFontTx/>
              <a:buChar char="-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Kolmice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8882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781"/>
    </mc:Choice>
    <mc:Fallback>
      <p:transition spd="slow" advTm="278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496944" cy="5264265"/>
          </a:xfrm>
        </p:spPr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Výška je kolmice spuštěná z jednoho vrcholu trojúhelníku na protější stranu trojúhelníku.</a:t>
            </a:r>
          </a:p>
          <a:p>
            <a:pPr marL="0" indent="0">
              <a:buNone/>
            </a:pPr>
            <a:r>
              <a:rPr lang="cs-CZ" b="1" dirty="0"/>
              <a:t>Výšky se protínají v jednom bodě – průsečík výšek. Tento bod mění svou polohu podle toho, o jaký trojúhelník se jedná.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err="1"/>
              <a:t>v</a:t>
            </a:r>
            <a:r>
              <a:rPr lang="cs-CZ" sz="2000" b="1" dirty="0" err="1"/>
              <a:t>a</a:t>
            </a:r>
            <a:r>
              <a:rPr lang="cs-CZ" sz="1800" b="1" dirty="0"/>
              <a:t>, </a:t>
            </a:r>
            <a:r>
              <a:rPr lang="cs-CZ" b="1" dirty="0" err="1"/>
              <a:t>v</a:t>
            </a:r>
            <a:r>
              <a:rPr lang="cs-CZ" sz="1800" b="1" dirty="0" err="1"/>
              <a:t>b</a:t>
            </a:r>
            <a:r>
              <a:rPr lang="cs-CZ" sz="1800" b="1" dirty="0"/>
              <a:t>, </a:t>
            </a:r>
            <a:r>
              <a:rPr lang="cs-CZ" b="1" dirty="0" err="1"/>
              <a:t>v</a:t>
            </a:r>
            <a:r>
              <a:rPr lang="cs-CZ" sz="2000" b="1" dirty="0" err="1"/>
              <a:t>c</a:t>
            </a:r>
            <a:r>
              <a:rPr lang="cs-CZ" sz="2000" b="1" dirty="0"/>
              <a:t> </a:t>
            </a:r>
            <a:r>
              <a:rPr lang="cs-CZ" sz="2800" b="1" dirty="0"/>
              <a:t>- </a:t>
            </a:r>
            <a:r>
              <a:rPr lang="cs-CZ" b="1" dirty="0"/>
              <a:t>výšky v ∆ ABC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/>
              <a:t>V – průsečík výšek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>
                <a:solidFill>
                  <a:schemeClr val="tx2"/>
                </a:solidFill>
                <a:cs typeface="Times New Roman" pitchFamily="18" charset="0"/>
              </a:rPr>
              <a:t>Definice </a:t>
            </a:r>
            <a:r>
              <a:rPr lang="cs-CZ" b="1" dirty="0" smtClean="0">
                <a:solidFill>
                  <a:schemeClr val="tx2"/>
                </a:solidFill>
                <a:cs typeface="Times New Roman" pitchFamily="18" charset="0"/>
              </a:rPr>
              <a:t>výšky</a:t>
            </a:r>
            <a:endParaRPr lang="cs-CZ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84984"/>
            <a:ext cx="4164889" cy="3392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847586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889"/>
    </mc:Choice>
    <mc:Fallback>
      <p:transition spd="slow" advTm="5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0380" y="3997347"/>
            <a:ext cx="5969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4887" y="5270527"/>
            <a:ext cx="5969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vnoramenný trojúhelník 3"/>
          <p:cNvSpPr/>
          <p:nvPr/>
        </p:nvSpPr>
        <p:spPr>
          <a:xfrm>
            <a:off x="1821114" y="3736712"/>
            <a:ext cx="3433296" cy="2180409"/>
          </a:xfrm>
          <a:prstGeom prst="triangle">
            <a:avLst>
              <a:gd name="adj" fmla="val 24494"/>
            </a:avLst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>
            <a:stCxn id="4" idx="0"/>
            <a:endCxn id="4" idx="3"/>
          </p:cNvCxnSpPr>
          <p:nvPr/>
        </p:nvCxnSpPr>
        <p:spPr>
          <a:xfrm>
            <a:off x="2662066" y="3736712"/>
            <a:ext cx="0" cy="218040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>
            <a:stCxn id="4" idx="2"/>
          </p:cNvCxnSpPr>
          <p:nvPr/>
        </p:nvCxnSpPr>
        <p:spPr>
          <a:xfrm flipV="1">
            <a:off x="1821114" y="4262027"/>
            <a:ext cx="1454742" cy="165509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4" idx="4"/>
            <a:endCxn id="4" idx="1"/>
          </p:cNvCxnSpPr>
          <p:nvPr/>
        </p:nvCxnSpPr>
        <p:spPr>
          <a:xfrm flipH="1" flipV="1">
            <a:off x="2241590" y="4826917"/>
            <a:ext cx="3012820" cy="10902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524887" y="3202285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C</a:t>
            </a:r>
            <a:endParaRPr lang="cs-CZ" sz="2800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5" y="5755150"/>
            <a:ext cx="6397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57288" y="5754950"/>
            <a:ext cx="62865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2619884" y="5141186"/>
            <a:ext cx="4069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tx2"/>
                </a:solidFill>
              </a:rPr>
              <a:t>v</a:t>
            </a:r>
            <a:r>
              <a:rPr lang="cs-CZ" sz="2400" baseline="-25000" dirty="0" err="1" smtClean="0">
                <a:solidFill>
                  <a:schemeClr val="tx2"/>
                </a:solidFill>
              </a:rPr>
              <a:t>c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772556" y="4102132"/>
            <a:ext cx="417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err="1" smtClean="0">
                <a:solidFill>
                  <a:schemeClr val="tx2"/>
                </a:solidFill>
              </a:rPr>
              <a:t>v</a:t>
            </a:r>
            <a:r>
              <a:rPr lang="cs-CZ" sz="2400" baseline="-25000" dirty="0" err="1" smtClean="0">
                <a:solidFill>
                  <a:schemeClr val="tx2"/>
                </a:solidFill>
              </a:rPr>
              <a:t>a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690177" y="5039694"/>
            <a:ext cx="4315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tx2"/>
                </a:solidFill>
              </a:rPr>
              <a:t>v</a:t>
            </a:r>
            <a:r>
              <a:rPr lang="cs-CZ" sz="2400" baseline="-25000" dirty="0" err="1" smtClean="0">
                <a:solidFill>
                  <a:schemeClr val="tx2"/>
                </a:solidFill>
              </a:rPr>
              <a:t>b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748000" y="4332964"/>
            <a:ext cx="3561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a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812351" y="4649665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b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189978" y="5857192"/>
            <a:ext cx="336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c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31" name="Oblouk 30"/>
          <p:cNvSpPr/>
          <p:nvPr/>
        </p:nvSpPr>
        <p:spPr>
          <a:xfrm rot="12095523">
            <a:off x="1901811" y="4367927"/>
            <a:ext cx="738976" cy="857055"/>
          </a:xfrm>
          <a:prstGeom prst="arc">
            <a:avLst>
              <a:gd name="adj1" fmla="val 11086296"/>
              <a:gd name="adj2" fmla="val 1650743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4578807">
            <a:off x="2612114" y="5551507"/>
            <a:ext cx="536575" cy="26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15795">
            <a:off x="3063737" y="4381307"/>
            <a:ext cx="536575" cy="291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" name="TextovéPole 1023"/>
          <p:cNvSpPr txBox="1"/>
          <p:nvPr/>
        </p:nvSpPr>
        <p:spPr>
          <a:xfrm>
            <a:off x="2712599" y="4649665"/>
            <a:ext cx="423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V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1025" name="TextovéPole 1024"/>
          <p:cNvSpPr txBox="1"/>
          <p:nvPr/>
        </p:nvSpPr>
        <p:spPr>
          <a:xfrm>
            <a:off x="2211695" y="4648883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88840"/>
            <a:ext cx="8640960" cy="4320480"/>
          </a:xfrm>
        </p:spPr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rgbClr val="C00000"/>
                </a:solidFill>
              </a:rPr>
              <a:t>Průsečík výšek V  leží v daném trojúhelníku</a:t>
            </a:r>
            <a:r>
              <a:rPr lang="cs-CZ" dirty="0">
                <a:solidFill>
                  <a:srgbClr val="C00000"/>
                </a:solidFill>
              </a:rPr>
              <a:t>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>
                <a:solidFill>
                  <a:schemeClr val="tx2"/>
                </a:solidFill>
              </a:rPr>
              <a:t>Výšky v ostroúhlém </a:t>
            </a:r>
            <a:r>
              <a:rPr lang="cs-CZ" b="1" dirty="0" smtClean="0">
                <a:solidFill>
                  <a:schemeClr val="tx2"/>
                </a:solidFill>
              </a:rPr>
              <a:t>trojúhelníku</a:t>
            </a:r>
            <a:endParaRPr lang="cs-CZ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881937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3935"/>
    </mc:Choice>
    <mc:Fallback>
      <p:transition spd="slow" advTm="13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31" grpId="0" animBg="1"/>
      <p:bldP spid="1024" grpId="0"/>
      <p:bldP spid="10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6583" y="3548091"/>
            <a:ext cx="5969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vnoramenný trojúhelník 3"/>
          <p:cNvSpPr/>
          <p:nvPr/>
        </p:nvSpPr>
        <p:spPr>
          <a:xfrm>
            <a:off x="3491880" y="3068960"/>
            <a:ext cx="3528392" cy="2388845"/>
          </a:xfrm>
          <a:prstGeom prst="triangle">
            <a:avLst>
              <a:gd name="adj" fmla="val 100000"/>
            </a:avLst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10" name="Přímá spojnice 9"/>
          <p:cNvCxnSpPr/>
          <p:nvPr/>
        </p:nvCxnSpPr>
        <p:spPr>
          <a:xfrm flipH="1" flipV="1">
            <a:off x="5940152" y="3789040"/>
            <a:ext cx="1080120" cy="16902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6893635" y="5480212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C</a:t>
            </a:r>
            <a:endParaRPr lang="cs-CZ" sz="2800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41924" y="2392756"/>
            <a:ext cx="6397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315476"/>
            <a:ext cx="62865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6206827" y="3996545"/>
            <a:ext cx="4069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tx2"/>
                </a:solidFill>
              </a:rPr>
              <a:t>v</a:t>
            </a:r>
            <a:r>
              <a:rPr lang="cs-CZ" sz="2400" baseline="-25000" dirty="0" err="1" smtClean="0">
                <a:solidFill>
                  <a:schemeClr val="tx2"/>
                </a:solidFill>
              </a:rPr>
              <a:t>c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7037262" y="3996545"/>
            <a:ext cx="417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err="1" smtClean="0">
                <a:solidFill>
                  <a:schemeClr val="tx2"/>
                </a:solidFill>
              </a:rPr>
              <a:t>v</a:t>
            </a:r>
            <a:r>
              <a:rPr lang="cs-CZ" sz="2400" baseline="-25000" dirty="0" err="1" smtClean="0">
                <a:solidFill>
                  <a:schemeClr val="tx2"/>
                </a:solidFill>
              </a:rPr>
              <a:t>a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076056" y="5490071"/>
            <a:ext cx="4315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tx2"/>
                </a:solidFill>
              </a:rPr>
              <a:t>v</a:t>
            </a:r>
            <a:r>
              <a:rPr lang="cs-CZ" sz="2400" baseline="-25000" dirty="0" err="1" smtClean="0">
                <a:solidFill>
                  <a:schemeClr val="tx2"/>
                </a:solidFill>
              </a:rPr>
              <a:t>b</a:t>
            </a:r>
            <a:endParaRPr lang="cs-CZ" sz="2400" dirty="0">
              <a:solidFill>
                <a:schemeClr val="tx2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838747">
            <a:off x="6531119" y="5120682"/>
            <a:ext cx="536575" cy="26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15795">
            <a:off x="5586457" y="3972741"/>
            <a:ext cx="536575" cy="291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" name="TextovéPole 1023"/>
          <p:cNvSpPr txBox="1"/>
          <p:nvPr/>
        </p:nvSpPr>
        <p:spPr>
          <a:xfrm>
            <a:off x="7454684" y="5467204"/>
            <a:ext cx="423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V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99586" y="542851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=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800835"/>
            <a:ext cx="8712968" cy="4353347"/>
          </a:xfrm>
        </p:spPr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rgbClr val="C00000"/>
                </a:solidFill>
              </a:rPr>
              <a:t>Průsečík výšek V je totožný s vrcholem pravého úhlu.</a:t>
            </a:r>
          </a:p>
          <a:p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>
                <a:solidFill>
                  <a:srgbClr val="002060"/>
                </a:solidFill>
              </a:rPr>
              <a:t>Výšky v pravoúhlém </a:t>
            </a:r>
            <a:r>
              <a:rPr lang="cs-CZ" b="1" dirty="0" smtClean="0">
                <a:solidFill>
                  <a:srgbClr val="002060"/>
                </a:solidFill>
              </a:rPr>
              <a:t>trojúhelníku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43157" y="4836051"/>
            <a:ext cx="5969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62941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623"/>
    </mc:Choice>
    <mc:Fallback>
      <p:transition spd="slow" advTm="156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23" grpId="0"/>
      <p:bldP spid="24" grpId="0"/>
      <p:bldP spid="1024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29776" y="4471703"/>
            <a:ext cx="523559" cy="611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5050" y="3066266"/>
            <a:ext cx="523559" cy="611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vnoramenný trojúhelník 3"/>
          <p:cNvSpPr/>
          <p:nvPr/>
        </p:nvSpPr>
        <p:spPr>
          <a:xfrm rot="10800000">
            <a:off x="1817403" y="3252396"/>
            <a:ext cx="4421224" cy="1068266"/>
          </a:xfrm>
          <a:prstGeom prst="triangle">
            <a:avLst>
              <a:gd name="adj" fmla="val 61348"/>
            </a:avLst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>
            <a:stCxn id="4" idx="0"/>
            <a:endCxn id="4" idx="3"/>
          </p:cNvCxnSpPr>
          <p:nvPr/>
        </p:nvCxnSpPr>
        <p:spPr>
          <a:xfrm flipV="1">
            <a:off x="3526294" y="3252396"/>
            <a:ext cx="0" cy="106826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4" idx="4"/>
          </p:cNvCxnSpPr>
          <p:nvPr/>
        </p:nvCxnSpPr>
        <p:spPr>
          <a:xfrm>
            <a:off x="1817403" y="3252396"/>
            <a:ext cx="813919" cy="139203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6300304" y="2946636"/>
            <a:ext cx="404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M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872246" y="3954148"/>
            <a:ext cx="365852" cy="3284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tx2"/>
                </a:solidFill>
              </a:rPr>
              <a:t>v</a:t>
            </a:r>
            <a:r>
              <a:rPr lang="cs-CZ" sz="2400" baseline="-25000" dirty="0" err="1">
                <a:solidFill>
                  <a:schemeClr val="tx2"/>
                </a:solidFill>
              </a:rPr>
              <a:t>k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565714" y="3533806"/>
            <a:ext cx="325076" cy="328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err="1" smtClean="0">
                <a:solidFill>
                  <a:schemeClr val="tx2"/>
                </a:solidFill>
              </a:rPr>
              <a:t>v</a:t>
            </a:r>
            <a:r>
              <a:rPr lang="cs-CZ" sz="2400" baseline="-25000" dirty="0" err="1">
                <a:solidFill>
                  <a:schemeClr val="tx2"/>
                </a:solidFill>
              </a:rPr>
              <a:t>l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310783" y="4123142"/>
            <a:ext cx="427718" cy="3284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chemeClr val="tx2"/>
                </a:solidFill>
              </a:rPr>
              <a:t>v</a:t>
            </a:r>
            <a:r>
              <a:rPr lang="cs-CZ" sz="2400" baseline="-25000" dirty="0" err="1">
                <a:solidFill>
                  <a:schemeClr val="tx2"/>
                </a:solidFill>
              </a:rPr>
              <a:t>m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31" name="Oblouk 30"/>
          <p:cNvSpPr/>
          <p:nvPr/>
        </p:nvSpPr>
        <p:spPr>
          <a:xfrm rot="19470674">
            <a:off x="2284628" y="4321037"/>
            <a:ext cx="648178" cy="609775"/>
          </a:xfrm>
          <a:prstGeom prst="arc">
            <a:avLst>
              <a:gd name="adj1" fmla="val 11086296"/>
              <a:gd name="adj2" fmla="val 1650743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466805">
            <a:off x="3492929" y="3317806"/>
            <a:ext cx="470646" cy="190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1146952">
            <a:off x="4349556" y="4663138"/>
            <a:ext cx="470646" cy="207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" name="TextovéPole 1023"/>
          <p:cNvSpPr txBox="1"/>
          <p:nvPr/>
        </p:nvSpPr>
        <p:spPr>
          <a:xfrm>
            <a:off x="3656829" y="5814703"/>
            <a:ext cx="371185" cy="372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V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1025" name="TextovéPole 1024"/>
          <p:cNvSpPr txBox="1"/>
          <p:nvPr/>
        </p:nvSpPr>
        <p:spPr>
          <a:xfrm>
            <a:off x="2337804" y="4223902"/>
            <a:ext cx="253369" cy="416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103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978" y="2880137"/>
            <a:ext cx="540268" cy="533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6707" y="4299713"/>
            <a:ext cx="508241" cy="533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40" name="Přímá spojnice 1039"/>
          <p:cNvCxnSpPr/>
          <p:nvPr/>
        </p:nvCxnSpPr>
        <p:spPr>
          <a:xfrm flipH="1">
            <a:off x="1817403" y="4336935"/>
            <a:ext cx="1702501" cy="63459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Přímá spojnice 1041"/>
          <p:cNvCxnSpPr/>
          <p:nvPr/>
        </p:nvCxnSpPr>
        <p:spPr>
          <a:xfrm>
            <a:off x="3526294" y="4340892"/>
            <a:ext cx="39420" cy="194324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4" name="Přímá spojnice 1043"/>
          <p:cNvCxnSpPr>
            <a:stCxn id="1034" idx="0"/>
          </p:cNvCxnSpPr>
          <p:nvPr/>
        </p:nvCxnSpPr>
        <p:spPr>
          <a:xfrm>
            <a:off x="3510828" y="4299713"/>
            <a:ext cx="1654072" cy="108016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0" name="Přímá spojnice 1049"/>
          <p:cNvCxnSpPr/>
          <p:nvPr/>
        </p:nvCxnSpPr>
        <p:spPr>
          <a:xfrm>
            <a:off x="2631322" y="4644434"/>
            <a:ext cx="1096930" cy="163970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2" name="Přímá spojnice 1051"/>
          <p:cNvCxnSpPr>
            <a:stCxn id="4" idx="2"/>
          </p:cNvCxnSpPr>
          <p:nvPr/>
        </p:nvCxnSpPr>
        <p:spPr>
          <a:xfrm flipH="1">
            <a:off x="4593514" y="3252396"/>
            <a:ext cx="1645113" cy="171913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4" name="Přímá spojnice 1053"/>
          <p:cNvCxnSpPr/>
          <p:nvPr/>
        </p:nvCxnSpPr>
        <p:spPr>
          <a:xfrm flipH="1">
            <a:off x="3357669" y="4971529"/>
            <a:ext cx="1235845" cy="121572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556792"/>
            <a:ext cx="8712967" cy="4824536"/>
          </a:xfrm>
        </p:spPr>
        <p:txBody>
          <a:bodyPr/>
          <a:lstStyle/>
          <a:p>
            <a:r>
              <a:rPr lang="cs-CZ" b="1" dirty="0">
                <a:solidFill>
                  <a:srgbClr val="C00000"/>
                </a:solidFill>
              </a:rPr>
              <a:t>Průsečík  výšek V leží vně daného trojúhelníku.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1063" name="Nadpis 106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>
                <a:solidFill>
                  <a:srgbClr val="002060"/>
                </a:solidFill>
              </a:rPr>
              <a:t>Výšky v tupoúhlém </a:t>
            </a:r>
            <a:r>
              <a:rPr lang="cs-CZ" b="1" dirty="0" smtClean="0">
                <a:solidFill>
                  <a:srgbClr val="002060"/>
                </a:solidFill>
              </a:rPr>
              <a:t>trojúhelníku</a:t>
            </a:r>
            <a:endParaRPr lang="cs-CZ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685483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721"/>
    </mc:Choice>
    <mc:Fallback>
      <p:transition spd="slow" advTm="18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23" grpId="0"/>
      <p:bldP spid="24" grpId="0"/>
      <p:bldP spid="31" grpId="0" animBg="1"/>
      <p:bldP spid="1024" grpId="0"/>
      <p:bldP spid="10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51075"/>
            <a:ext cx="8640960" cy="4779308"/>
          </a:xfrm>
        </p:spPr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rgbClr val="C00000"/>
                </a:solidFill>
              </a:rPr>
              <a:t>Výšky v rovnostranném trojúhelníku splývají s těžnicemi.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>
                <a:solidFill>
                  <a:srgbClr val="002060"/>
                </a:solidFill>
              </a:rPr>
              <a:t>Výšky v rovnostranném </a:t>
            </a:r>
            <a:r>
              <a:rPr lang="cs-CZ" b="1" dirty="0" smtClean="0">
                <a:solidFill>
                  <a:srgbClr val="002060"/>
                </a:solidFill>
              </a:rPr>
              <a:t>trojúhelníku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815982" y="3561479"/>
            <a:ext cx="3662846" cy="2744065"/>
          </a:xfrm>
          <a:prstGeom prst="triangle">
            <a:avLst>
              <a:gd name="adj" fmla="val 49704"/>
            </a:avLst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>
            <a:stCxn id="4" idx="0"/>
            <a:endCxn id="4" idx="3"/>
          </p:cNvCxnSpPr>
          <p:nvPr/>
        </p:nvCxnSpPr>
        <p:spPr>
          <a:xfrm>
            <a:off x="3636563" y="3561479"/>
            <a:ext cx="0" cy="274406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>
            <a:stCxn id="4" idx="2"/>
            <a:endCxn id="4" idx="5"/>
          </p:cNvCxnSpPr>
          <p:nvPr/>
        </p:nvCxnSpPr>
        <p:spPr>
          <a:xfrm flipV="1">
            <a:off x="1815982" y="4933512"/>
            <a:ext cx="2741713" cy="1372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4" idx="4"/>
            <a:endCxn id="4" idx="1"/>
          </p:cNvCxnSpPr>
          <p:nvPr/>
        </p:nvCxnSpPr>
        <p:spPr>
          <a:xfrm flipH="1" flipV="1">
            <a:off x="2726272" y="4933512"/>
            <a:ext cx="2752556" cy="1372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416513" y="3032823"/>
            <a:ext cx="3257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C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5097" y="6131293"/>
            <a:ext cx="454241" cy="499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4851" y="6131293"/>
            <a:ext cx="446351" cy="499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3317712" y="5885605"/>
            <a:ext cx="275662" cy="307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>
                <a:solidFill>
                  <a:schemeClr val="tx2"/>
                </a:solidFill>
              </a:rPr>
              <a:t>t</a:t>
            </a:r>
            <a:r>
              <a:rPr lang="cs-CZ" sz="2400" baseline="-25000" dirty="0" err="1" smtClean="0">
                <a:solidFill>
                  <a:schemeClr val="tx2"/>
                </a:solidFill>
              </a:rPr>
              <a:t>c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714346" y="5318544"/>
            <a:ext cx="281352" cy="307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>
                <a:solidFill>
                  <a:schemeClr val="tx2"/>
                </a:solidFill>
              </a:rPr>
              <a:t>t</a:t>
            </a:r>
            <a:r>
              <a:rPr lang="cs-CZ" sz="2400" baseline="-25000" dirty="0" smtClean="0">
                <a:solidFill>
                  <a:schemeClr val="tx2"/>
                </a:solidFill>
              </a:rPr>
              <a:t>a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324249" y="5336051"/>
            <a:ext cx="290457" cy="307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>
                <a:solidFill>
                  <a:schemeClr val="tx2"/>
                </a:solidFill>
              </a:rPr>
              <a:t>t</a:t>
            </a:r>
            <a:r>
              <a:rPr lang="cs-CZ" sz="2400" baseline="-25000" dirty="0" err="1" smtClean="0">
                <a:solidFill>
                  <a:schemeClr val="tx2"/>
                </a:solidFill>
              </a:rPr>
              <a:t>b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1024" name="TextovéPole 1023"/>
          <p:cNvSpPr txBox="1"/>
          <p:nvPr/>
        </p:nvSpPr>
        <p:spPr>
          <a:xfrm rot="10800000" flipH="1" flipV="1">
            <a:off x="3272678" y="4864965"/>
            <a:ext cx="287669" cy="348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V</a:t>
            </a:r>
            <a:endParaRPr lang="cs-CZ" sz="2800" dirty="0">
              <a:solidFill>
                <a:schemeClr val="tx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70177" y="5608997"/>
            <a:ext cx="393374" cy="43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7712" y="5596916"/>
            <a:ext cx="389993" cy="43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4708" y="5643555"/>
            <a:ext cx="402391" cy="43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969175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366"/>
    </mc:Choice>
    <mc:Fallback>
      <p:transition spd="slow" advTm="63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23" grpId="0"/>
      <p:bldP spid="24" grpId="0"/>
      <p:bldP spid="10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5" y="1700808"/>
            <a:ext cx="7704855" cy="4425355"/>
          </a:xfrm>
        </p:spPr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rgbClr val="C00000"/>
                </a:solidFill>
              </a:rPr>
              <a:t>V rovnoramenném trojúhelníku splývá výška na základnu </a:t>
            </a:r>
            <a:r>
              <a:rPr lang="cs-CZ" b="1" dirty="0" err="1" smtClean="0">
                <a:solidFill>
                  <a:srgbClr val="C00000"/>
                </a:solidFill>
              </a:rPr>
              <a:t>v</a:t>
            </a:r>
            <a:r>
              <a:rPr lang="cs-CZ" b="1" baseline="-25000" dirty="0" err="1" smtClean="0">
                <a:solidFill>
                  <a:srgbClr val="C00000"/>
                </a:solidFill>
              </a:rPr>
              <a:t>c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b="1" dirty="0">
                <a:solidFill>
                  <a:srgbClr val="C00000"/>
                </a:solidFill>
              </a:rPr>
              <a:t>s těžnicí </a:t>
            </a:r>
            <a:r>
              <a:rPr lang="cs-CZ" b="1" dirty="0" err="1" smtClean="0">
                <a:solidFill>
                  <a:srgbClr val="C00000"/>
                </a:solidFill>
              </a:rPr>
              <a:t>t</a:t>
            </a:r>
            <a:r>
              <a:rPr lang="cs-CZ" b="1" baseline="-25000" dirty="0" err="1" smtClean="0">
                <a:solidFill>
                  <a:srgbClr val="C00000"/>
                </a:solidFill>
              </a:rPr>
              <a:t>c</a:t>
            </a:r>
            <a:r>
              <a:rPr lang="cs-CZ" sz="2800" b="1" dirty="0" smtClean="0">
                <a:solidFill>
                  <a:srgbClr val="C00000"/>
                </a:solidFill>
              </a:rPr>
              <a:t>.</a:t>
            </a:r>
            <a:endParaRPr lang="cs-CZ" sz="28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AC, BC – ramena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AB - základna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>
                <a:solidFill>
                  <a:srgbClr val="002060"/>
                </a:solidFill>
              </a:rPr>
              <a:t>Výšky a rovnoramenný </a:t>
            </a:r>
            <a:r>
              <a:rPr lang="cs-CZ" b="1" dirty="0" smtClean="0">
                <a:solidFill>
                  <a:srgbClr val="002060"/>
                </a:solidFill>
              </a:rPr>
              <a:t>trojúhelník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4560883" y="2760259"/>
            <a:ext cx="3775328" cy="3163127"/>
          </a:xfrm>
          <a:prstGeom prst="triangle">
            <a:avLst>
              <a:gd name="adj" fmla="val 50392"/>
            </a:avLst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>
            <a:stCxn id="4" idx="0"/>
            <a:endCxn id="4" idx="3"/>
          </p:cNvCxnSpPr>
          <p:nvPr/>
        </p:nvCxnSpPr>
        <p:spPr>
          <a:xfrm>
            <a:off x="6463346" y="2760259"/>
            <a:ext cx="0" cy="31631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6307952" y="2320539"/>
            <a:ext cx="281189" cy="4289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C</a:t>
            </a:r>
            <a:endParaRPr lang="cs-CZ" sz="2800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7992" y="5708903"/>
            <a:ext cx="479176" cy="614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6211" y="5708903"/>
            <a:ext cx="470852" cy="614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6157753" y="5337801"/>
            <a:ext cx="290794" cy="3785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>
                <a:solidFill>
                  <a:schemeClr val="tx2"/>
                </a:solidFill>
              </a:rPr>
              <a:t>t</a:t>
            </a:r>
            <a:r>
              <a:rPr lang="cs-CZ" sz="2400" baseline="-25000" dirty="0" err="1" smtClean="0">
                <a:solidFill>
                  <a:schemeClr val="tx2"/>
                </a:solidFill>
              </a:rPr>
              <a:t>c</a:t>
            </a:r>
            <a:endParaRPr lang="cs-CZ" sz="2400" dirty="0">
              <a:solidFill>
                <a:schemeClr val="tx2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6614" y="4509121"/>
            <a:ext cx="391468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3346" y="5516277"/>
            <a:ext cx="365030" cy="49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81304" y="5414107"/>
            <a:ext cx="447072" cy="704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Přímá spojnice 10"/>
          <p:cNvCxnSpPr>
            <a:stCxn id="4" idx="2"/>
          </p:cNvCxnSpPr>
          <p:nvPr/>
        </p:nvCxnSpPr>
        <p:spPr>
          <a:xfrm flipV="1">
            <a:off x="4560883" y="4509120"/>
            <a:ext cx="2963445" cy="141426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5724128" y="5216253"/>
            <a:ext cx="481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va</a:t>
            </a:r>
            <a:endParaRPr lang="cs-CZ" dirty="0"/>
          </a:p>
        </p:txBody>
      </p:sp>
      <p:cxnSp>
        <p:nvCxnSpPr>
          <p:cNvPr id="20" name="Přímá spojnice 19"/>
          <p:cNvCxnSpPr>
            <a:stCxn id="4" idx="4"/>
          </p:cNvCxnSpPr>
          <p:nvPr/>
        </p:nvCxnSpPr>
        <p:spPr>
          <a:xfrm flipH="1" flipV="1">
            <a:off x="5436096" y="4509121"/>
            <a:ext cx="2900115" cy="14142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7092280" y="533780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vb</a:t>
            </a:r>
            <a:endParaRPr lang="cs-CZ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270804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447"/>
    </mc:Choice>
    <mc:Fallback>
      <p:transition spd="slow" advTm="8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2420888"/>
            <a:ext cx="8568952" cy="3705275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Výšky se využívají zejména při konstrukcích trojúhelníků a při výpočtech obsahu trojúhelníka.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>
                <a:solidFill>
                  <a:srgbClr val="002060"/>
                </a:solidFill>
              </a:rPr>
              <a:t>Využití výšek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62153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709"/>
    </mc:Choice>
    <mc:Fallback>
      <p:transition spd="slow" advTm="4709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7" y="2276872"/>
            <a:ext cx="7884864" cy="3849291"/>
          </a:xfrm>
        </p:spPr>
        <p:txBody>
          <a:bodyPr>
            <a:normAutofit lnSpcReduction="10000"/>
          </a:bodyPr>
          <a:lstStyle/>
          <a:p>
            <a:r>
              <a:rPr lang="cs-CZ" dirty="0"/>
              <a:t>1) Co to je výška v trojúhelníku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Výška je kolmice spuštěná z vrcholu na protější stranu.</a:t>
            </a:r>
            <a:endParaRPr lang="cs-CZ" sz="1800" b="1" dirty="0">
              <a:solidFill>
                <a:srgbClr val="FF0000"/>
              </a:solidFill>
            </a:endParaRPr>
          </a:p>
          <a:p>
            <a:r>
              <a:rPr lang="cs-CZ" dirty="0"/>
              <a:t>2) Jak se nazývá bod, ve kterém se výšky protínají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Výšky se protínají v bodě V, který se nazývá průsečík výšek.</a:t>
            </a:r>
            <a:endParaRPr lang="cs-CZ" sz="1800" b="1" dirty="0">
              <a:solidFill>
                <a:srgbClr val="FF0000"/>
              </a:solidFill>
            </a:endParaRPr>
          </a:p>
          <a:p>
            <a:r>
              <a:rPr lang="cs-CZ" dirty="0"/>
              <a:t>3) Kde leží průsečík výšek v ostroúhlém trojúhelníku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Uvnitř daného trojúhelníku.</a:t>
            </a:r>
            <a:endParaRPr lang="cs-CZ" sz="1800" b="1" dirty="0">
              <a:solidFill>
                <a:srgbClr val="FF0000"/>
              </a:solidFill>
            </a:endParaRPr>
          </a:p>
          <a:p>
            <a:r>
              <a:rPr lang="cs-CZ" dirty="0"/>
              <a:t>4) Kde leží průsečík výšek v pravoúhlém trojúhelníku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Ve vrcholu pravého úhlu daného trojúhelníku.</a:t>
            </a:r>
            <a:endParaRPr lang="cs-CZ" sz="1800" b="1" dirty="0">
              <a:solidFill>
                <a:srgbClr val="FF0000"/>
              </a:solidFill>
            </a:endParaRPr>
          </a:p>
          <a:p>
            <a:r>
              <a:rPr lang="cs-CZ" dirty="0"/>
              <a:t>5) Kde leží průsečík výšek v tupoúhlém trojúhelníku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Vně daného trojúhelníku.</a:t>
            </a:r>
            <a:endParaRPr lang="cs-CZ" sz="1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>
                <a:solidFill>
                  <a:srgbClr val="002060"/>
                </a:solidFill>
              </a:rPr>
              <a:t>Otázky k opakování</a:t>
            </a:r>
            <a:endParaRPr lang="cs-CZ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699508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4505"/>
    </mc:Choice>
    <mc:Fallback>
      <p:transition spd="slow" advTm="245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5" y="1916832"/>
            <a:ext cx="7812856" cy="4209331"/>
          </a:xfrm>
        </p:spPr>
        <p:txBody>
          <a:bodyPr/>
          <a:lstStyle/>
          <a:p>
            <a:r>
              <a:rPr lang="cs-CZ" sz="20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Autorem materiálu a všech jeho částí, není-li uvedeno jinak, je Mgr. Alena Čechová</a:t>
            </a:r>
            <a:r>
              <a:rPr lang="cs-CZ" sz="200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cs-CZ" sz="2000" dirty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/>
              <a:t>SOVA, Lukas. </a:t>
            </a:r>
            <a:r>
              <a:rPr lang="cs-CZ" sz="2000" i="1" dirty="0" err="1"/>
              <a:t>wikimedia</a:t>
            </a:r>
            <a:r>
              <a:rPr lang="cs-CZ" sz="2000" dirty="0"/>
              <a:t>: výšky v ostroúhlém trojúhelníku [online]. [cit. 24.9.2013]. Dostupný na WWW: http://commons.wikimedia.org/wiki/File:Acute_triangle_altitudes.JPG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82290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454"/>
    </mc:Choice>
    <mc:Fallback>
      <p:transition spd="slow" advTm="1454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8|1.6|1.6|1.6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|2.3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9|2|1.8|1.8|1.8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7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2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|5.4|4.2|5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143</TotalTime>
  <Words>318</Words>
  <Application>Microsoft Office PowerPoint</Application>
  <PresentationFormat>Předvádění na obrazovce (4:3)</PresentationFormat>
  <Paragraphs>76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Snímek 1</vt:lpstr>
      <vt:lpstr>Trojúhelník - výšky</vt:lpstr>
      <vt:lpstr>Snímek 3</vt:lpstr>
      <vt:lpstr>Definice výšky</vt:lpstr>
      <vt:lpstr>Výšky v ostroúhlém trojúhelníku</vt:lpstr>
      <vt:lpstr>Výšky v pravoúhlém trojúhelníku</vt:lpstr>
      <vt:lpstr>Výšky v tupoúhlém trojúhelníku</vt:lpstr>
      <vt:lpstr>Výšky v rovnostranném trojúhelníku</vt:lpstr>
      <vt:lpstr>Výšky a rovnoramenný trojúhelník</vt:lpstr>
      <vt:lpstr>Využití výšek</vt:lpstr>
      <vt:lpstr>Otázky k opakování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petra.kejkrtova</dc:creator>
  <cp:lastModifiedBy>Dum</cp:lastModifiedBy>
  <cp:revision>31</cp:revision>
  <dcterms:created xsi:type="dcterms:W3CDTF">2013-11-13T13:10:53Z</dcterms:created>
  <dcterms:modified xsi:type="dcterms:W3CDTF">2015-07-16T16:19:59Z</dcterms:modified>
</cp:coreProperties>
</file>