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71" r:id="rId3"/>
    <p:sldId id="267" r:id="rId4"/>
    <p:sldId id="265" r:id="rId5"/>
    <p:sldId id="262" r:id="rId6"/>
    <p:sldId id="259" r:id="rId7"/>
    <p:sldId id="263" r:id="rId8"/>
    <p:sldId id="268" r:id="rId9"/>
    <p:sldId id="264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04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BAFA2-B2F2-4623-87EA-E7B5DD752995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87922-57CF-4A5D-AA29-71EC8A033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BAFA2-B2F2-4623-87EA-E7B5DD752995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87922-57CF-4A5D-AA29-71EC8A0337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9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9" y="4087563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5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6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6" y="1437449"/>
            <a:ext cx="6417735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BAFA2-B2F2-4623-87EA-E7B5DD752995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87922-57CF-4A5D-AA29-71EC8A033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BAFA2-B2F2-4623-87EA-E7B5DD752995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87922-57CF-4A5D-AA29-71EC8A0337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4" y="3429001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1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BAFA2-B2F2-4623-87EA-E7B5DD752995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87922-57CF-4A5D-AA29-71EC8A033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BAFA2-B2F2-4623-87EA-E7B5DD752995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87922-57CF-4A5D-AA29-71EC8A033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2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BAFA2-B2F2-4623-87EA-E7B5DD752995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87922-57CF-4A5D-AA29-71EC8A033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BAFA2-B2F2-4623-87EA-E7B5DD752995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87922-57CF-4A5D-AA29-71EC8A0337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1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3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6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4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BAFA2-B2F2-4623-87EA-E7B5DD752995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87922-57CF-4A5D-AA29-71EC8A0337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BAFA2-B2F2-4623-87EA-E7B5DD752995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87922-57CF-4A5D-AA29-71EC8A0337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BAFA2-B2F2-4623-87EA-E7B5DD752995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87922-57CF-4A5D-AA29-71EC8A0337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1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30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5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56BAFA2-B2F2-4623-87EA-E7B5DD752995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9" y="6250165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4"/>
            <a:ext cx="11618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B87922-57CF-4A5D-AA29-71EC8A0337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8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TezniceTrojuhelnik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38255" y="1268760"/>
            <a:ext cx="527367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829" y="2564904"/>
            <a:ext cx="6486525" cy="335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55059492"/>
              </p:ext>
            </p:extLst>
          </p:nvPr>
        </p:nvGraphicFramePr>
        <p:xfrm>
          <a:off x="1331640" y="2557072"/>
          <a:ext cx="6480720" cy="2238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4392488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331640" y="6165304"/>
            <a:ext cx="483016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Autorem materiálu a všech jeho částí, není-li uvedeno jinak, je Mgr. Alena Čechová.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xmlns="" val="1132579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480720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Trojúhelník - těžnice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61772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908720"/>
            <a:ext cx="8640960" cy="5217443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Opakování:</a:t>
            </a:r>
          </a:p>
          <a:p>
            <a:pPr marL="0" indent="0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Přímka</a:t>
            </a:r>
          </a:p>
          <a:p>
            <a:pPr>
              <a:buFontTx/>
              <a:buChar char="-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Úsečka</a:t>
            </a:r>
          </a:p>
          <a:p>
            <a:pPr>
              <a:buFontTx/>
              <a:buChar char="-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Střed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úsečky</a:t>
            </a:r>
          </a:p>
          <a:p>
            <a:pPr>
              <a:buFontTx/>
              <a:buChar char="-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Délka úsečky</a:t>
            </a:r>
          </a:p>
          <a:p>
            <a:pPr>
              <a:buFontTx/>
              <a:buChar char="-"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864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992" y="620688"/>
            <a:ext cx="8229600" cy="194421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>
                <a:solidFill>
                  <a:srgbClr val="002060"/>
                </a:solidFill>
              </a:rPr>
              <a:t>Těžnice je spojnice vrcholu a středu protější strany. Těžnice se protínají v jednom bodě – těžišti /T</a:t>
            </a:r>
            <a:r>
              <a:rPr lang="cs-CZ" sz="2400" b="1" dirty="0" smtClean="0">
                <a:solidFill>
                  <a:srgbClr val="002060"/>
                </a:solidFill>
              </a:rPr>
              <a:t>/. Těžiště dělí těžnici na dvě části v poměru 2 : 1. Od těžiště k vrcholu jsou dva díly  a od těžiště ke středu strany je 1 díl.</a:t>
            </a:r>
            <a:endParaRPr lang="cs-CZ" sz="2400" dirty="0"/>
          </a:p>
        </p:txBody>
      </p:sp>
      <p:cxnSp>
        <p:nvCxnSpPr>
          <p:cNvPr id="8" name="Přímá spojnice 7"/>
          <p:cNvCxnSpPr>
            <a:stCxn id="4" idx="2"/>
            <a:endCxn id="4" idx="5"/>
          </p:cNvCxnSpPr>
          <p:nvPr/>
        </p:nvCxnSpPr>
        <p:spPr>
          <a:xfrm flipV="1">
            <a:off x="1901140" y="4784409"/>
            <a:ext cx="2007505" cy="14274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" idx="4"/>
            <a:endCxn id="4" idx="1"/>
          </p:cNvCxnSpPr>
          <p:nvPr/>
        </p:nvCxnSpPr>
        <p:spPr>
          <a:xfrm flipH="1" flipV="1">
            <a:off x="2177172" y="4784409"/>
            <a:ext cx="3186915" cy="14274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224715" y="2755872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C</a:t>
            </a: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5097" y="5816941"/>
            <a:ext cx="639763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816941"/>
            <a:ext cx="628651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3538033" y="5643151"/>
            <a:ext cx="4331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t</a:t>
            </a:r>
            <a:r>
              <a:rPr lang="cs-CZ" sz="2400" baseline="-25000" dirty="0" smtClean="0">
                <a:solidFill>
                  <a:schemeClr val="tx2"/>
                </a:solidFill>
              </a:rPr>
              <a:t> c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375018" y="5268631"/>
            <a:ext cx="3962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t</a:t>
            </a:r>
            <a:r>
              <a:rPr lang="cs-CZ" sz="2400" baseline="-25000" dirty="0" smtClean="0">
                <a:solidFill>
                  <a:schemeClr val="tx2"/>
                </a:solidFill>
              </a:rPr>
              <a:t>a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68495" y="5227921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t</a:t>
            </a:r>
            <a:r>
              <a:rPr lang="cs-CZ" sz="2400" dirty="0" smtClean="0">
                <a:solidFill>
                  <a:schemeClr val="tx2"/>
                </a:solidFill>
              </a:rPr>
              <a:t> </a:t>
            </a:r>
            <a:r>
              <a:rPr lang="cs-CZ" sz="2400" baseline="-25000" dirty="0" smtClean="0">
                <a:solidFill>
                  <a:schemeClr val="tx2"/>
                </a:solidFill>
              </a:rPr>
              <a:t>b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024" name="TextovéPole 1023"/>
          <p:cNvSpPr txBox="1"/>
          <p:nvPr/>
        </p:nvSpPr>
        <p:spPr>
          <a:xfrm rot="10800000" flipH="1" flipV="1">
            <a:off x="3102857" y="4705493"/>
            <a:ext cx="4051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</a:rPr>
              <a:t>T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1901140" y="3356992"/>
            <a:ext cx="3462947" cy="2854833"/>
          </a:xfrm>
          <a:prstGeom prst="triangle">
            <a:avLst>
              <a:gd name="adj" fmla="val 15942"/>
            </a:avLst>
          </a:prstGeom>
          <a:noFill/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5437" y="6216814"/>
            <a:ext cx="476412" cy="8104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S</a:t>
            </a:r>
            <a:r>
              <a:rPr lang="cs-CZ" sz="2800" baseline="-25000" dirty="0" err="1">
                <a:solidFill>
                  <a:schemeClr val="tx2"/>
                </a:solidFill>
              </a:rPr>
              <a:t>c</a:t>
            </a:r>
            <a:endParaRPr lang="cs-CZ" sz="2800" baseline="-25000" dirty="0">
              <a:solidFill>
                <a:schemeClr val="tx2"/>
              </a:solidFill>
            </a:endParaRPr>
          </a:p>
          <a:p>
            <a:endParaRPr lang="cs-CZ" sz="2800" baseline="-250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1413" y="3140968"/>
            <a:ext cx="403668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těžnice….. t</a:t>
            </a:r>
            <a:r>
              <a:rPr lang="cs-CZ" sz="2800" baseline="-25000" dirty="0" smtClean="0">
                <a:solidFill>
                  <a:schemeClr val="tx2"/>
                </a:solidFill>
              </a:rPr>
              <a:t>a </a:t>
            </a:r>
            <a:r>
              <a:rPr lang="cs-CZ" sz="2800" dirty="0" smtClean="0">
                <a:solidFill>
                  <a:schemeClr val="tx2"/>
                </a:solidFill>
              </a:rPr>
              <a:t>,t </a:t>
            </a:r>
            <a:r>
              <a:rPr lang="cs-CZ" sz="2800" baseline="-25000" dirty="0" smtClean="0">
                <a:solidFill>
                  <a:schemeClr val="tx2"/>
                </a:solidFill>
              </a:rPr>
              <a:t>b </a:t>
            </a:r>
            <a:r>
              <a:rPr lang="cs-CZ" sz="2800" dirty="0">
                <a:solidFill>
                  <a:schemeClr val="tx2"/>
                </a:solidFill>
              </a:rPr>
              <a:t>,</a:t>
            </a:r>
            <a:r>
              <a:rPr lang="cs-CZ" sz="2800" dirty="0" smtClean="0">
                <a:solidFill>
                  <a:schemeClr val="tx2"/>
                </a:solidFill>
              </a:rPr>
              <a:t> t </a:t>
            </a:r>
            <a:r>
              <a:rPr lang="cs-CZ" sz="2800" baseline="-25000" dirty="0" smtClean="0">
                <a:solidFill>
                  <a:schemeClr val="tx2"/>
                </a:solidFill>
              </a:rPr>
              <a:t>c</a:t>
            </a:r>
            <a:endParaRPr lang="cs-CZ" sz="2800" dirty="0" smtClean="0">
              <a:solidFill>
                <a:schemeClr val="tx2"/>
              </a:solidFill>
            </a:endParaRPr>
          </a:p>
          <a:p>
            <a:r>
              <a:rPr lang="cs-CZ" sz="2800" dirty="0" smtClean="0">
                <a:solidFill>
                  <a:schemeClr val="tx2"/>
                </a:solidFill>
              </a:rPr>
              <a:t>středy stran….. S </a:t>
            </a:r>
            <a:r>
              <a:rPr lang="cs-CZ" sz="2800" baseline="-25000" dirty="0" smtClean="0">
                <a:solidFill>
                  <a:schemeClr val="tx2"/>
                </a:solidFill>
              </a:rPr>
              <a:t>a</a:t>
            </a:r>
            <a:r>
              <a:rPr lang="cs-CZ" sz="2800" dirty="0" smtClean="0">
                <a:solidFill>
                  <a:schemeClr val="tx2"/>
                </a:solidFill>
              </a:rPr>
              <a:t>, S </a:t>
            </a:r>
            <a:r>
              <a:rPr lang="cs-CZ" sz="2800" baseline="-25000" dirty="0" smtClean="0">
                <a:solidFill>
                  <a:schemeClr val="tx2"/>
                </a:solidFill>
              </a:rPr>
              <a:t>b ,</a:t>
            </a:r>
            <a:r>
              <a:rPr lang="cs-CZ" sz="2800" dirty="0" smtClean="0">
                <a:solidFill>
                  <a:schemeClr val="tx2"/>
                </a:solidFill>
              </a:rPr>
              <a:t>S </a:t>
            </a:r>
            <a:r>
              <a:rPr lang="cs-CZ" sz="2800" baseline="-25000" dirty="0" smtClean="0">
                <a:solidFill>
                  <a:schemeClr val="tx2"/>
                </a:solidFill>
              </a:rPr>
              <a:t>c</a:t>
            </a:r>
          </a:p>
          <a:p>
            <a:r>
              <a:rPr lang="cs-CZ" sz="2800" dirty="0">
                <a:solidFill>
                  <a:schemeClr val="tx2"/>
                </a:solidFill>
              </a:rPr>
              <a:t>t</a:t>
            </a:r>
            <a:r>
              <a:rPr lang="cs-CZ" sz="2800" dirty="0" smtClean="0">
                <a:solidFill>
                  <a:schemeClr val="tx2"/>
                </a:solidFill>
              </a:rPr>
              <a:t>ěžiště…..T</a:t>
            </a:r>
            <a:endParaRPr lang="cs-CZ" sz="2800" dirty="0">
              <a:solidFill>
                <a:schemeClr val="tx2"/>
              </a:solidFill>
            </a:endParaRPr>
          </a:p>
        </p:txBody>
      </p:sp>
      <p:cxnSp>
        <p:nvCxnSpPr>
          <p:cNvPr id="6" name="Přímá spojnice 5"/>
          <p:cNvCxnSpPr>
            <a:stCxn id="4" idx="0"/>
          </p:cNvCxnSpPr>
          <p:nvPr/>
        </p:nvCxnSpPr>
        <p:spPr>
          <a:xfrm>
            <a:off x="2453203" y="3356992"/>
            <a:ext cx="1161955" cy="285483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0629" y="4258777"/>
            <a:ext cx="665163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4547" y="4409758"/>
            <a:ext cx="682625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4014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1024" grpId="0"/>
      <p:bldP spid="4" grpId="0" animBg="1"/>
      <p:bldP spid="5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7812857" cy="4065315"/>
          </a:xfrm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 rovnostranném trojúhelníku mají všechny tři těžnice stejnou délku.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Těžnice v rovnostranném </a:t>
            </a:r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trojúhelníku</a:t>
            </a:r>
            <a:endParaRPr lang="cs-CZ" dirty="0"/>
          </a:p>
        </p:txBody>
      </p:sp>
      <p:cxnSp>
        <p:nvCxnSpPr>
          <p:cNvPr id="8" name="Přímá spojnice 7"/>
          <p:cNvCxnSpPr>
            <a:stCxn id="4" idx="2"/>
            <a:endCxn id="4" idx="5"/>
          </p:cNvCxnSpPr>
          <p:nvPr/>
        </p:nvCxnSpPr>
        <p:spPr>
          <a:xfrm flipV="1">
            <a:off x="1979713" y="4677835"/>
            <a:ext cx="2797403" cy="146485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" idx="4"/>
            <a:endCxn id="4" idx="1"/>
          </p:cNvCxnSpPr>
          <p:nvPr/>
        </p:nvCxnSpPr>
        <p:spPr>
          <a:xfrm flipH="1" flipV="1">
            <a:off x="2908493" y="4677835"/>
            <a:ext cx="2808466" cy="146485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58701" y="2689756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C</a:t>
            </a: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5097" y="5816941"/>
            <a:ext cx="639763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6958" y="5816941"/>
            <a:ext cx="628651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3833582" y="5492784"/>
            <a:ext cx="388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chemeClr val="tx2"/>
                </a:solidFill>
              </a:rPr>
              <a:t>t</a:t>
            </a:r>
            <a:r>
              <a:rPr lang="cs-CZ" sz="2400" baseline="-25000" dirty="0" err="1" smtClean="0">
                <a:solidFill>
                  <a:schemeClr val="tx2"/>
                </a:solidFill>
              </a:rPr>
              <a:t>c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579086" y="5261952"/>
            <a:ext cx="3962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t</a:t>
            </a:r>
            <a:r>
              <a:rPr lang="cs-CZ" sz="2400" baseline="-25000" dirty="0" smtClean="0">
                <a:solidFill>
                  <a:schemeClr val="tx2"/>
                </a:solidFill>
              </a:rPr>
              <a:t>a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647041" y="5268631"/>
            <a:ext cx="409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chemeClr val="tx2"/>
                </a:solidFill>
              </a:rPr>
              <a:t>t</a:t>
            </a:r>
            <a:r>
              <a:rPr lang="cs-CZ" sz="2400" baseline="-25000" dirty="0" err="1" smtClean="0">
                <a:solidFill>
                  <a:schemeClr val="tx2"/>
                </a:solidFill>
              </a:rPr>
              <a:t>b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024" name="TextovéPole 1023"/>
          <p:cNvSpPr txBox="1"/>
          <p:nvPr/>
        </p:nvSpPr>
        <p:spPr>
          <a:xfrm rot="10800000" flipH="1" flipV="1">
            <a:off x="3799010" y="4546175"/>
            <a:ext cx="4051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</a:rPr>
              <a:t>T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1979713" y="3212976"/>
            <a:ext cx="3737246" cy="2929717"/>
          </a:xfrm>
          <a:prstGeom prst="triangle">
            <a:avLst>
              <a:gd name="adj" fmla="val 49704"/>
            </a:avLst>
          </a:prstGeom>
          <a:noFill/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51109" y="6142693"/>
            <a:ext cx="465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C</a:t>
            </a:r>
            <a:r>
              <a:rPr lang="cs-CZ" sz="2800" baseline="-25000" dirty="0" smtClean="0">
                <a:solidFill>
                  <a:schemeClr val="tx2"/>
                </a:solidFill>
              </a:rPr>
              <a:t>1</a:t>
            </a:r>
            <a:endParaRPr lang="cs-CZ" sz="2800" baseline="-25000" dirty="0">
              <a:solidFill>
                <a:schemeClr val="tx2"/>
              </a:solidFill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1165" y="4217803"/>
            <a:ext cx="669925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9680" y="4171525"/>
            <a:ext cx="658813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257884" y="4307845"/>
            <a:ext cx="152477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</a:rPr>
              <a:t>a</a:t>
            </a:r>
            <a:r>
              <a:rPr lang="cs-CZ" sz="2800" dirty="0" smtClean="0">
                <a:solidFill>
                  <a:schemeClr val="tx2"/>
                </a:solidFill>
              </a:rPr>
              <a:t> = b = c</a:t>
            </a:r>
          </a:p>
          <a:p>
            <a:r>
              <a:rPr lang="cs-CZ" sz="2800" dirty="0">
                <a:solidFill>
                  <a:schemeClr val="tx2"/>
                </a:solidFill>
              </a:rPr>
              <a:t>t</a:t>
            </a:r>
            <a:r>
              <a:rPr lang="cs-CZ" sz="2800" baseline="-25000" dirty="0" smtClean="0">
                <a:solidFill>
                  <a:schemeClr val="tx2"/>
                </a:solidFill>
              </a:rPr>
              <a:t>a</a:t>
            </a:r>
            <a:r>
              <a:rPr lang="cs-CZ" sz="2800" dirty="0" smtClean="0">
                <a:solidFill>
                  <a:schemeClr val="tx2"/>
                </a:solidFill>
              </a:rPr>
              <a:t> = </a:t>
            </a:r>
            <a:r>
              <a:rPr lang="cs-CZ" sz="2800" dirty="0" err="1" smtClean="0">
                <a:solidFill>
                  <a:schemeClr val="tx2"/>
                </a:solidFill>
              </a:rPr>
              <a:t>t</a:t>
            </a:r>
            <a:r>
              <a:rPr lang="cs-CZ" sz="2800" baseline="-25000" dirty="0" err="1" smtClean="0">
                <a:solidFill>
                  <a:schemeClr val="tx2"/>
                </a:solidFill>
              </a:rPr>
              <a:t>b</a:t>
            </a:r>
            <a:r>
              <a:rPr lang="cs-CZ" sz="2800" dirty="0" smtClean="0">
                <a:solidFill>
                  <a:schemeClr val="tx2"/>
                </a:solidFill>
              </a:rPr>
              <a:t>= </a:t>
            </a:r>
            <a:r>
              <a:rPr lang="cs-CZ" sz="2800" dirty="0" err="1" smtClean="0">
                <a:solidFill>
                  <a:schemeClr val="tx2"/>
                </a:solidFill>
              </a:rPr>
              <a:t>t</a:t>
            </a:r>
            <a:r>
              <a:rPr lang="cs-CZ" sz="2800" baseline="-25000" dirty="0" err="1" smtClean="0">
                <a:solidFill>
                  <a:schemeClr val="tx2"/>
                </a:solidFill>
              </a:rPr>
              <a:t>c</a:t>
            </a:r>
            <a:endParaRPr lang="cs-CZ" sz="2800" dirty="0">
              <a:solidFill>
                <a:schemeClr val="tx2"/>
              </a:solidFill>
            </a:endParaRPr>
          </a:p>
        </p:txBody>
      </p:sp>
      <p:cxnSp>
        <p:nvCxnSpPr>
          <p:cNvPr id="6" name="Přímá spojnice 5"/>
          <p:cNvCxnSpPr>
            <a:stCxn id="4" idx="0"/>
            <a:endCxn id="4" idx="3"/>
          </p:cNvCxnSpPr>
          <p:nvPr/>
        </p:nvCxnSpPr>
        <p:spPr>
          <a:xfrm>
            <a:off x="3837274" y="3212976"/>
            <a:ext cx="0" cy="2929717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54703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1024" grpId="0"/>
      <p:bldP spid="4" grpId="0" animBg="1"/>
      <p:bldP spid="5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7884865" cy="4209331"/>
          </a:xfrm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 rovnoramenném trojúhelníku mají těžnice vedené z vrcholů 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B stejnou délku.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Těžnice v rovnoramenném trojúhelníku</a:t>
            </a:r>
            <a:endParaRPr lang="cs-CZ" dirty="0"/>
          </a:p>
        </p:txBody>
      </p:sp>
      <p:cxnSp>
        <p:nvCxnSpPr>
          <p:cNvPr id="8" name="Přímá spojnice 7"/>
          <p:cNvCxnSpPr>
            <a:stCxn id="4" idx="2"/>
            <a:endCxn id="4" idx="5"/>
          </p:cNvCxnSpPr>
          <p:nvPr/>
        </p:nvCxnSpPr>
        <p:spPr>
          <a:xfrm flipV="1">
            <a:off x="1901141" y="4707364"/>
            <a:ext cx="1996548" cy="1489307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" idx="4"/>
            <a:endCxn id="4" idx="1"/>
          </p:cNvCxnSpPr>
          <p:nvPr/>
        </p:nvCxnSpPr>
        <p:spPr>
          <a:xfrm flipH="1" flipV="1">
            <a:off x="2564025" y="4707364"/>
            <a:ext cx="2004444" cy="1489307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002209" y="2672066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C</a:t>
            </a: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5097" y="5816941"/>
            <a:ext cx="639763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53756" y="5816941"/>
            <a:ext cx="628651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3226910" y="5586108"/>
            <a:ext cx="388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chemeClr val="tx2"/>
                </a:solidFill>
              </a:rPr>
              <a:t>t</a:t>
            </a:r>
            <a:r>
              <a:rPr lang="cs-CZ" sz="2400" baseline="-25000" dirty="0" err="1" smtClean="0">
                <a:solidFill>
                  <a:schemeClr val="tx2"/>
                </a:solidFill>
              </a:rPr>
              <a:t>c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365894" y="5246118"/>
            <a:ext cx="3962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t</a:t>
            </a:r>
            <a:r>
              <a:rPr lang="cs-CZ" sz="2400" baseline="-25000" dirty="0" smtClean="0">
                <a:solidFill>
                  <a:schemeClr val="tx2"/>
                </a:solidFill>
              </a:rPr>
              <a:t>a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763952" y="5268631"/>
            <a:ext cx="409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chemeClr val="tx2"/>
                </a:solidFill>
              </a:rPr>
              <a:t>t</a:t>
            </a:r>
            <a:r>
              <a:rPr lang="cs-CZ" sz="2400" baseline="-25000" dirty="0" err="1" smtClean="0">
                <a:solidFill>
                  <a:schemeClr val="tx2"/>
                </a:solidFill>
              </a:rPr>
              <a:t>b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024" name="TextovéPole 1023"/>
          <p:cNvSpPr txBox="1"/>
          <p:nvPr/>
        </p:nvSpPr>
        <p:spPr>
          <a:xfrm rot="10800000" flipH="1" flipV="1">
            <a:off x="3234805" y="4592453"/>
            <a:ext cx="4051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</a:rPr>
              <a:t>T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1901141" y="3218056"/>
            <a:ext cx="2667328" cy="2978615"/>
          </a:xfrm>
          <a:prstGeom prst="triangle">
            <a:avLst>
              <a:gd name="adj" fmla="val 49704"/>
            </a:avLst>
          </a:prstGeom>
          <a:noFill/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02209" y="6142693"/>
            <a:ext cx="465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C</a:t>
            </a:r>
            <a:r>
              <a:rPr lang="cs-CZ" sz="2800" baseline="-25000" dirty="0" smtClean="0">
                <a:solidFill>
                  <a:schemeClr val="tx2"/>
                </a:solidFill>
              </a:rPr>
              <a:t>1</a:t>
            </a:r>
            <a:endParaRPr lang="cs-CZ" sz="2800" baseline="-25000" dirty="0">
              <a:solidFill>
                <a:schemeClr val="tx2"/>
              </a:solidFill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1338" y="4217803"/>
            <a:ext cx="669925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8916" y="4307845"/>
            <a:ext cx="658813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257884" y="4307845"/>
            <a:ext cx="102944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</a:rPr>
              <a:t>a</a:t>
            </a:r>
            <a:r>
              <a:rPr lang="cs-CZ" sz="2800" dirty="0" smtClean="0">
                <a:solidFill>
                  <a:schemeClr val="tx2"/>
                </a:solidFill>
              </a:rPr>
              <a:t> = b</a:t>
            </a:r>
          </a:p>
          <a:p>
            <a:r>
              <a:rPr lang="cs-CZ" sz="2800" dirty="0">
                <a:solidFill>
                  <a:schemeClr val="tx2"/>
                </a:solidFill>
              </a:rPr>
              <a:t>t</a:t>
            </a:r>
            <a:r>
              <a:rPr lang="cs-CZ" sz="2800" baseline="-25000" dirty="0" smtClean="0">
                <a:solidFill>
                  <a:schemeClr val="tx2"/>
                </a:solidFill>
              </a:rPr>
              <a:t>a</a:t>
            </a:r>
            <a:r>
              <a:rPr lang="cs-CZ" sz="2800" dirty="0" smtClean="0">
                <a:solidFill>
                  <a:schemeClr val="tx2"/>
                </a:solidFill>
              </a:rPr>
              <a:t> = </a:t>
            </a:r>
            <a:r>
              <a:rPr lang="cs-CZ" sz="2800" dirty="0" err="1" smtClean="0">
                <a:solidFill>
                  <a:schemeClr val="tx2"/>
                </a:solidFill>
              </a:rPr>
              <a:t>t</a:t>
            </a:r>
            <a:r>
              <a:rPr lang="cs-CZ" sz="2800" baseline="-25000" dirty="0" err="1" smtClean="0">
                <a:solidFill>
                  <a:schemeClr val="tx2"/>
                </a:solidFill>
              </a:rPr>
              <a:t>b</a:t>
            </a:r>
            <a:endParaRPr lang="cs-CZ" sz="2800" dirty="0">
              <a:solidFill>
                <a:schemeClr val="tx2"/>
              </a:solidFill>
            </a:endParaRPr>
          </a:p>
        </p:txBody>
      </p:sp>
      <p:cxnSp>
        <p:nvCxnSpPr>
          <p:cNvPr id="6" name="Přímá spojnice 5"/>
          <p:cNvCxnSpPr>
            <a:stCxn id="4" idx="0"/>
            <a:endCxn id="4" idx="3"/>
          </p:cNvCxnSpPr>
          <p:nvPr/>
        </p:nvCxnSpPr>
        <p:spPr>
          <a:xfrm>
            <a:off x="3226910" y="3218056"/>
            <a:ext cx="0" cy="2978615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969175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1024" grpId="0"/>
      <p:bldP spid="4" grpId="0" animBg="1"/>
      <p:bldP spid="5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1515" y="1756016"/>
            <a:ext cx="7740849" cy="4353347"/>
          </a:xfrm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Pro těžnice v obecném trojúhelníku platí, že mají každá jinou délku.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Těžnice v obecném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trojúhelníku</a:t>
            </a:r>
            <a:endParaRPr lang="cs-CZ" dirty="0"/>
          </a:p>
        </p:txBody>
      </p:sp>
      <p:cxnSp>
        <p:nvCxnSpPr>
          <p:cNvPr id="8" name="Přímá spojnice 7"/>
          <p:cNvCxnSpPr>
            <a:stCxn id="4" idx="2"/>
            <a:endCxn id="4" idx="5"/>
          </p:cNvCxnSpPr>
          <p:nvPr/>
        </p:nvCxnSpPr>
        <p:spPr>
          <a:xfrm flipV="1">
            <a:off x="1901140" y="5144449"/>
            <a:ext cx="2007505" cy="10673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" idx="4"/>
            <a:endCxn id="4" idx="1"/>
          </p:cNvCxnSpPr>
          <p:nvPr/>
        </p:nvCxnSpPr>
        <p:spPr>
          <a:xfrm flipH="1" flipV="1">
            <a:off x="2177172" y="5144449"/>
            <a:ext cx="3186915" cy="10673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262285" y="3524282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C</a:t>
            </a: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5097" y="5816941"/>
            <a:ext cx="639763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5837175"/>
            <a:ext cx="628651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3019126" y="5643151"/>
            <a:ext cx="3882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chemeClr val="tx2"/>
                </a:solidFill>
              </a:rPr>
              <a:t>t</a:t>
            </a:r>
            <a:r>
              <a:rPr lang="cs-CZ" sz="2400" baseline="-25000" dirty="0" err="1" smtClean="0">
                <a:solidFill>
                  <a:schemeClr val="tx2"/>
                </a:solidFill>
              </a:rPr>
              <a:t>c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263233" y="5412319"/>
            <a:ext cx="3962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t</a:t>
            </a:r>
            <a:r>
              <a:rPr lang="cs-CZ" sz="2400" baseline="-25000" dirty="0" smtClean="0">
                <a:solidFill>
                  <a:schemeClr val="tx2"/>
                </a:solidFill>
              </a:rPr>
              <a:t>a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763952" y="5268631"/>
            <a:ext cx="409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chemeClr val="tx2"/>
                </a:solidFill>
              </a:rPr>
              <a:t>t</a:t>
            </a:r>
            <a:r>
              <a:rPr lang="cs-CZ" sz="2400" baseline="-25000" dirty="0" err="1" smtClean="0">
                <a:solidFill>
                  <a:schemeClr val="tx2"/>
                </a:solidFill>
              </a:rPr>
              <a:t>b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024" name="TextovéPole 1023"/>
          <p:cNvSpPr txBox="1"/>
          <p:nvPr/>
        </p:nvSpPr>
        <p:spPr>
          <a:xfrm rot="10800000" flipH="1" flipV="1">
            <a:off x="3127075" y="4882839"/>
            <a:ext cx="4051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</a:rPr>
              <a:t>T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1901140" y="4077072"/>
            <a:ext cx="3462947" cy="2134753"/>
          </a:xfrm>
          <a:prstGeom prst="triangle">
            <a:avLst>
              <a:gd name="adj" fmla="val 15942"/>
            </a:avLst>
          </a:prstGeom>
          <a:noFill/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5437" y="6216814"/>
            <a:ext cx="465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C</a:t>
            </a:r>
            <a:r>
              <a:rPr lang="cs-CZ" sz="2800" baseline="-25000" dirty="0" smtClean="0">
                <a:solidFill>
                  <a:schemeClr val="tx2"/>
                </a:solidFill>
              </a:rPr>
              <a:t>1</a:t>
            </a:r>
            <a:endParaRPr lang="cs-CZ" sz="2800" baseline="-25000" dirty="0">
              <a:solidFill>
                <a:schemeClr val="tx2"/>
              </a:solidFill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2015" y="4592453"/>
            <a:ext cx="669925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3472" y="4699022"/>
            <a:ext cx="658813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257884" y="4307845"/>
            <a:ext cx="165462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</a:rPr>
              <a:t>a</a:t>
            </a:r>
            <a:r>
              <a:rPr lang="cs-CZ" sz="2800" dirty="0" smtClean="0">
                <a:solidFill>
                  <a:schemeClr val="tx2"/>
                </a:solidFill>
              </a:rPr>
              <a:t> ≠ b ≠ c</a:t>
            </a:r>
          </a:p>
          <a:p>
            <a:r>
              <a:rPr lang="cs-CZ" sz="2800" dirty="0">
                <a:solidFill>
                  <a:schemeClr val="tx2"/>
                </a:solidFill>
              </a:rPr>
              <a:t>t</a:t>
            </a:r>
            <a:r>
              <a:rPr lang="cs-CZ" sz="2800" baseline="-25000" dirty="0" smtClean="0">
                <a:solidFill>
                  <a:schemeClr val="tx2"/>
                </a:solidFill>
              </a:rPr>
              <a:t>a</a:t>
            </a:r>
            <a:r>
              <a:rPr lang="cs-CZ" sz="2800" dirty="0" smtClean="0">
                <a:solidFill>
                  <a:schemeClr val="tx2"/>
                </a:solidFill>
              </a:rPr>
              <a:t> ≠ </a:t>
            </a:r>
            <a:r>
              <a:rPr lang="cs-CZ" sz="2800" dirty="0" err="1" smtClean="0">
                <a:solidFill>
                  <a:schemeClr val="tx2"/>
                </a:solidFill>
              </a:rPr>
              <a:t>t</a:t>
            </a:r>
            <a:r>
              <a:rPr lang="cs-CZ" sz="2800" baseline="-25000" dirty="0" err="1" smtClean="0">
                <a:solidFill>
                  <a:schemeClr val="tx2"/>
                </a:solidFill>
              </a:rPr>
              <a:t>b</a:t>
            </a:r>
            <a:r>
              <a:rPr lang="cs-CZ" sz="2800" baseline="-25000" dirty="0" smtClean="0">
                <a:solidFill>
                  <a:schemeClr val="tx2"/>
                </a:solidFill>
              </a:rPr>
              <a:t> </a:t>
            </a:r>
            <a:r>
              <a:rPr lang="cs-CZ" sz="2800" dirty="0" smtClean="0">
                <a:solidFill>
                  <a:schemeClr val="tx2"/>
                </a:solidFill>
              </a:rPr>
              <a:t> ≠ </a:t>
            </a:r>
            <a:r>
              <a:rPr lang="cs-CZ" sz="2800" dirty="0" err="1" smtClean="0">
                <a:solidFill>
                  <a:schemeClr val="tx2"/>
                </a:solidFill>
              </a:rPr>
              <a:t>t</a:t>
            </a:r>
            <a:r>
              <a:rPr lang="cs-CZ" sz="2800" baseline="-25000" dirty="0" err="1" smtClean="0">
                <a:solidFill>
                  <a:schemeClr val="tx2"/>
                </a:solidFill>
              </a:rPr>
              <a:t>c</a:t>
            </a:r>
            <a:endParaRPr lang="cs-CZ" sz="2800" dirty="0">
              <a:solidFill>
                <a:schemeClr val="tx2"/>
              </a:solidFill>
            </a:endParaRPr>
          </a:p>
        </p:txBody>
      </p:sp>
      <p:cxnSp>
        <p:nvCxnSpPr>
          <p:cNvPr id="6" name="Přímá spojnice 5"/>
          <p:cNvCxnSpPr>
            <a:stCxn id="4" idx="0"/>
          </p:cNvCxnSpPr>
          <p:nvPr/>
        </p:nvCxnSpPr>
        <p:spPr>
          <a:xfrm>
            <a:off x="2453203" y="4077072"/>
            <a:ext cx="1161955" cy="21347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85492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1024" grpId="0"/>
      <p:bldP spid="4" grpId="0" animBg="1"/>
      <p:bldP spid="5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348880"/>
            <a:ext cx="8712968" cy="3777283"/>
          </a:xfrm>
        </p:spPr>
        <p:txBody>
          <a:bodyPr/>
          <a:lstStyle/>
          <a:p>
            <a:r>
              <a:rPr lang="cs-CZ" b="1" dirty="0"/>
              <a:t>Vlastností těžnic se využívá zejména při konstrukci trojúhelníků. </a:t>
            </a:r>
            <a:endParaRPr lang="cs-CZ" b="1" dirty="0" smtClean="0"/>
          </a:p>
          <a:p>
            <a:r>
              <a:rPr lang="cs-CZ" b="1" dirty="0" smtClean="0"/>
              <a:t>V rovnoramenném či rovnostranném trojúhelníku lze těžnice využít při výpočtu obvodu a obsahu daného trojúhelníku – často s využitím Pythagorovy věty.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002060"/>
                </a:solidFill>
              </a:rPr>
              <a:t>Využití těžnic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3088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229600" cy="1252728"/>
          </a:xfrm>
        </p:spPr>
        <p:txBody>
          <a:bodyPr>
            <a:no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Spočítej všechny možné trojúhelníky v daném obrazci, které vznikly sestrojením těžnic.</a:t>
            </a:r>
            <a:b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200" dirty="0"/>
          </a:p>
        </p:txBody>
      </p:sp>
      <p:cxnSp>
        <p:nvCxnSpPr>
          <p:cNvPr id="8" name="Přímá spojnice 7"/>
          <p:cNvCxnSpPr>
            <a:stCxn id="4" idx="2"/>
            <a:endCxn id="4" idx="5"/>
          </p:cNvCxnSpPr>
          <p:nvPr/>
        </p:nvCxnSpPr>
        <p:spPr>
          <a:xfrm flipV="1">
            <a:off x="1979712" y="4281791"/>
            <a:ext cx="4130872" cy="1860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" idx="4"/>
            <a:endCxn id="4" idx="1"/>
          </p:cNvCxnSpPr>
          <p:nvPr/>
        </p:nvCxnSpPr>
        <p:spPr>
          <a:xfrm flipH="1" flipV="1">
            <a:off x="3842332" y="4281791"/>
            <a:ext cx="2673884" cy="1860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ovnoramenný trojúhelník 3"/>
          <p:cNvSpPr/>
          <p:nvPr/>
        </p:nvSpPr>
        <p:spPr>
          <a:xfrm>
            <a:off x="1979712" y="2420888"/>
            <a:ext cx="4536504" cy="3721805"/>
          </a:xfrm>
          <a:prstGeom prst="triangle">
            <a:avLst>
              <a:gd name="adj" fmla="val 82117"/>
            </a:avLst>
          </a:prstGeom>
          <a:noFill/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nice 5"/>
          <p:cNvCxnSpPr>
            <a:stCxn id="4" idx="0"/>
          </p:cNvCxnSpPr>
          <p:nvPr/>
        </p:nvCxnSpPr>
        <p:spPr>
          <a:xfrm flipH="1">
            <a:off x="4247964" y="2420888"/>
            <a:ext cx="1456989" cy="37218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3507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916832"/>
            <a:ext cx="7884865" cy="4209331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Kolik trojúhelníků jste spočítali?</a:t>
            </a:r>
          </a:p>
          <a:p>
            <a:pPr marL="0" indent="0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8, 9, 10, nebo více?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Správně je 14.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7421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844824"/>
            <a:ext cx="7812857" cy="4281339"/>
          </a:xfrm>
        </p:spPr>
        <p:txBody>
          <a:bodyPr>
            <a:normAutofit/>
          </a:bodyPr>
          <a:lstStyle/>
          <a:p>
            <a:r>
              <a:rPr lang="cs-CZ" sz="1800" dirty="0"/>
              <a:t>VORIGINAL UPLOADER WAS PETRUS AT CS.WIKIPEDIA. </a:t>
            </a:r>
            <a:r>
              <a:rPr lang="cs-CZ" sz="1800" i="1" dirty="0" err="1"/>
              <a:t>Wikimedia</a:t>
            </a:r>
            <a:r>
              <a:rPr lang="cs-CZ" sz="1800" dirty="0"/>
              <a:t>: těžnice v trojúhelníku [online]. [cit. 6.10.2013]. Dostupný na WWW: </a:t>
            </a:r>
            <a:r>
              <a:rPr lang="cs-CZ" sz="1800" dirty="0">
                <a:hlinkClick r:id="rId2"/>
              </a:rPr>
              <a:t>http://commons.wikimedia.org/wiki/File:TezniceTrojuhelnika.jpg</a:t>
            </a:r>
            <a:endParaRPr lang="cs-CZ" sz="1800" dirty="0"/>
          </a:p>
          <a:p>
            <a:endParaRPr lang="cs-CZ" sz="1800" dirty="0"/>
          </a:p>
          <a:p>
            <a:r>
              <a:rPr lang="cs-CZ" sz="1800" dirty="0">
                <a:solidFill>
                  <a:srgbClr val="073E87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800">
                <a:solidFill>
                  <a:srgbClr val="073E87"/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sz="1800" dirty="0">
              <a:solidFill>
                <a:srgbClr val="073E87"/>
              </a:solidFill>
              <a:latin typeface="Arial" pitchFamily="34" charset="0"/>
              <a:cs typeface="Arial" pitchFamily="34" charset="0"/>
            </a:endParaRPr>
          </a:p>
          <a:p>
            <a:endParaRPr lang="cs-CZ" sz="1800" dirty="0"/>
          </a:p>
          <a:p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>
                <a:solidFill>
                  <a:srgbClr val="002060"/>
                </a:solidFill>
              </a:rPr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6976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150</TotalTime>
  <Words>280</Words>
  <Application>Microsoft Office PowerPoint</Application>
  <PresentationFormat>Předvádění na obrazovce (4:3)</PresentationFormat>
  <Paragraphs>63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Trojúhelník - těžnice</vt:lpstr>
      <vt:lpstr>Snímek 3</vt:lpstr>
      <vt:lpstr>Těžnice je spojnice vrcholu a středu protější strany. Těžnice se protínají v jednom bodě – těžišti /T/. Těžiště dělí těžnici na dvě části v poměru 2 : 1. Od těžiště k vrcholu jsou dva díly  a od těžiště ke středu strany je 1 díl.</vt:lpstr>
      <vt:lpstr>Těžnice v rovnostranném trojúhelníku</vt:lpstr>
      <vt:lpstr>Těžnice v rovnoramenném trojúhelníku</vt:lpstr>
      <vt:lpstr>Těžnice v obecném trojúhelníku</vt:lpstr>
      <vt:lpstr>Využití těžnic</vt:lpstr>
      <vt:lpstr>Spočítej všechny možné trojúhelníky v daném obrazci, které vznikly sestrojením těžnic. </vt:lpstr>
      <vt:lpstr>Řešení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petra.kejkrtova</dc:creator>
  <cp:lastModifiedBy>Dum</cp:lastModifiedBy>
  <cp:revision>27</cp:revision>
  <dcterms:created xsi:type="dcterms:W3CDTF">2013-11-13T13:10:53Z</dcterms:created>
  <dcterms:modified xsi:type="dcterms:W3CDTF">2015-07-16T16:18:21Z</dcterms:modified>
</cp:coreProperties>
</file>