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  <p:sldMasterId id="2147483912" r:id="rId2"/>
  </p:sldMasterIdLst>
  <p:notesMasterIdLst>
    <p:notesMasterId r:id="rId16"/>
  </p:notesMasterIdLst>
  <p:sldIdLst>
    <p:sldId id="303" r:id="rId3"/>
    <p:sldId id="307" r:id="rId4"/>
    <p:sldId id="257" r:id="rId5"/>
    <p:sldId id="294" r:id="rId6"/>
    <p:sldId id="292" r:id="rId7"/>
    <p:sldId id="297" r:id="rId8"/>
    <p:sldId id="306" r:id="rId9"/>
    <p:sldId id="300" r:id="rId10"/>
    <p:sldId id="298" r:id="rId11"/>
    <p:sldId id="301" r:id="rId12"/>
    <p:sldId id="304" r:id="rId13"/>
    <p:sldId id="305" r:id="rId14"/>
    <p:sldId id="28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43" d="100"/>
          <a:sy n="43" d="100"/>
        </p:scale>
        <p:origin x="-129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2AA50D1-503A-45CF-8D53-4F9AB270EC54}" type="datetimeFigureOut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04B79F2-EACC-494A-8AAF-31BBC51340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7B86190-4840-4016-96B0-B10104E20B48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2C0500-09C9-4F95-8F34-A23A98C3379A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9F3115-7B82-4F0F-AC5F-E6ED2C7A6E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3E29FB-0300-42B8-92ED-BC5C29DE28F3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BFF7AC-06D5-477B-9C53-A731835E5A6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C553FA-F5E7-4095-84A4-FE92F7AB3E11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B68A68-4A71-4227-A443-8EA9F1E1C5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21819-EE9A-4777-B475-1EBE3F91BF53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5C185-63F1-44D7-BDC5-3686BAD4E0C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A08C36-33D6-4530-8E20-9AC9F234F08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7127AB-BE11-405E-A852-4111919F559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1E1C7-3185-4BEB-9E84-68DCC45F4B95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19E0A-E3FD-460A-976A-7CA9197FC58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B196A-2E60-46BA-A8DD-0E973533678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D5D248-CB20-494F-89CE-5375654CD2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D89DF3-DF30-4ABA-9010-EA9DD4B3017D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4C932D-7DD7-40D7-B7A5-80EFA8B28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4E190-9025-40A2-80B8-DB753813A896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7C27CA-4145-4AB8-9595-CEF0E52F14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D5F7EC-DCBB-4BE9-8A6F-A68565D533D6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C128D4-9368-4C8B-83CE-75AA50FF18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326A45-085B-4959-9037-0DA88A2FEA5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A2A7D7-6727-47BE-943C-5F6C4D297B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62EF48-F703-4776-84BB-6A1D68D37E85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F6C9C7-4DF0-4CC0-B186-E206E877B6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91BEC-D380-426E-866B-8E0C0910017E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FA6846-1F20-42CD-8987-9ECC94280FC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12537A-8A0D-434F-9B83-06647F67841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5DFA6-5FCB-428A-B847-F454D7ACFF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8E713F-1557-463C-86DF-CE61D2E0F65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CB432-2A5D-4AC9-A48A-C0AD1D02165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2CB43-16D9-40BE-A6A5-522DD917D5F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8A8925-B65A-4576-A333-1C56B180AF5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065055-5B62-49FE-9C16-831E8602D59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E4788-06AB-46C3-935F-B4B9EFB12D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E0ED2-3A10-4FDB-AB27-D690F5146F3E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8DC008-4C50-4714-8CF8-1CAEB28EA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870BCA-A369-405C-A476-F8E697FD0B9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ED5DAB-6A9C-4D30-9AD3-C4DE14BFBD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6B3B92-157D-480D-B5D6-95C2C6FC4B8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C2693-4A83-488B-8FED-C03B310111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E2CA6A-96C7-427E-BC54-9B784C98DD0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4504A-AEF3-4E0D-A556-1A20333BCF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AAEF77-823E-4AEB-93D1-F876F0EC148B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35CB5C-526B-4DB9-89BE-4871685454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976F1D4-070F-4216-BD61-7EA79F5B60AA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CF1EC46-1D39-42A4-8B45-17CD24574E5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5" r:id="rId1"/>
    <p:sldLayoutId id="2147483929" r:id="rId2"/>
    <p:sldLayoutId id="2147483936" r:id="rId3"/>
    <p:sldLayoutId id="2147483928" r:id="rId4"/>
    <p:sldLayoutId id="2147483927" r:id="rId5"/>
    <p:sldLayoutId id="2147483926" r:id="rId6"/>
    <p:sldLayoutId id="2147483937" r:id="rId7"/>
    <p:sldLayoutId id="2147483938" r:id="rId8"/>
    <p:sldLayoutId id="2147483939" r:id="rId9"/>
    <p:sldLayoutId id="2147483925" r:id="rId10"/>
    <p:sldLayoutId id="2147483940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1331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1331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B7C0D73-212A-4549-B12E-E03A7367B5C2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8D83BFD-7D56-43A4-82D4-34F5C59656A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332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1" r:id="rId1"/>
    <p:sldLayoutId id="2147483934" r:id="rId2"/>
    <p:sldLayoutId id="2147483942" r:id="rId3"/>
    <p:sldLayoutId id="2147483933" r:id="rId4"/>
    <p:sldLayoutId id="2147483932" r:id="rId5"/>
    <p:sldLayoutId id="2147483931" r:id="rId6"/>
    <p:sldLayoutId id="2147483943" r:id="rId7"/>
    <p:sldLayoutId id="2147483944" r:id="rId8"/>
    <p:sldLayoutId id="2147483945" r:id="rId9"/>
    <p:sldLayoutId id="2147483930" r:id="rId10"/>
    <p:sldLayoutId id="2147483946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2"/>
          <p:cNvPicPr>
            <a:picLocks noChangeAspect="1"/>
          </p:cNvPicPr>
          <p:nvPr/>
        </p:nvPicPr>
        <p:blipFill>
          <a:blip r:embed="rId3"/>
          <a:srcRect l="2388" t="3999" r="2090" b="45888"/>
          <a:stretch>
            <a:fillRect/>
          </a:stretch>
        </p:blipFill>
        <p:spPr bwMode="auto">
          <a:xfrm>
            <a:off x="2051050" y="1341438"/>
            <a:ext cx="527685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xfrm>
            <a:off x="1187450" y="6021388"/>
            <a:ext cx="6408738" cy="7207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latin typeface="Arial" charset="0"/>
                <a:cs typeface="Arial" charset="0"/>
              </a:rPr>
              <a:t>Autorem materiálu a všech jeho částí, není-li uvedeno jinak, je Mgr. Alena Čechová. 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31913" y="2420938"/>
          <a:ext cx="6480175" cy="33115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</a:rPr>
                        <a:t>TROJÚHELNÍK – konstrukce trojúhelníku podle věty </a:t>
                      </a:r>
                      <a:r>
                        <a:rPr lang="cs-CZ" sz="1000" kern="50" cap="all" dirty="0" err="1" smtClean="0">
                          <a:effectLst/>
                        </a:rPr>
                        <a:t>sss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III/2/MAT/2/1/1-04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 konstrukcí trojúhelníku ze tří stran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smtClean="0">
                          <a:effectLst/>
                        </a:rPr>
                        <a:t>Výkladová hodina</a:t>
                      </a:r>
                      <a:endParaRPr lang="cs-CZ" sz="1000" kern="50" dirty="0" smtClean="0">
                        <a:effectLst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Délka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úsečky, trojúhelník, SSS</a:t>
                      </a: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25.5.2013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0825" y="115888"/>
            <a:ext cx="8713788" cy="6265862"/>
          </a:xfrm>
          <a:solidFill>
            <a:schemeClr val="tx2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tx1"/>
                </a:solidFill>
              </a:rPr>
              <a:t>Konstrukce trojúhelníku ze tří stran</a:t>
            </a:r>
            <a:endParaRPr lang="cs-CZ" sz="6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620713"/>
            <a:ext cx="8713788" cy="5616575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Opakování: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Úsečka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Polopřímka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Přímka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Délka úsečky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Převody jednotek délky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 fontAlgn="auto">
              <a:spcAft>
                <a:spcPts val="0"/>
              </a:spcAft>
              <a:buFont typeface="+mj-lt"/>
              <a:buAutoNum type="arabicParenR"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1484313"/>
            <a:ext cx="8785225" cy="4321175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/>
              <a:t>   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Náčrtek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Rozbor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Zápis konstrukce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Konstrukce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Ověření konstrukce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Počet řešení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722" name="Nadpis 1"/>
          <p:cNvSpPr>
            <a:spLocks noGrp="1"/>
          </p:cNvSpPr>
          <p:nvPr>
            <p:ph type="title"/>
          </p:nvPr>
        </p:nvSpPr>
        <p:spPr>
          <a:xfrm>
            <a:off x="430213" y="333375"/>
            <a:ext cx="8507412" cy="930275"/>
          </a:xfrm>
        </p:spPr>
        <p:txBody>
          <a:bodyPr/>
          <a:lstStyle/>
          <a:p>
            <a:pPr algn="l"/>
            <a:r>
              <a:rPr lang="cs-CZ" sz="3200" b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Části konstruktivní úlohy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8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0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2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4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6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844675"/>
            <a:ext cx="8642350" cy="3887788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CD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úsečka CD 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|AB|       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délka úsečky AB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‖ b        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přímka a je rovnoběžná s přímkou b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↔ CD     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přímka CD</a:t>
            </a:r>
          </a:p>
          <a:p>
            <a:pPr marL="1436688" indent="-1436688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he-IL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׀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→AB     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polopřímka AB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∩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průnik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k(S, 4 cm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)  kružnice k se středem S a poloměrem 4 cm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746" name="Nadpis 1"/>
          <p:cNvSpPr>
            <a:spLocks noGrp="1"/>
          </p:cNvSpPr>
          <p:nvPr>
            <p:ph type="title"/>
          </p:nvPr>
        </p:nvSpPr>
        <p:spPr>
          <a:xfrm>
            <a:off x="457200" y="476250"/>
            <a:ext cx="8507413" cy="1296988"/>
          </a:xfrm>
        </p:spPr>
        <p:txBody>
          <a:bodyPr/>
          <a:lstStyle/>
          <a:p>
            <a:pPr algn="l"/>
            <a:r>
              <a:rPr lang="cs-CZ" sz="3200" b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Užívané matematické značky a symboly</a:t>
            </a:r>
            <a:br>
              <a:rPr lang="cs-CZ" sz="3200" b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476250"/>
            <a:ext cx="8569325" cy="5905500"/>
          </a:xfrm>
        </p:spPr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Sestroj trojúhelník ABC, kde a = 4 cm, b = 5 cm, c = 3 cm.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Nejprve zjistíme, zda daný trojúhelník lze sestrojit – pomocí tzv. trojúhelníkových nerovností.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Platí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Součet délek dvou libovolných stran trojúhelníku je větší než délka třetí strany.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a + b ˃ c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4 + 5 ˃ 3  platí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b + c ˃ a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5 + 3 ˃ 4  platí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a + c ˃ b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4 + 3 ˃ 5  platí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Protože platí všechny tři trojúhelníkové nerovnosti, lze daný trojúhelník sestrojit.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sah 2"/>
          <p:cNvSpPr>
            <a:spLocks noGrp="1"/>
          </p:cNvSpPr>
          <p:nvPr>
            <p:ph idx="1"/>
          </p:nvPr>
        </p:nvSpPr>
        <p:spPr>
          <a:xfrm>
            <a:off x="323850" y="549275"/>
            <a:ext cx="8351838" cy="5589588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3600" b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Náčrtek a rozbor </a:t>
            </a:r>
          </a:p>
          <a:p>
            <a:pPr marL="0" indent="0">
              <a:buFont typeface="Symbol" pitchFamily="18" charset="2"/>
              <a:buNone/>
            </a:pPr>
            <a:endParaRPr lang="cs-CZ" sz="2800" b="1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SSS</a:t>
            </a:r>
            <a:endParaRPr lang="cs-CZ" sz="2800" b="1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louk 13"/>
          <p:cNvSpPr/>
          <p:nvPr/>
        </p:nvSpPr>
        <p:spPr>
          <a:xfrm>
            <a:off x="1409700" y="3192463"/>
            <a:ext cx="1854200" cy="1465262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3995239">
            <a:off x="2508250" y="3160713"/>
            <a:ext cx="1017588" cy="919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529013" y="5400675"/>
            <a:ext cx="3667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B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2760663" y="2997200"/>
            <a:ext cx="352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C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379663" y="2822575"/>
            <a:ext cx="3508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tx2"/>
                </a:solidFill>
                <a:latin typeface="Candara" pitchFamily="34" charset="0"/>
              </a:rPr>
              <a:t>k</a:t>
            </a:r>
            <a:r>
              <a:rPr lang="cs-CZ" baseline="-25000">
                <a:solidFill>
                  <a:schemeClr val="tx2"/>
                </a:solidFill>
                <a:latin typeface="Candara" pitchFamily="34" charset="0"/>
              </a:rPr>
              <a:t>1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3273425" y="2987675"/>
            <a:ext cx="3667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tx2"/>
                </a:solidFill>
                <a:latin typeface="Candara" pitchFamily="34" charset="0"/>
              </a:rPr>
              <a:t>k</a:t>
            </a:r>
            <a:r>
              <a:rPr lang="cs-CZ" baseline="-25000">
                <a:solidFill>
                  <a:schemeClr val="tx2"/>
                </a:solidFill>
                <a:latin typeface="Candara" pitchFamily="34" charset="0"/>
              </a:rPr>
              <a:t>2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1631950" y="4038600"/>
            <a:ext cx="6413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tx2"/>
                </a:solidFill>
                <a:latin typeface="Candara" pitchFamily="34" charset="0"/>
              </a:rPr>
              <a:t>5 cm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3263900" y="4084638"/>
            <a:ext cx="650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tx2"/>
                </a:solidFill>
                <a:latin typeface="Candara" pitchFamily="34" charset="0"/>
              </a:rPr>
              <a:t>4 cm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2235200" y="5492750"/>
            <a:ext cx="6397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tx2"/>
                </a:solidFill>
                <a:latin typeface="Candara" pitchFamily="34" charset="0"/>
              </a:rPr>
              <a:t>3 cm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5148263" y="3789363"/>
            <a:ext cx="65881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chemeClr val="tx2"/>
                </a:solidFill>
                <a:latin typeface="Candara" pitchFamily="34" charset="0"/>
              </a:rPr>
              <a:t>C </a:t>
            </a:r>
            <a:r>
              <a:rPr lang="az-Cyrl-AZ" sz="2800" b="1">
                <a:solidFill>
                  <a:schemeClr val="tx2"/>
                </a:solidFill>
                <a:latin typeface="Candara" pitchFamily="34" charset="0"/>
              </a:rPr>
              <a:t>Є</a:t>
            </a:r>
            <a:endParaRPr lang="cs-CZ" sz="2800" b="1">
              <a:solidFill>
                <a:schemeClr val="tx2"/>
              </a:solidFill>
              <a:latin typeface="Candara" pitchFamily="34" charset="0"/>
            </a:endParaRPr>
          </a:p>
        </p:txBody>
      </p:sp>
      <p:cxnSp>
        <p:nvCxnSpPr>
          <p:cNvPr id="26" name="Přímá spojnice 25"/>
          <p:cNvCxnSpPr>
            <a:stCxn id="24" idx="3"/>
          </p:cNvCxnSpPr>
          <p:nvPr/>
        </p:nvCxnSpPr>
        <p:spPr>
          <a:xfrm flipV="1">
            <a:off x="5807075" y="3646488"/>
            <a:ext cx="204788" cy="4048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24" idx="3"/>
          </p:cNvCxnSpPr>
          <p:nvPr/>
        </p:nvCxnSpPr>
        <p:spPr>
          <a:xfrm>
            <a:off x="5807075" y="4051300"/>
            <a:ext cx="204788" cy="2444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6051550" y="3273425"/>
            <a:ext cx="17970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chemeClr val="tx2"/>
                </a:solidFill>
                <a:latin typeface="Candara" pitchFamily="34" charset="0"/>
              </a:rPr>
              <a:t>k</a:t>
            </a:r>
            <a:r>
              <a:rPr lang="cs-CZ" sz="2800" b="1" baseline="-25000">
                <a:solidFill>
                  <a:schemeClr val="tx2"/>
                </a:solidFill>
                <a:latin typeface="Candara" pitchFamily="34" charset="0"/>
              </a:rPr>
              <a:t>1</a:t>
            </a:r>
            <a:r>
              <a:rPr lang="cs-CZ" sz="2800" b="1">
                <a:solidFill>
                  <a:schemeClr val="tx2"/>
                </a:solidFill>
                <a:latin typeface="Candara" pitchFamily="34" charset="0"/>
              </a:rPr>
              <a:t> (A;5 cm)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051550" y="4024313"/>
            <a:ext cx="18494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chemeClr val="tx2"/>
                </a:solidFill>
                <a:latin typeface="Candara" pitchFamily="34" charset="0"/>
              </a:rPr>
              <a:t>k</a:t>
            </a:r>
            <a:r>
              <a:rPr lang="cs-CZ" sz="2800" b="1" baseline="-25000">
                <a:solidFill>
                  <a:schemeClr val="tx2"/>
                </a:solidFill>
                <a:latin typeface="Candara" pitchFamily="34" charset="0"/>
              </a:rPr>
              <a:t>2</a:t>
            </a:r>
            <a:r>
              <a:rPr lang="cs-CZ" sz="2800" b="1">
                <a:solidFill>
                  <a:schemeClr val="tx2"/>
                </a:solidFill>
                <a:latin typeface="Candara" pitchFamily="34" charset="0"/>
              </a:rPr>
              <a:t> (B;4 cm)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1293813" y="5400675"/>
            <a:ext cx="3730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A</a:t>
            </a:r>
          </a:p>
        </p:txBody>
      </p:sp>
      <p:sp>
        <p:nvSpPr>
          <p:cNvPr id="31" name="Rovnoramenný trojúhelník 30"/>
          <p:cNvSpPr/>
          <p:nvPr/>
        </p:nvSpPr>
        <p:spPr>
          <a:xfrm>
            <a:off x="1479550" y="3357563"/>
            <a:ext cx="2160588" cy="2054225"/>
          </a:xfrm>
          <a:prstGeom prst="triangle">
            <a:avLst>
              <a:gd name="adj" fmla="val 65827"/>
            </a:avLst>
          </a:prstGeom>
          <a:noFill/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9" grpId="0"/>
      <p:bldP spid="30" grpId="0"/>
      <p:bldP spid="39" grpId="0"/>
      <p:bldP spid="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251520" y="1988840"/>
            <a:ext cx="8568952" cy="4294038"/>
          </a:xfrm>
          <a:blipFill rotWithShape="1">
            <a:blip r:embed="rId2"/>
            <a:stretch>
              <a:fillRect t="-1418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34818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507413" cy="930275"/>
          </a:xfrm>
        </p:spPr>
        <p:txBody>
          <a:bodyPr/>
          <a:lstStyle/>
          <a:p>
            <a:pPr algn="l"/>
            <a:r>
              <a:rPr lang="cs-CZ" sz="3600" b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Zápis </a:t>
            </a:r>
            <a:r>
              <a:rPr lang="cs-CZ" sz="3600" b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konstrukce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vnoramenný trojúhelník 16"/>
          <p:cNvSpPr/>
          <p:nvPr/>
        </p:nvSpPr>
        <p:spPr>
          <a:xfrm>
            <a:off x="2192338" y="2716213"/>
            <a:ext cx="3149600" cy="2881312"/>
          </a:xfrm>
          <a:prstGeom prst="triangle">
            <a:avLst>
              <a:gd name="adj" fmla="val 75591"/>
            </a:avLst>
          </a:prstGeom>
          <a:noFill/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773238"/>
            <a:ext cx="8785225" cy="4535487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mtClean="0"/>
              <a:t>                                 </a:t>
            </a:r>
            <a:endParaRPr lang="cs-CZ" b="1" smtClean="0"/>
          </a:p>
        </p:txBody>
      </p:sp>
      <p:sp>
        <p:nvSpPr>
          <p:cNvPr id="3584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b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Konstrukce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2178050" y="5589588"/>
            <a:ext cx="3167063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176463" y="5516563"/>
            <a:ext cx="0" cy="144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38763" y="5516563"/>
            <a:ext cx="63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louk 7"/>
          <p:cNvSpPr/>
          <p:nvPr/>
        </p:nvSpPr>
        <p:spPr>
          <a:xfrm>
            <a:off x="2209800" y="2349500"/>
            <a:ext cx="2881313" cy="2951163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3893301">
            <a:off x="4037806" y="2358232"/>
            <a:ext cx="1444625" cy="148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nice 10"/>
          <p:cNvCxnSpPr/>
          <p:nvPr/>
        </p:nvCxnSpPr>
        <p:spPr>
          <a:xfrm flipV="1">
            <a:off x="2176463" y="2708275"/>
            <a:ext cx="2395537" cy="288131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2050" idx="3"/>
          </p:cNvCxnSpPr>
          <p:nvPr/>
        </p:nvCxnSpPr>
        <p:spPr>
          <a:xfrm flipH="1" flipV="1">
            <a:off x="4591050" y="2700338"/>
            <a:ext cx="754063" cy="289242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006600" y="5668963"/>
            <a:ext cx="4064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tx2"/>
                </a:solidFill>
                <a:latin typeface="Candara" pitchFamily="34" charset="0"/>
              </a:rPr>
              <a:t>A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167313" y="5668963"/>
            <a:ext cx="393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tx2"/>
                </a:solidFill>
                <a:latin typeface="Candara" pitchFamily="34" charset="0"/>
              </a:rPr>
              <a:t>B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381500" y="2087563"/>
            <a:ext cx="3810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tx2"/>
                </a:solidFill>
                <a:latin typeface="Candara" pitchFamily="34" charset="0"/>
              </a:rPr>
              <a:t>C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3" grpId="0" build="p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052513"/>
            <a:ext cx="8569325" cy="5086350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endParaRPr lang="cs-CZ" smtClean="0"/>
          </a:p>
          <a:p>
            <a:pPr marL="0" indent="0">
              <a:buFont typeface="Symbol" pitchFamily="18" charset="2"/>
              <a:buNone/>
            </a:pPr>
            <a:endParaRPr lang="cs-CZ" smtClean="0"/>
          </a:p>
          <a:p>
            <a:pPr marL="0" indent="0">
              <a:buFont typeface="Symbol" pitchFamily="18" charset="2"/>
              <a:buNone/>
            </a:pPr>
            <a:r>
              <a:rPr lang="cs-CZ" sz="3200" b="1" smtClean="0">
                <a:latin typeface="Times New Roman" pitchFamily="18" charset="0"/>
                <a:cs typeface="Times New Roman" pitchFamily="18" charset="0"/>
              </a:rPr>
              <a:t>Ověření konstrukce provedeme přeměřením všech stran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36866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505825" cy="930275"/>
          </a:xfrm>
        </p:spPr>
        <p:txBody>
          <a:bodyPr/>
          <a:lstStyle/>
          <a:p>
            <a:pPr algn="l"/>
            <a:r>
              <a:rPr lang="cs-CZ" sz="3600" b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Ověření konstrukce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obsah 1"/>
          <p:cNvSpPr>
            <a:spLocks noGrp="1"/>
          </p:cNvSpPr>
          <p:nvPr>
            <p:ph idx="1"/>
          </p:nvPr>
        </p:nvSpPr>
        <p:spPr>
          <a:xfrm>
            <a:off x="250825" y="2492375"/>
            <a:ext cx="8713788" cy="3633788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Lze sestrojit trojúhelník ABC, kde a = 25 mm, b = 7 cm, c = 4,5 cm?</a:t>
            </a:r>
            <a:endParaRPr lang="cs-CZ" sz="2800" b="1" smtClean="0"/>
          </a:p>
        </p:txBody>
      </p:sp>
      <p:sp>
        <p:nvSpPr>
          <p:cNvPr id="3789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Příklad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Zástupný symbol pro obsah 1"/>
          <p:cNvSpPr>
            <a:spLocks noGrp="1"/>
          </p:cNvSpPr>
          <p:nvPr>
            <p:ph idx="1"/>
          </p:nvPr>
        </p:nvSpPr>
        <p:spPr>
          <a:xfrm>
            <a:off x="250825" y="1989138"/>
            <a:ext cx="8642350" cy="4208462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mtClean="0"/>
              <a:t>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25 mm = 2,5 cm</a:t>
            </a:r>
          </a:p>
          <a:p>
            <a:pPr marL="0" indent="0">
              <a:buFont typeface="Symbol" pitchFamily="18" charset="2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2,5 + 4,5 = 7 cm</a:t>
            </a:r>
          </a:p>
          <a:p>
            <a:pPr marL="0" indent="0">
              <a:buFont typeface="Symbol" pitchFamily="18" charset="2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Součet dvou libovolných stran </a:t>
            </a:r>
            <a:r>
              <a:rPr lang="cs-CZ" sz="28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větší než zbývající třetí strana.</a:t>
            </a:r>
          </a:p>
        </p:txBody>
      </p:sp>
      <p:sp>
        <p:nvSpPr>
          <p:cNvPr id="3891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b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Ne, trojúhelník sestrojit nelze</a:t>
            </a:r>
            <a:r>
              <a:rPr lang="cs-CZ" sz="360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Zástupný symbol pro obsah 2"/>
          <p:cNvSpPr>
            <a:spLocks noGrp="1"/>
          </p:cNvSpPr>
          <p:nvPr>
            <p:ph idx="1"/>
          </p:nvPr>
        </p:nvSpPr>
        <p:spPr>
          <a:xfrm>
            <a:off x="323850" y="1268413"/>
            <a:ext cx="8569325" cy="4464050"/>
          </a:xfrm>
        </p:spPr>
        <p:txBody>
          <a:bodyPr/>
          <a:lstStyle/>
          <a:p>
            <a:endParaRPr lang="cs-CZ" smtClean="0"/>
          </a:p>
          <a:p>
            <a:r>
              <a:rPr lang="cs-CZ" sz="2000" smtClean="0">
                <a:solidFill>
                  <a:srgbClr val="073E87"/>
                </a:solidFill>
                <a:latin typeface="Times New Roman" pitchFamily="18" charset="0"/>
                <a:cs typeface="Times New Roman" pitchFamily="18" charset="0"/>
              </a:rPr>
              <a:t>Autorem materiálu a všech jeho částí, není-li uvedeno jinak, je Mgr. Alena Čechová. </a:t>
            </a:r>
          </a:p>
        </p:txBody>
      </p:sp>
      <p:sp>
        <p:nvSpPr>
          <p:cNvPr id="399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1106</TotalTime>
  <Words>314</Words>
  <Application>Microsoft Office PowerPoint</Application>
  <PresentationFormat>On-screen Show (4:3)</PresentationFormat>
  <Paragraphs>102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14</vt:i4>
      </vt:variant>
      <vt:variant>
        <vt:lpstr>Nadpisy snímků</vt:lpstr>
      </vt:variant>
      <vt:variant>
        <vt:i4>13</vt:i4>
      </vt:variant>
    </vt:vector>
  </HeadingPairs>
  <TitlesOfParts>
    <vt:vector size="35" baseType="lpstr">
      <vt:lpstr>Candara</vt:lpstr>
      <vt:lpstr>Arial</vt:lpstr>
      <vt:lpstr>Symbol</vt:lpstr>
      <vt:lpstr>Calibri</vt:lpstr>
      <vt:lpstr>Times New Roman</vt:lpstr>
      <vt:lpstr>Lucida Sans Unicode</vt:lpstr>
      <vt:lpstr>Mangal</vt:lpstr>
      <vt:lpstr>Wingdings</vt:lpstr>
      <vt:lpstr>Vlnění</vt:lpstr>
      <vt:lpstr>1_Vlnění</vt:lpstr>
      <vt:lpstr>Vlnění</vt:lpstr>
      <vt:lpstr>Vlnění</vt:lpstr>
      <vt:lpstr>Vlnění</vt:lpstr>
      <vt:lpstr>Vlnění</vt:lpstr>
      <vt:lpstr>Vlnění</vt:lpstr>
      <vt:lpstr>Vlnění</vt:lpstr>
      <vt:lpstr>1_Vlnění</vt:lpstr>
      <vt:lpstr>1_Vlnění</vt:lpstr>
      <vt:lpstr>1_Vlnění</vt:lpstr>
      <vt:lpstr>1_Vlnění</vt:lpstr>
      <vt:lpstr>1_Vlnění</vt:lpstr>
      <vt:lpstr>1_Vlnění</vt:lpstr>
      <vt:lpstr>Snímek 1</vt:lpstr>
      <vt:lpstr>Konstrukce trojúhelníku ze tří stran</vt:lpstr>
      <vt:lpstr>Snímek 3</vt:lpstr>
      <vt:lpstr>Části konstruktivní úlohy</vt:lpstr>
      <vt:lpstr>Užívané matematické značky a symboly </vt:lpstr>
      <vt:lpstr>Snímek 6</vt:lpstr>
      <vt:lpstr>Snímek 7</vt:lpstr>
      <vt:lpstr>Zápis konstrukce</vt:lpstr>
      <vt:lpstr>Konstrukce</vt:lpstr>
      <vt:lpstr>Ověření konstrukce</vt:lpstr>
      <vt:lpstr>Příklad</vt:lpstr>
      <vt:lpstr>Ne, trojúhelník sestrojit nelze.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Čechová</dc:creator>
  <cp:lastModifiedBy>DUM</cp:lastModifiedBy>
  <cp:revision>171</cp:revision>
  <dcterms:created xsi:type="dcterms:W3CDTF">2013-01-16T20:09:48Z</dcterms:created>
  <dcterms:modified xsi:type="dcterms:W3CDTF">2015-07-16T15:48:35Z</dcterms:modified>
</cp:coreProperties>
</file>