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  <p:sldMasterId id="2147483912" r:id="rId2"/>
  </p:sldMasterIdLst>
  <p:notesMasterIdLst>
    <p:notesMasterId r:id="rId15"/>
  </p:notesMasterIdLst>
  <p:sldIdLst>
    <p:sldId id="304" r:id="rId3"/>
    <p:sldId id="305" r:id="rId4"/>
    <p:sldId id="257" r:id="rId5"/>
    <p:sldId id="294" r:id="rId6"/>
    <p:sldId id="292" r:id="rId7"/>
    <p:sldId id="297" r:id="rId8"/>
    <p:sldId id="301" r:id="rId9"/>
    <p:sldId id="265" r:id="rId10"/>
    <p:sldId id="303" r:id="rId11"/>
    <p:sldId id="300" r:id="rId12"/>
    <p:sldId id="302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8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11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A9CCF-C99A-416E-AA70-555ED72AAB7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B64299-2B2B-4FFF-9B41-F31CA90C1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2A2110-7DE6-46CA-93F7-4FB7CACD719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E6532D-D46A-4218-BDC3-9460988FDC4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2C728-C103-4AE4-B0F0-DB5F5F2F5D4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3F788-A279-46AB-9345-A21F18A44D4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15EBA-0FDA-467D-840C-62FC7128236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C8648A-357B-4916-9ABF-C6627A8647C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B584B-A015-49ED-BEB9-D8DCA5BFA6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6236-8C53-46F0-A078-7299DE8D16E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00543C-B166-4926-AA20-B5E5F0A7AF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266816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5611529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72448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40914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73777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41865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935879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5957125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43862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1385189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>
              <a:solidFill>
                <a:srgbClr val="073E87"/>
              </a:solidFill>
            </a:endParaRPr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53157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B5B8CC04-65DE-412B-AA2C-38AF15B8FB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>
                <a:solidFill>
                  <a:srgbClr val="073E87"/>
                </a:solidFill>
              </a:rPr>
              <a:pPr/>
              <a:t>16.7.2015</a:t>
            </a:fld>
            <a:endParaRPr lang="cs-CZ">
              <a:solidFill>
                <a:srgbClr val="073E87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>
                <a:solidFill>
                  <a:srgbClr val="073E87"/>
                </a:solidFill>
              </a:rPr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>
              <a:solidFill>
                <a:srgbClr val="073E87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>
                <a:solidFill>
                  <a:srgbClr val="073E87"/>
                </a:solidFill>
              </a:rPr>
              <a:pPr/>
              <a:t>‹#›</a:t>
            </a:fld>
            <a:endParaRPr lang="cs-CZ" dirty="0">
              <a:solidFill>
                <a:srgbClr val="073E87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73200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6/65/Triangle_-_angles.sv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rgbClr val="073E87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solidFill>
                <a:srgbClr val="073E87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02209898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TROJÚHELNÍK – vnější úhly v trojúhelníku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III/2/MAT/2/1/1-03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vnějšími úhly v trojúhelníku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Vnitřní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 úhel v trojúhelníku, vnější úhel v trojúhelníku, stupeň, minuta</a:t>
                      </a:r>
                      <a:r>
                        <a:rPr lang="cs-CZ" sz="1200" kern="50" dirty="0" smtClean="0">
                          <a:effectLst/>
                          <a:latin typeface="Times New Roman" pitchFamily="18" charset="0"/>
                          <a:ea typeface="Lucida Sans Unicode"/>
                          <a:cs typeface="Times New Roman" pitchFamily="18" charset="0"/>
                        </a:rPr>
                        <a:t> 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Metodické pokyny: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25.5.2013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Lucida Sans Unicode"/>
                        <a:cs typeface="Times New Roman" pitchFamily="18" charset="0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30689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336704"/>
          </a:xfrm>
          <a:solidFill>
            <a:schemeClr val="tx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tx1"/>
                </a:solidFill>
              </a:rPr>
              <a:t>Vnější úhly v trojúhelníku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759043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9" y="908721"/>
            <a:ext cx="8568952" cy="5328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6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Převody stupňů a minut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Vnitřní úhly v trojúhelníku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a odčítání úhlů – početně, graficky</a:t>
            </a:r>
          </a:p>
          <a:p>
            <a:pPr>
              <a:buFontTx/>
              <a:buChar char="-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Úhly vedlejší a vrcholové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59"/>
            <a:ext cx="8784976" cy="48701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1° =  60´</a:t>
            </a:r>
            <a:endParaRPr lang="cs-CZ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Převeď na stupně a minuty:</a:t>
            </a:r>
          </a:p>
          <a:p>
            <a:pPr marL="0" indent="0">
              <a:buNone/>
            </a:pPr>
            <a:endParaRPr lang="cs-CZ" sz="32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120´ =                             200´ =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65´  =                             180´ =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425´ =                               98´ = </a:t>
            </a:r>
          </a:p>
          <a:p>
            <a:pPr marL="0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1200´ =                             242´ =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9824" y="332656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Stupně a minuty- převody</a:t>
            </a:r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550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59"/>
            <a:ext cx="8784976" cy="511256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el-GR" dirty="0" smtClean="0"/>
              <a:t>α’</a:t>
            </a:r>
            <a:r>
              <a:rPr lang="cs-CZ" dirty="0" smtClean="0"/>
              <a:t> + </a:t>
            </a:r>
            <a:r>
              <a:rPr lang="el-GR" dirty="0" smtClean="0"/>
              <a:t>α</a:t>
            </a:r>
            <a:r>
              <a:rPr lang="cs-CZ" dirty="0" smtClean="0"/>
              <a:t> = 180⁰ -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vedlejší úhly</a:t>
            </a: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α’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dirty="0" smtClean="0">
                <a:latin typeface="Times New Roman" pitchFamily="18" charset="0"/>
                <a:cs typeface="Times New Roman" pitchFamily="18" charset="0"/>
              </a:rPr>
              <a:t>α”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- 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vrcholové úhly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el-GR" dirty="0" smtClean="0"/>
              <a:t>β’</a:t>
            </a:r>
            <a:r>
              <a:rPr lang="cs-CZ" dirty="0" smtClean="0"/>
              <a:t> + </a:t>
            </a:r>
            <a:r>
              <a:rPr lang="el-GR" dirty="0" smtClean="0"/>
              <a:t>β</a:t>
            </a:r>
            <a:r>
              <a:rPr lang="cs-CZ" dirty="0" smtClean="0"/>
              <a:t> = 180⁰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el-GR" dirty="0" smtClean="0"/>
              <a:t>β’</a:t>
            </a:r>
            <a:r>
              <a:rPr lang="cs-CZ" dirty="0" smtClean="0"/>
              <a:t> = </a:t>
            </a:r>
            <a:r>
              <a:rPr lang="el-GR" dirty="0" smtClean="0"/>
              <a:t>β”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el-GR" dirty="0" smtClean="0"/>
              <a:t>γ’</a:t>
            </a:r>
            <a:r>
              <a:rPr lang="cs-CZ" dirty="0" smtClean="0"/>
              <a:t> + </a:t>
            </a:r>
            <a:r>
              <a:rPr lang="el-GR" dirty="0" smtClean="0"/>
              <a:t>γ</a:t>
            </a:r>
            <a:r>
              <a:rPr lang="cs-CZ" dirty="0" smtClean="0"/>
              <a:t> = 180⁰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el-GR" dirty="0" smtClean="0"/>
              <a:t>γ’</a:t>
            </a:r>
            <a:r>
              <a:rPr lang="cs-CZ" dirty="0" smtClean="0"/>
              <a:t> = </a:t>
            </a:r>
            <a:r>
              <a:rPr lang="el-GR" dirty="0" smtClean="0"/>
              <a:t>γ”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507288" cy="930432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Vlastnosti vnějších úhlů v trojúhelníku</a:t>
            </a:r>
            <a:endParaRPr lang="cs-CZ" sz="32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1646" y="2276872"/>
            <a:ext cx="392521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2550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76673"/>
            <a:ext cx="8568952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Další vlastnosti vnějších úhlů v trojúhelníku </a:t>
            </a:r>
          </a:p>
          <a:p>
            <a:pPr marL="0" indent="0">
              <a:buNone/>
            </a:pPr>
            <a:r>
              <a:rPr lang="cs-CZ" sz="32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</a:p>
          <a:p>
            <a:pPr marL="0" indent="0">
              <a:buNone/>
            </a:pP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α’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+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γ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+ 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γ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= 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α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endParaRPr lang="cs-CZ" sz="2800" b="1" dirty="0" smtClean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1" descr="Soubor:Triangle - angles.sv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1988840"/>
            <a:ext cx="4067670" cy="26378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479069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>
            <a:normAutofit/>
          </a:bodyPr>
          <a:lstStyle/>
          <a:p>
            <a:pPr marL="2514600" lvl="8" indent="0" algn="ctr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74320" lvl="8" indent="-274320">
              <a:spcBef>
                <a:spcPct val="20000"/>
              </a:spcBef>
              <a:buSzPct val="100000"/>
              <a:buFont typeface="Symbol" pitchFamily="18" charset="2"/>
              <a:buChar char="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Existuje také pravidlo pro součet vnějších úhlů trojúhelníka?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 marL="274320" lvl="8" indent="-274320">
              <a:spcBef>
                <a:spcPct val="20000"/>
              </a:spcBef>
              <a:buSzPct val="100000"/>
              <a:buFont typeface="Symbol" pitchFamily="18" charset="2"/>
              <a:buChar char=""/>
            </a:pP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lvl="8" indent="-274320">
              <a:spcBef>
                <a:spcPct val="20000"/>
              </a:spcBef>
              <a:buSzPct val="100000"/>
              <a:buFont typeface="Symbol" pitchFamily="18" charset="2"/>
              <a:buChar char=""/>
            </a:pPr>
            <a:endParaRPr lang="cs-CZ" sz="2400" b="1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4320" lvl="8" indent="-274320">
              <a:spcBef>
                <a:spcPct val="20000"/>
              </a:spcBef>
              <a:buSzPct val="100000"/>
              <a:buFont typeface="Symbol" pitchFamily="18" charset="2"/>
              <a:buChar char=""/>
            </a:pP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Ano,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existuje.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Součet vnějších úhlů trojúhelníku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6226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640959" cy="4680520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Vnější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úhly trojúhelníku jsou určeny vnitřními úhly (jsou vždy zbytkem do 180°) ⇒ 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zřejmě existuje </a:t>
            </a:r>
            <a:r>
              <a:rPr lang="cs-CZ" sz="2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pravidlo pro jejich součet</a:t>
            </a:r>
            <a: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br>
              <a:rPr lang="cs-CZ" sz="28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α’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= 180⁰ 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+ 180⁰ 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+ 180⁰ 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=</a:t>
            </a:r>
            <a:r>
              <a:rPr lang="cs-CZ" sz="36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540⁰  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α’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= 540⁰ - 180⁰</a:t>
            </a:r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α’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el-GR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= 360⁰ </a:t>
            </a:r>
            <a:br>
              <a:rPr lang="cs-CZ" sz="36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7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Součet vnějších úhlů libovolného trojúhelníku je 360</a:t>
            </a:r>
            <a:r>
              <a:rPr lang="cs-CZ" sz="2700" b="1" dirty="0" smtClean="0">
                <a:solidFill>
                  <a:srgbClr val="00B0F0"/>
                </a:solidFill>
                <a:latin typeface="Candara"/>
                <a:cs typeface="Times New Roman" pitchFamily="18" charset="0"/>
              </a:rPr>
              <a:t>⁰.</a:t>
            </a:r>
            <a:r>
              <a:rPr lang="cs-CZ" sz="27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7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8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106896"/>
          </a:xfrm>
        </p:spPr>
        <p:txBody>
          <a:bodyPr>
            <a:normAutofit/>
          </a:bodyPr>
          <a:lstStyle/>
          <a:p>
            <a:pPr marL="0" indent="0" algn="l"/>
            <a:r>
              <a:rPr lang="cs-CZ" sz="4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Příklad </a:t>
            </a:r>
            <a:br>
              <a:rPr lang="cs-CZ" sz="48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Vypočítej velikosti vnějších úhlů  trojúhelníku ABC, jestliže vnitřní úhel </a:t>
            </a:r>
            <a:r>
              <a:rPr lang="el-GR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α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měří 50⁰ a vnitřní úhel </a:t>
            </a:r>
            <a:r>
              <a:rPr lang="el-GR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β</a:t>
            </a:r>
            <a: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má velikost 70⁰. Jak se daný trojúhelník nazývá podle vnitřních úhlů?</a:t>
            </a:r>
            <a:br>
              <a:rPr lang="cs-CZ" sz="2800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936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5" y="1628800"/>
            <a:ext cx="8172896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            </a:t>
            </a: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α’   = 180⁰ -  50⁰</a:t>
            </a:r>
          </a:p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el-GR" b="1" dirty="0" smtClean="0">
                <a:latin typeface="Times New Roman" pitchFamily="18" charset="0"/>
                <a:cs typeface="Times New Roman" pitchFamily="18" charset="0"/>
              </a:rPr>
              <a:t>α’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=     130⁰</a:t>
            </a:r>
          </a:p>
          <a:p>
            <a:pPr marL="0" indent="0">
              <a:buNone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l-GR" b="1" dirty="0" smtClean="0">
                <a:latin typeface="Times New Roman" pitchFamily="18" charset="0"/>
                <a:cs typeface="Times New Roman" pitchFamily="18" charset="0"/>
              </a:rPr>
              <a:t>β’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= 180⁰ -  70⁰ </a:t>
            </a:r>
          </a:p>
          <a:p>
            <a:pPr marL="0" indent="0"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β’   =      110</a:t>
            </a:r>
            <a:r>
              <a:rPr lang="cs-CZ" b="1" dirty="0" smtClean="0">
                <a:latin typeface="Candara"/>
                <a:cs typeface="Times New Roman" pitchFamily="18" charset="0"/>
              </a:rPr>
              <a:t>⁰</a:t>
            </a:r>
          </a:p>
          <a:p>
            <a:pPr marL="0" indent="0">
              <a:buNone/>
            </a:pPr>
            <a:endParaRPr lang="cs-CZ" b="1" dirty="0">
              <a:latin typeface="Candara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andara"/>
                <a:cs typeface="Times New Roman" pitchFamily="18" charset="0"/>
              </a:rPr>
              <a:t>       </a:t>
            </a:r>
            <a:r>
              <a:rPr lang="el-GR" b="1" dirty="0" smtClean="0">
                <a:latin typeface="Candara"/>
                <a:cs typeface="Times New Roman" pitchFamily="18" charset="0"/>
              </a:rPr>
              <a:t>γ’</a:t>
            </a:r>
            <a:r>
              <a:rPr lang="cs-CZ" b="1" dirty="0" smtClean="0">
                <a:latin typeface="Candara"/>
                <a:cs typeface="Times New Roman" pitchFamily="18" charset="0"/>
              </a:rPr>
              <a:t>   = </a:t>
            </a:r>
            <a:r>
              <a:rPr lang="el-GR" b="1" dirty="0" smtClean="0">
                <a:latin typeface="Candara"/>
                <a:cs typeface="Times New Roman" pitchFamily="18" charset="0"/>
              </a:rPr>
              <a:t>α</a:t>
            </a:r>
            <a:r>
              <a:rPr lang="cs-CZ" b="1" dirty="0" smtClean="0">
                <a:latin typeface="Candara"/>
                <a:cs typeface="Times New Roman" pitchFamily="18" charset="0"/>
              </a:rPr>
              <a:t>  +  </a:t>
            </a:r>
            <a:r>
              <a:rPr lang="el-GR" b="1" dirty="0" smtClean="0">
                <a:latin typeface="Candara"/>
                <a:cs typeface="Times New Roman" pitchFamily="18" charset="0"/>
              </a:rPr>
              <a:t>β</a:t>
            </a:r>
            <a:endParaRPr lang="cs-CZ" b="1" dirty="0" smtClean="0">
              <a:latin typeface="Candara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el-GR" b="1" dirty="0" smtClean="0">
                <a:latin typeface="Times New Roman" pitchFamily="18" charset="0"/>
                <a:cs typeface="Times New Roman" pitchFamily="18" charset="0"/>
              </a:rPr>
              <a:t>γ’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= 50</a:t>
            </a:r>
            <a:r>
              <a:rPr lang="cs-CZ" b="1" dirty="0" smtClean="0">
                <a:latin typeface="Candara"/>
                <a:cs typeface="Times New Roman" pitchFamily="18" charset="0"/>
              </a:rPr>
              <a:t>⁰  + 70⁰</a:t>
            </a:r>
          </a:p>
          <a:p>
            <a:pPr marL="0" indent="0">
              <a:buNone/>
            </a:pPr>
            <a:r>
              <a:rPr lang="cs-CZ" b="1" dirty="0">
                <a:latin typeface="Candara"/>
                <a:cs typeface="Times New Roman" pitchFamily="18" charset="0"/>
              </a:rPr>
              <a:t> </a:t>
            </a:r>
            <a:r>
              <a:rPr lang="cs-CZ" b="1" dirty="0" smtClean="0">
                <a:latin typeface="Candara"/>
                <a:cs typeface="Times New Roman" pitchFamily="18" charset="0"/>
              </a:rPr>
              <a:t>      </a:t>
            </a:r>
            <a:r>
              <a:rPr lang="el-GR" b="1" dirty="0" smtClean="0">
                <a:latin typeface="Candara"/>
                <a:cs typeface="Times New Roman" pitchFamily="18" charset="0"/>
              </a:rPr>
              <a:t>γ’</a:t>
            </a:r>
            <a:r>
              <a:rPr lang="cs-CZ" b="1" dirty="0" smtClean="0">
                <a:latin typeface="Candara"/>
                <a:cs typeface="Times New Roman" pitchFamily="18" charset="0"/>
              </a:rPr>
              <a:t>   =  120⁰        </a:t>
            </a:r>
            <a:r>
              <a:rPr lang="cs-CZ" b="1" dirty="0" smtClean="0">
                <a:latin typeface="Cambria Math"/>
                <a:ea typeface="Cambria Math"/>
                <a:cs typeface="Times New Roman" pitchFamily="18" charset="0"/>
              </a:rPr>
              <a:t>⇒ </a:t>
            </a:r>
            <a:r>
              <a:rPr lang="el-GR" b="1" dirty="0" smtClean="0">
                <a:latin typeface="Candara"/>
                <a:ea typeface="Cambria Math"/>
                <a:cs typeface="Times New Roman" pitchFamily="18" charset="0"/>
              </a:rPr>
              <a:t>γ</a:t>
            </a:r>
            <a:r>
              <a:rPr lang="cs-CZ" b="1" dirty="0" smtClean="0">
                <a:latin typeface="Candara"/>
                <a:ea typeface="Cambria Math"/>
                <a:cs typeface="Times New Roman" pitchFamily="18" charset="0"/>
              </a:rPr>
              <a:t> = 60⁰  </a:t>
            </a:r>
            <a:r>
              <a:rPr lang="cs-CZ" b="1" dirty="0" smtClean="0">
                <a:solidFill>
                  <a:srgbClr val="C00000"/>
                </a:solidFill>
                <a:latin typeface="Candara"/>
                <a:ea typeface="Cambria Math"/>
                <a:cs typeface="Times New Roman" pitchFamily="18" charset="0"/>
              </a:rPr>
              <a:t>Trojúhelník je ostroúhlý.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 </a:t>
            </a:r>
            <a:endParaRPr lang="cs-CZ" sz="32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4526" y="2276872"/>
            <a:ext cx="3925217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23589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72008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Opakujeme</a:t>
            </a:r>
            <a:endParaRPr lang="cs-CZ" sz="32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971674"/>
            <a:ext cx="7088832" cy="4121621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1/ Jaký je součet vnitřních úhlů v trojúhelníku?</a:t>
            </a:r>
          </a:p>
          <a:p>
            <a:pPr algn="l"/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180</a:t>
            </a:r>
            <a:r>
              <a:rPr lang="cs-CZ" sz="1800" b="1" dirty="0" smtClean="0">
                <a:solidFill>
                  <a:srgbClr val="C00000"/>
                </a:solidFill>
                <a:latin typeface="Candara"/>
                <a:cs typeface="Times New Roman" pitchFamily="18" charset="0"/>
              </a:rPr>
              <a:t>⁰</a:t>
            </a:r>
            <a:endParaRPr lang="cs-CZ" sz="1800" b="1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2/ Jaký je součet vnějších úhlů v trojúhelníku?</a:t>
            </a:r>
          </a:p>
          <a:p>
            <a:pPr algn="l"/>
            <a:r>
              <a:rPr lang="cs-CZ" sz="1800" b="1" dirty="0" smtClean="0">
                <a:solidFill>
                  <a:srgbClr val="C00000"/>
                </a:solidFill>
                <a:latin typeface="Candara"/>
                <a:cs typeface="Times New Roman" pitchFamily="18" charset="0"/>
              </a:rPr>
              <a:t>360⁰</a:t>
            </a:r>
          </a:p>
          <a:p>
            <a:pPr algn="l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3/ Může mít trojúhelník dva vnitřní úhly o velikosti 90⁰?</a:t>
            </a:r>
          </a:p>
          <a:p>
            <a:pPr algn="l"/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Ne </a:t>
            </a:r>
          </a:p>
          <a:p>
            <a:pPr algn="l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4/ Jaký je součet vnitřního a vnějšího úhlu u jednoho vrcholu daného trojúhelníku?</a:t>
            </a:r>
          </a:p>
          <a:p>
            <a:pPr algn="l"/>
            <a:r>
              <a:rPr lang="cs-CZ" sz="18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180</a:t>
            </a:r>
            <a:r>
              <a:rPr lang="cs-CZ" sz="1800" b="1" dirty="0" smtClean="0">
                <a:solidFill>
                  <a:srgbClr val="C00000"/>
                </a:solidFill>
                <a:latin typeface="Candara"/>
                <a:cs typeface="Times New Roman" pitchFamily="18" charset="0"/>
              </a:rPr>
              <a:t>⁰</a:t>
            </a:r>
            <a:endParaRPr lang="cs-CZ" sz="1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652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4464496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PETR K. </a:t>
            </a:r>
            <a:r>
              <a:rPr lang="cs-CZ" sz="2000" i="1" dirty="0" err="1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vnější úhly v trojúhelníku [online]. [cit. 23.9.2013]. Dostupný na WWW: http://commons.wikimedia.org/wiki/File:Triangle_-_angles.svg</a:t>
            </a:r>
          </a:p>
          <a:p>
            <a:r>
              <a:rPr lang="cs-CZ" sz="2000" dirty="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Autorem materiálu a všech jeho částí, není-li uvedeno jinak, je Mgr. Alena Čechová</a:t>
            </a:r>
            <a:r>
              <a:rPr lang="cs-CZ" sz="2000">
                <a:solidFill>
                  <a:srgbClr val="073E87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endParaRPr lang="cs-CZ" sz="2000" dirty="0">
              <a:solidFill>
                <a:srgbClr val="073E87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24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4119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1122</TotalTime>
  <Words>422</Words>
  <Application>Microsoft Office PowerPoint</Application>
  <PresentationFormat>Předvádění na obrazovce (4:3)</PresentationFormat>
  <Paragraphs>98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Vlnění</vt:lpstr>
      <vt:lpstr>1_Vlnění</vt:lpstr>
      <vt:lpstr>Snímek 1</vt:lpstr>
      <vt:lpstr>Vnější úhly v trojúhelníku</vt:lpstr>
      <vt:lpstr>Snímek 3</vt:lpstr>
      <vt:lpstr>Stupně a minuty- převody</vt:lpstr>
      <vt:lpstr>Vlastnosti vnějších úhlů v trojúhelníku</vt:lpstr>
      <vt:lpstr>Snímek 6</vt:lpstr>
      <vt:lpstr>Součet vnějších úhlů trojúhelníku</vt:lpstr>
      <vt:lpstr>  Vnější úhly trojúhelníku jsou určeny vnitřními úhly (jsou vždy zbytkem do 180°) ⇒ zřejmě existuje pravidlo pro jejich součet.    α’ + β’ + γ’  = 180⁰ - α + 180⁰ - β + 180⁰ - γ α’ + β’ + γ’   = 540⁰  - α - β - γ   α’ + β’ + γ’   = 540⁰ - 180⁰ α’ + β’ + γ’   = 360⁰   Součet vnějších úhlů libovolného trojúhelníku je 360⁰.     </vt:lpstr>
      <vt:lpstr>Příklad    Vypočítej velikosti vnějších úhlů  trojúhelníku ABC, jestliže vnitřní úhel α měří 50⁰ a vnitřní úhel β má velikost 70⁰. Jak se daný trojúhelník nazývá podle vnitřních úhlů? </vt:lpstr>
      <vt:lpstr>Řešení </vt:lpstr>
      <vt:lpstr>Opakujeme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ON</dc:creator>
  <cp:lastModifiedBy>Dum</cp:lastModifiedBy>
  <cp:revision>183</cp:revision>
  <dcterms:created xsi:type="dcterms:W3CDTF">2013-01-16T20:09:48Z</dcterms:created>
  <dcterms:modified xsi:type="dcterms:W3CDTF">2015-07-16T15:45:57Z</dcterms:modified>
</cp:coreProperties>
</file>