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5"/>
  </p:notesMasterIdLst>
  <p:sldIdLst>
    <p:sldId id="256" r:id="rId2"/>
    <p:sldId id="307" r:id="rId3"/>
    <p:sldId id="257" r:id="rId4"/>
    <p:sldId id="294" r:id="rId5"/>
    <p:sldId id="306" r:id="rId6"/>
    <p:sldId id="297" r:id="rId7"/>
    <p:sldId id="299" r:id="rId8"/>
    <p:sldId id="300" r:id="rId9"/>
    <p:sldId id="301" r:id="rId10"/>
    <p:sldId id="305" r:id="rId11"/>
    <p:sldId id="304" r:id="rId12"/>
    <p:sldId id="303" r:id="rId13"/>
    <p:sldId id="28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10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72440403"/>
              </p:ext>
            </p:extLst>
          </p:nvPr>
        </p:nvGraphicFramePr>
        <p:xfrm>
          <a:off x="1115616" y="2420767"/>
          <a:ext cx="6912768" cy="367253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26361"/>
                <a:gridCol w="4686407"/>
              </a:tblGrid>
              <a:tr h="24438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44384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Název DUM: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TROJÚHELNÍK – vnitřní úhly </a:t>
                      </a:r>
                      <a:r>
                        <a:rPr lang="cs-CZ" sz="1000" kern="50" cap="all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 trojúhelníku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244384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III/2/MAT/2/1/1-02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244384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244384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31850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43201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Anotace: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seznámí s vlastnostmi vnitřních úhlů v trojúhelníku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ea typeface="Lucida Sans Unicode"/>
                          <a:cs typeface="Times New Roman" pitchFamily="18" charset="0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478178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ea typeface="Lucida Sans Unicode"/>
                          <a:cs typeface="Times New Roman" pitchFamily="18" charset="0"/>
                        </a:rPr>
                        <a:t>vnitřní úhly,</a:t>
                      </a:r>
                      <a:r>
                        <a:rPr lang="cs-CZ" sz="1000" kern="50" baseline="0" dirty="0" smtClean="0">
                          <a:effectLst/>
                          <a:latin typeface="Times New Roman" pitchFamily="18" charset="0"/>
                          <a:ea typeface="Lucida Sans Unicode"/>
                          <a:cs typeface="Times New Roman" pitchFamily="18" charset="0"/>
                        </a:rPr>
                        <a:t> velikost úhlu, stupně</a:t>
                      </a:r>
                      <a:endParaRPr lang="cs-CZ" sz="10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244384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244384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244384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244384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244384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15.9.2013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480720"/>
          </a:xfrm>
          <a:solidFill>
            <a:schemeClr val="bg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Vnitřní úhly v trojúhelníku</a:t>
            </a:r>
            <a:endParaRPr lang="cs-CZ" sz="6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807061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1" y="980729"/>
            <a:ext cx="8712968" cy="52565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Opakování:</a:t>
            </a:r>
          </a:p>
          <a:p>
            <a:pPr marL="0" indent="0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Velikost úhlu / ostrý, tupý, pravý, přímý/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Měření úhlů podle úhloměru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Grafický součet úhlů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Úhly vedlejší, úhly souhlasné, střídavé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 a odčítání úhlů - početně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59"/>
            <a:ext cx="8784976" cy="48701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      </a:t>
            </a:r>
          </a:p>
          <a:p>
            <a:pPr marL="0" indent="0">
              <a:buNone/>
            </a:pPr>
            <a:r>
              <a:rPr lang="cs-CZ" b="1" dirty="0" smtClean="0"/>
              <a:t> úhel CAB = </a:t>
            </a:r>
            <a:r>
              <a:rPr lang="el-GR" b="1" dirty="0" smtClean="0"/>
              <a:t>α</a:t>
            </a:r>
            <a:r>
              <a:rPr lang="cs-CZ" b="1" dirty="0" smtClean="0"/>
              <a:t>= 45°</a:t>
            </a:r>
          </a:p>
          <a:p>
            <a:pPr marL="0" indent="0">
              <a:buNone/>
            </a:pPr>
            <a:r>
              <a:rPr lang="cs-CZ" b="1" dirty="0" smtClean="0"/>
              <a:t> úhel ABC = β= 45°       </a:t>
            </a:r>
          </a:p>
          <a:p>
            <a:pPr marL="0" indent="0">
              <a:buNone/>
            </a:pPr>
            <a:r>
              <a:rPr lang="cs-CZ" b="1" dirty="0" smtClean="0"/>
              <a:t> úhel ACB = γ= 90°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       </a:t>
            </a:r>
            <a:r>
              <a:rPr lang="el-GR" b="1" dirty="0" smtClean="0"/>
              <a:t>α</a:t>
            </a:r>
            <a:r>
              <a:rPr lang="cs-CZ" b="1" dirty="0" smtClean="0"/>
              <a:t>  +  </a:t>
            </a:r>
            <a:r>
              <a:rPr lang="el-GR" b="1" dirty="0" smtClean="0"/>
              <a:t>β</a:t>
            </a:r>
            <a:r>
              <a:rPr lang="cs-CZ" b="1" dirty="0" smtClean="0"/>
              <a:t>  +  </a:t>
            </a:r>
            <a:r>
              <a:rPr lang="el-GR" b="1" dirty="0" smtClean="0"/>
              <a:t>γ</a:t>
            </a:r>
            <a:r>
              <a:rPr lang="cs-CZ" b="1" dirty="0" smtClean="0"/>
              <a:t>    = 180°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45°+ 45°+ 90°= 180°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Součet vnitřních úhlů v trojúhelníku je 180°.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9824" y="332656"/>
            <a:ext cx="8507288" cy="930432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Vnitřní úhly v trojúhelníku</a:t>
            </a:r>
            <a:endParaRPr lang="cs-CZ" sz="36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Pravoúhlý trojúhelník 3"/>
          <p:cNvSpPr/>
          <p:nvPr/>
        </p:nvSpPr>
        <p:spPr>
          <a:xfrm>
            <a:off x="5046268" y="1810058"/>
            <a:ext cx="2406051" cy="2122998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 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19317" y="3933056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52320" y="3933056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26951" y="1625392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30621" y="213285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>
                <a:latin typeface="Candara"/>
              </a:rPr>
              <a:t>β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22275" y="351418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>
                <a:latin typeface="Candara"/>
              </a:rPr>
              <a:t>γ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63533" y="3563724"/>
            <a:ext cx="2567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Candara"/>
              </a:rPr>
              <a:t>α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75550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1" y="1844824"/>
            <a:ext cx="8028880" cy="4281339"/>
          </a:xfrm>
        </p:spPr>
        <p:txBody>
          <a:bodyPr/>
          <a:lstStyle/>
          <a:p>
            <a:r>
              <a:rPr lang="cs-CZ" dirty="0" smtClean="0">
                <a:sym typeface="Wingdings 3"/>
              </a:rPr>
              <a:t>  p </a:t>
            </a:r>
            <a:r>
              <a:rPr lang="cs-CZ" dirty="0" smtClean="0">
                <a:latin typeface="Vrinda"/>
                <a:cs typeface="Vrinda"/>
                <a:sym typeface="Wingdings 3"/>
              </a:rPr>
              <a:t>॥  q</a:t>
            </a:r>
          </a:p>
          <a:p>
            <a:r>
              <a:rPr lang="cs-CZ" dirty="0" smtClean="0">
                <a:latin typeface="Vrinda"/>
                <a:cs typeface="Vrinda"/>
                <a:sym typeface="Wingdings 3"/>
              </a:rPr>
              <a:t>α,</a:t>
            </a:r>
            <a:r>
              <a:rPr lang="el-GR" dirty="0" smtClean="0">
                <a:latin typeface="Candara"/>
                <a:cs typeface="Vrinda"/>
                <a:sym typeface="Wingdings 3"/>
              </a:rPr>
              <a:t>β</a:t>
            </a:r>
            <a:r>
              <a:rPr lang="cs-CZ" dirty="0" smtClean="0">
                <a:latin typeface="Candara"/>
                <a:cs typeface="Vrinda"/>
                <a:sym typeface="Wingdings 3"/>
              </a:rPr>
              <a:t>, </a:t>
            </a:r>
            <a:r>
              <a:rPr lang="el-GR" dirty="0" smtClean="0">
                <a:latin typeface="Candara"/>
                <a:cs typeface="Vrinda"/>
                <a:sym typeface="Wingdings 3"/>
              </a:rPr>
              <a:t>γ</a:t>
            </a:r>
            <a:r>
              <a:rPr lang="cs-CZ" dirty="0" smtClean="0">
                <a:latin typeface="Candara"/>
                <a:cs typeface="Vrinda"/>
                <a:sym typeface="Wingdings 3"/>
              </a:rPr>
              <a:t> – vnitřní úhly v trojúhelníku</a:t>
            </a:r>
            <a:endParaRPr lang="cs-CZ" dirty="0" smtClean="0">
              <a:latin typeface="Vrinda"/>
              <a:cs typeface="Vrinda"/>
              <a:sym typeface="Wingdings 3"/>
            </a:endParaRP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latin typeface="Vrinda"/>
                <a:cs typeface="Vrinda"/>
                <a:sym typeface="Wingdings 3"/>
              </a:rPr>
              <a:t>Vnitřní úhly v trojúhelníku dávají dohromady přímý úhel.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Grafický součet vnitřních úhlů v trojúhelníku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E:\t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56992"/>
            <a:ext cx="6696744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72231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3"/>
            <a:ext cx="8568952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Výpočet neznámého vnitřního úhlu v trojúhelníku </a:t>
            </a:r>
          </a:p>
          <a:p>
            <a:pPr marL="0" indent="0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trojúhelníku ABC jsou vnitřní úhly </a:t>
            </a:r>
            <a:r>
              <a:rPr lang="el-GR" dirty="0" smtClean="0">
                <a:latin typeface="Times New Roman" pitchFamily="18" charset="0"/>
                <a:cs typeface="Times New Roman" pitchFamily="18" charset="0"/>
              </a:rPr>
              <a:t>α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l-GR" dirty="0" smtClean="0">
                <a:latin typeface="Times New Roman" pitchFamily="18" charset="0"/>
                <a:cs typeface="Times New Roman" pitchFamily="18" charset="0"/>
              </a:rPr>
              <a:t>β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l-GR" dirty="0" smtClean="0">
                <a:latin typeface="Times New Roman" pitchFamily="18" charset="0"/>
                <a:cs typeface="Times New Roman" pitchFamily="18" charset="0"/>
              </a:rPr>
              <a:t>γ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Vypočítej velikost vnitřního úhlu </a:t>
            </a:r>
            <a:r>
              <a:rPr lang="el-GR" dirty="0" smtClean="0">
                <a:latin typeface="Times New Roman" pitchFamily="18" charset="0"/>
                <a:cs typeface="Times New Roman" pitchFamily="18" charset="0"/>
              </a:rPr>
              <a:t>α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trojúhelníku ABC, jestliže vnitřní  úhel </a:t>
            </a:r>
            <a:r>
              <a:rPr lang="el-GR" dirty="0" smtClean="0">
                <a:latin typeface="Times New Roman" pitchFamily="18" charset="0"/>
                <a:cs typeface="Times New Roman" pitchFamily="18" charset="0"/>
              </a:rPr>
              <a:t>β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má velikost 60⁰ a vnitřní úhel </a:t>
            </a:r>
            <a:r>
              <a:rPr lang="el-GR" dirty="0" smtClean="0">
                <a:latin typeface="Times New Roman" pitchFamily="18" charset="0"/>
                <a:cs typeface="Times New Roman" pitchFamily="18" charset="0"/>
              </a:rPr>
              <a:t>γ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má velikost 80⁰.         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051720" y="55892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9069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1"/>
            <a:ext cx="8352928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Výpočet</a:t>
            </a:r>
            <a:r>
              <a:rPr lang="cs-CZ" b="1" dirty="0" smtClean="0">
                <a:solidFill>
                  <a:srgbClr val="FF0000"/>
                </a:solidFill>
              </a:rPr>
              <a:t>: 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</a:t>
            </a:r>
            <a:r>
              <a:rPr lang="el-GR" b="1" dirty="0" smtClean="0">
                <a:solidFill>
                  <a:srgbClr val="FF0000"/>
                </a:solidFill>
              </a:rPr>
              <a:t>α</a:t>
            </a:r>
            <a:r>
              <a:rPr lang="cs-CZ" b="1" dirty="0" smtClean="0">
                <a:solidFill>
                  <a:srgbClr val="FF0000"/>
                </a:solidFill>
              </a:rPr>
              <a:t>  +  </a:t>
            </a:r>
            <a:r>
              <a:rPr lang="el-GR" b="1" dirty="0" smtClean="0">
                <a:solidFill>
                  <a:srgbClr val="FF0000"/>
                </a:solidFill>
              </a:rPr>
              <a:t>β</a:t>
            </a:r>
            <a:r>
              <a:rPr lang="cs-CZ" b="1" dirty="0" smtClean="0">
                <a:solidFill>
                  <a:srgbClr val="FF0000"/>
                </a:solidFill>
              </a:rPr>
              <a:t>  +  </a:t>
            </a:r>
            <a:r>
              <a:rPr lang="el-GR" b="1" dirty="0" smtClean="0">
                <a:solidFill>
                  <a:srgbClr val="FF0000"/>
                </a:solidFill>
              </a:rPr>
              <a:t>γ</a:t>
            </a:r>
            <a:r>
              <a:rPr lang="cs-CZ" b="1" dirty="0" smtClean="0">
                <a:solidFill>
                  <a:srgbClr val="FF0000"/>
                </a:solidFill>
              </a:rPr>
              <a:t>          =   180⁰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</a:t>
            </a:r>
            <a:r>
              <a:rPr lang="el-GR" b="1" dirty="0" smtClean="0">
                <a:solidFill>
                  <a:srgbClr val="FF0000"/>
                </a:solidFill>
              </a:rPr>
              <a:t>α</a:t>
            </a:r>
            <a:r>
              <a:rPr lang="cs-CZ" b="1" dirty="0" smtClean="0">
                <a:solidFill>
                  <a:srgbClr val="FF0000"/>
                </a:solidFill>
              </a:rPr>
              <a:t>  + 60⁰ + 80⁰     =   180⁰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</a:t>
            </a:r>
            <a:r>
              <a:rPr lang="el-GR" b="1" dirty="0" smtClean="0">
                <a:solidFill>
                  <a:srgbClr val="FF0000"/>
                </a:solidFill>
              </a:rPr>
              <a:t>α</a:t>
            </a:r>
            <a:r>
              <a:rPr lang="cs-CZ" b="1" dirty="0" smtClean="0">
                <a:solidFill>
                  <a:srgbClr val="FF0000"/>
                </a:solidFill>
              </a:rPr>
              <a:t>  +   140⁰            =   180⁰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</a:t>
            </a:r>
            <a:r>
              <a:rPr lang="el-GR" b="1" dirty="0" smtClean="0">
                <a:solidFill>
                  <a:srgbClr val="FF0000"/>
                </a:solidFill>
              </a:rPr>
              <a:t>α</a:t>
            </a:r>
            <a:r>
              <a:rPr lang="cs-CZ" b="1" dirty="0" smtClean="0">
                <a:solidFill>
                  <a:srgbClr val="FF0000"/>
                </a:solidFill>
              </a:rPr>
              <a:t>         =   180⁰  -  140⁰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</a:t>
            </a:r>
            <a:r>
              <a:rPr lang="el-GR" b="1" dirty="0" smtClean="0">
                <a:solidFill>
                  <a:srgbClr val="FF0000"/>
                </a:solidFill>
              </a:rPr>
              <a:t>α</a:t>
            </a:r>
            <a:r>
              <a:rPr lang="cs-CZ" b="1" dirty="0" smtClean="0">
                <a:solidFill>
                  <a:srgbClr val="FF0000"/>
                </a:solidFill>
              </a:rPr>
              <a:t>         =     40⁰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Vnitřní úhel </a:t>
            </a:r>
            <a:r>
              <a:rPr lang="el-GR" b="1" dirty="0" smtClean="0">
                <a:solidFill>
                  <a:srgbClr val="FF0000"/>
                </a:solidFill>
              </a:rPr>
              <a:t>α</a:t>
            </a:r>
            <a:r>
              <a:rPr lang="cs-CZ" b="1" dirty="0" smtClean="0">
                <a:solidFill>
                  <a:srgbClr val="FF0000"/>
                </a:solidFill>
              </a:rPr>
              <a:t> v trojúhelníku ABC měří 40⁰.</a:t>
            </a:r>
            <a:endParaRPr lang="cs-CZ" b="1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9807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59"/>
            <a:ext cx="8568952" cy="487010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Rozhodni, zda je možné narýsovat trojúhelník, jehož vnitřní úhly mají tuto velikost:</a:t>
            </a:r>
            <a:endParaRPr lang="cs-CZ" b="1" dirty="0"/>
          </a:p>
          <a:p>
            <a:pPr marL="0" indent="0">
              <a:buNone/>
            </a:pPr>
            <a:r>
              <a:rPr lang="cs-CZ" b="1" dirty="0">
                <a:solidFill>
                  <a:srgbClr val="002060"/>
                </a:solidFill>
              </a:rPr>
              <a:t>a</a:t>
            </a:r>
            <a:r>
              <a:rPr lang="cs-CZ" b="1" dirty="0" smtClean="0">
                <a:solidFill>
                  <a:srgbClr val="002060"/>
                </a:solidFill>
              </a:rPr>
              <a:t>)  </a:t>
            </a:r>
            <a:r>
              <a:rPr lang="el-GR" b="1" dirty="0" smtClean="0"/>
              <a:t>α</a:t>
            </a:r>
            <a:r>
              <a:rPr lang="cs-CZ" b="1" dirty="0" smtClean="0"/>
              <a:t> = 85⁰                b) </a:t>
            </a:r>
            <a:r>
              <a:rPr lang="el-GR" b="1" dirty="0" smtClean="0"/>
              <a:t>φ</a:t>
            </a:r>
            <a:r>
              <a:rPr lang="cs-CZ" b="1" dirty="0" smtClean="0"/>
              <a:t> = 80⁰              c) </a:t>
            </a:r>
            <a:r>
              <a:rPr lang="el-GR" b="1" dirty="0"/>
              <a:t>δ</a:t>
            </a:r>
            <a:r>
              <a:rPr lang="cs-CZ" b="1" dirty="0" smtClean="0"/>
              <a:t> = 54⁰     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</a:t>
            </a:r>
            <a:r>
              <a:rPr lang="el-GR" b="1" dirty="0" smtClean="0"/>
              <a:t>β</a:t>
            </a:r>
            <a:r>
              <a:rPr lang="cs-CZ" b="1" dirty="0" smtClean="0"/>
              <a:t> = 35⁰                      </a:t>
            </a:r>
            <a:r>
              <a:rPr lang="el-GR" b="1" dirty="0" smtClean="0"/>
              <a:t>π</a:t>
            </a:r>
            <a:r>
              <a:rPr lang="cs-CZ" b="1" dirty="0" smtClean="0"/>
              <a:t> = 60⁰                   </a:t>
            </a:r>
            <a:r>
              <a:rPr lang="el-GR" b="1" dirty="0" smtClean="0"/>
              <a:t>Ω</a:t>
            </a:r>
            <a:r>
              <a:rPr lang="cs-CZ" b="1" dirty="0" smtClean="0"/>
              <a:t>= 80⁰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</a:t>
            </a:r>
            <a:r>
              <a:rPr lang="el-GR" b="1" dirty="0" smtClean="0"/>
              <a:t>γ</a:t>
            </a:r>
            <a:r>
              <a:rPr lang="cs-CZ" b="1" dirty="0" smtClean="0"/>
              <a:t> = 60⁰                      </a:t>
            </a:r>
            <a:r>
              <a:rPr lang="el-GR" b="1" dirty="0" smtClean="0"/>
              <a:t>μ</a:t>
            </a:r>
            <a:r>
              <a:rPr lang="cs-CZ" b="1" dirty="0" smtClean="0"/>
              <a:t> = 30⁰                   </a:t>
            </a:r>
            <a:r>
              <a:rPr lang="el-GR" b="1" dirty="0" smtClean="0"/>
              <a:t>ε</a:t>
            </a:r>
            <a:r>
              <a:rPr lang="cs-CZ" b="1" dirty="0" smtClean="0"/>
              <a:t> = 66⁰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507288" cy="930432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Příklad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3589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8568952" cy="43660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a) 85⁰ + 35⁰ + 60⁰ = 180⁰      </a:t>
            </a:r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ANO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buNone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b) 80⁰ + 60⁰ + 30⁰ = 170⁰      </a:t>
            </a:r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NE</a:t>
            </a:r>
          </a:p>
          <a:p>
            <a:pPr marL="0" indent="0">
              <a:buNone/>
            </a:pP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c) 54⁰ + 80⁰ + 66⁰ = 200⁰      </a:t>
            </a:r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NE</a:t>
            </a:r>
            <a:endParaRPr lang="cs-CZ" sz="32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507288" cy="930432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  <a:latin typeface="+mn-lt"/>
              </a:rPr>
              <a:t>Řešení</a:t>
            </a:r>
            <a:endParaRPr lang="cs-CZ" sz="3200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6226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0032" y="1772816"/>
            <a:ext cx="7772400" cy="417646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ABC                   CDE               KLM</a:t>
            </a:r>
            <a:b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|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∢ CAB</a:t>
            </a:r>
            <a:r>
              <a:rPr lang="cs-CZ" sz="2400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|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= 75</a:t>
            </a:r>
            <a:r>
              <a:rPr lang="cs-CZ" sz="2400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⁰           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|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∢ DEC</a:t>
            </a:r>
            <a:r>
              <a:rPr lang="cs-CZ" sz="2400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|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= 50</a:t>
            </a:r>
            <a:r>
              <a:rPr lang="cs-CZ" sz="2400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⁰      |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∢ MKL</a:t>
            </a:r>
            <a:r>
              <a:rPr lang="cs-CZ" sz="2400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|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= 82</a:t>
            </a:r>
            <a:r>
              <a:rPr lang="cs-CZ" sz="2400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⁰ </a:t>
            </a:r>
            <a:br>
              <a:rPr lang="cs-CZ" sz="2400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</a:br>
            <a:r>
              <a:rPr lang="cs-CZ" sz="2400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|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∢ ABC</a:t>
            </a:r>
            <a:r>
              <a:rPr lang="cs-CZ" sz="2400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|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= 75</a:t>
            </a:r>
            <a:r>
              <a:rPr lang="cs-CZ" sz="2400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⁰             |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∢ CDE</a:t>
            </a:r>
            <a:r>
              <a:rPr lang="cs-CZ" sz="2400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|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= 90</a:t>
            </a:r>
            <a:r>
              <a:rPr lang="cs-CZ" sz="2400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⁰      |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∢ LMK</a:t>
            </a:r>
            <a:r>
              <a:rPr lang="cs-CZ" sz="2400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|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= 38</a:t>
            </a:r>
            <a:r>
              <a:rPr lang="cs-CZ" sz="2400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⁰ </a:t>
            </a:r>
            <a:br>
              <a:rPr lang="cs-CZ" sz="2400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</a:br>
            <a:r>
              <a:rPr lang="cs-CZ" sz="2400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|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∢ BCA</a:t>
            </a:r>
            <a:r>
              <a:rPr lang="cs-CZ" sz="2400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|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= x</a:t>
            </a:r>
            <a:r>
              <a:rPr lang="cs-CZ" sz="2400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⁰               | 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∢ ECD</a:t>
            </a:r>
            <a:r>
              <a:rPr lang="cs-CZ" sz="2400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| = x⁰         |</a:t>
            </a: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∢ KLM</a:t>
            </a:r>
            <a:r>
              <a:rPr lang="cs-CZ" sz="2400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| = x⁰</a:t>
            </a:r>
            <a:br>
              <a:rPr lang="cs-CZ" sz="2400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</a:b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864" y="404664"/>
            <a:ext cx="6417734" cy="115212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Vypočítej neznámé vnitřní úhly v daném trojúhelníku</a:t>
            </a:r>
            <a:endParaRPr lang="cs-CZ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828676" y="1971676"/>
            <a:ext cx="431502" cy="175458"/>
          </a:xfrm>
          <a:prstGeom prst="triangle">
            <a:avLst>
              <a:gd name="adj" fmla="val 43909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3563888" y="1971675"/>
            <a:ext cx="432048" cy="175459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5724128" y="1971676"/>
            <a:ext cx="432048" cy="175458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6976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916832"/>
            <a:ext cx="7408333" cy="4209331"/>
          </a:xfrm>
        </p:spPr>
        <p:txBody>
          <a:bodyPr/>
          <a:lstStyle/>
          <a:p>
            <a:r>
              <a:rPr lang="cs-CZ" b="1" dirty="0" smtClean="0">
                <a:latin typeface="Candara"/>
              </a:rPr>
              <a:t>∆ ABC            |</a:t>
            </a: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∢ BCA</a:t>
            </a:r>
            <a:r>
              <a:rPr lang="cs-CZ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| = 180⁰ - (75⁰ + 75⁰)</a:t>
            </a:r>
          </a:p>
          <a:p>
            <a:r>
              <a:rPr lang="cs-CZ" b="1" dirty="0">
                <a:solidFill>
                  <a:srgbClr val="002060"/>
                </a:solidFill>
                <a:latin typeface="Candara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                       </a:t>
            </a:r>
            <a:r>
              <a:rPr lang="cs-CZ" b="1" dirty="0" smtClean="0"/>
              <a:t>|</a:t>
            </a: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∢ BCA</a:t>
            </a:r>
            <a:r>
              <a:rPr lang="cs-CZ" dirty="0">
                <a:solidFill>
                  <a:srgbClr val="002060"/>
                </a:solidFill>
                <a:cs typeface="Times New Roman" pitchFamily="18" charset="0"/>
              </a:rPr>
              <a:t>|</a:t>
            </a:r>
            <a:r>
              <a:rPr lang="cs-CZ" dirty="0" smtClean="0">
                <a:latin typeface="Candara"/>
              </a:rPr>
              <a:t>  = 30⁰   </a:t>
            </a:r>
          </a:p>
          <a:p>
            <a:endParaRPr lang="cs-CZ" dirty="0" smtClean="0">
              <a:latin typeface="Candara"/>
            </a:endParaRPr>
          </a:p>
          <a:p>
            <a:r>
              <a:rPr lang="cs-CZ" b="1" dirty="0" smtClean="0">
                <a:latin typeface="Candara"/>
              </a:rPr>
              <a:t>∆</a:t>
            </a:r>
            <a:r>
              <a:rPr lang="cs-CZ" dirty="0" smtClean="0">
                <a:latin typeface="Candara"/>
              </a:rPr>
              <a:t> </a:t>
            </a:r>
            <a:r>
              <a:rPr lang="cs-CZ" b="1" dirty="0" smtClean="0">
                <a:latin typeface="Candara"/>
              </a:rPr>
              <a:t>CDE      </a:t>
            </a:r>
            <a:r>
              <a:rPr lang="cs-CZ" dirty="0" smtClean="0">
                <a:latin typeface="Candara"/>
              </a:rPr>
              <a:t>      | </a:t>
            </a: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∢ ECD</a:t>
            </a:r>
            <a:r>
              <a:rPr lang="cs-CZ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| = 180⁰ - (90⁰ +</a:t>
            </a:r>
            <a:r>
              <a:rPr lang="cs-CZ" dirty="0">
                <a:latin typeface="Candara"/>
              </a:rPr>
              <a:t> </a:t>
            </a:r>
            <a:r>
              <a:rPr lang="cs-CZ" dirty="0" smtClean="0">
                <a:latin typeface="Candara"/>
              </a:rPr>
              <a:t>50⁰)</a:t>
            </a:r>
          </a:p>
          <a:p>
            <a:r>
              <a:rPr lang="cs-CZ" dirty="0" smtClean="0">
                <a:latin typeface="Candara"/>
              </a:rPr>
              <a:t>                        </a:t>
            </a:r>
            <a:r>
              <a:rPr lang="cs-CZ" dirty="0"/>
              <a:t>| </a:t>
            </a: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∢ ECD</a:t>
            </a:r>
            <a:r>
              <a:rPr lang="cs-CZ" dirty="0" smtClean="0">
                <a:solidFill>
                  <a:srgbClr val="002060"/>
                </a:solidFill>
                <a:cs typeface="Times New Roman" pitchFamily="18" charset="0"/>
              </a:rPr>
              <a:t>| = 40</a:t>
            </a:r>
            <a:r>
              <a:rPr lang="cs-CZ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⁰ </a:t>
            </a:r>
          </a:p>
          <a:p>
            <a:endParaRPr lang="cs-CZ" dirty="0">
              <a:solidFill>
                <a:srgbClr val="002060"/>
              </a:solidFill>
              <a:latin typeface="Candara"/>
              <a:cs typeface="Times New Roman" pitchFamily="18" charset="0"/>
            </a:endParaRPr>
          </a:p>
          <a:p>
            <a:r>
              <a:rPr lang="cs-CZ" b="1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∆KLM            |</a:t>
            </a: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∢ KLM</a:t>
            </a:r>
            <a:r>
              <a:rPr lang="cs-CZ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| = 180⁰ - (82⁰ + 38⁰)</a:t>
            </a:r>
          </a:p>
          <a:p>
            <a:r>
              <a:rPr lang="cs-CZ" b="1" dirty="0" smtClean="0">
                <a:solidFill>
                  <a:srgbClr val="002060"/>
                </a:solidFill>
                <a:cs typeface="Times New Roman" pitchFamily="18" charset="0"/>
              </a:rPr>
              <a:t>                        |</a:t>
            </a: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∢ KLM</a:t>
            </a:r>
            <a:r>
              <a:rPr lang="cs-CZ" dirty="0" smtClean="0">
                <a:solidFill>
                  <a:srgbClr val="002060"/>
                </a:solidFill>
                <a:cs typeface="Times New Roman" pitchFamily="18" charset="0"/>
              </a:rPr>
              <a:t>| = 60</a:t>
            </a:r>
            <a:r>
              <a:rPr lang="cs-CZ" dirty="0" smtClean="0">
                <a:solidFill>
                  <a:srgbClr val="002060"/>
                </a:solidFill>
                <a:latin typeface="Candara"/>
                <a:cs typeface="Times New Roman" pitchFamily="18" charset="0"/>
              </a:rPr>
              <a:t>⁰</a:t>
            </a:r>
            <a:endParaRPr lang="cs-CZ" b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4634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628800"/>
            <a:ext cx="7408333" cy="449736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1) Může mít trojúhelník dva vnitřní úhly pravé?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Ne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000" dirty="0" smtClean="0"/>
              <a:t>2) Může být jeden z vnitřních úhlů v trojúhelníku větší než 90</a:t>
            </a:r>
            <a:r>
              <a:rPr lang="cs-CZ" sz="2000" dirty="0" smtClean="0">
                <a:latin typeface="Candara"/>
              </a:rPr>
              <a:t>⁰?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Candara"/>
              </a:rPr>
              <a:t>Ano</a:t>
            </a:r>
            <a:r>
              <a:rPr lang="cs-CZ" sz="2000" dirty="0" smtClean="0">
                <a:latin typeface="Candara"/>
              </a:rPr>
              <a:t> </a:t>
            </a:r>
          </a:p>
          <a:p>
            <a:r>
              <a:rPr lang="cs-CZ" sz="2000" dirty="0" smtClean="0">
                <a:latin typeface="Candara"/>
              </a:rPr>
              <a:t>3) Mohou mít vnitřní úhly v trojúhelníku někdy součet větší než 180⁰?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Candara"/>
              </a:rPr>
              <a:t>Ne</a:t>
            </a:r>
            <a:r>
              <a:rPr lang="cs-CZ" sz="2000" dirty="0" smtClean="0">
                <a:solidFill>
                  <a:srgbClr val="FF0000"/>
                </a:solidFill>
                <a:latin typeface="Candara"/>
              </a:rPr>
              <a:t> </a:t>
            </a:r>
          </a:p>
          <a:p>
            <a:r>
              <a:rPr lang="cs-CZ" sz="2000" dirty="0" smtClean="0">
                <a:latin typeface="Candara"/>
              </a:rPr>
              <a:t>4) Mohou mít vnitřní úhly v trojúhelníku někdy součet menší než 180⁰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Candara"/>
              </a:rPr>
              <a:t>Ne</a:t>
            </a:r>
            <a:r>
              <a:rPr lang="cs-CZ" sz="2000" dirty="0" smtClean="0">
                <a:latin typeface="Candara"/>
              </a:rPr>
              <a:t> </a:t>
            </a:r>
          </a:p>
          <a:p>
            <a:r>
              <a:rPr lang="cs-CZ" sz="2000" dirty="0" smtClean="0">
                <a:latin typeface="Candara"/>
              </a:rPr>
              <a:t>5) Jaký je vždy součet vnitřních úhlů v trojúhelníku?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Candara"/>
              </a:rPr>
              <a:t>180⁰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Opakování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3757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568952" cy="4032448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rgbClr val="073E87"/>
                </a:solidFill>
                <a:latin typeface="Times New Roman" pitchFamily="18" charset="0"/>
                <a:cs typeface="Times New Roman" pitchFamily="18" charset="0"/>
              </a:rPr>
              <a:t>Autorem materiálu a všech jeho částí, není-li uvedeno jinak, je Mgr. Alena Čechová</a:t>
            </a:r>
            <a:r>
              <a:rPr lang="cs-CZ" sz="2000">
                <a:solidFill>
                  <a:srgbClr val="073E87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sz="2000" dirty="0">
              <a:solidFill>
                <a:srgbClr val="073E87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4119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1191</TotalTime>
  <Words>611</Words>
  <Application>Microsoft Office PowerPoint</Application>
  <PresentationFormat>Předvádění na obrazovce (4:3)</PresentationFormat>
  <Paragraphs>112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Snímek 1</vt:lpstr>
      <vt:lpstr>Vnitřní úhly v trojúhelníku</vt:lpstr>
      <vt:lpstr>Snímek 3</vt:lpstr>
      <vt:lpstr>Vnitřní úhly v trojúhelníku</vt:lpstr>
      <vt:lpstr>Grafický součet vnitřních úhlů v trojúhelníku</vt:lpstr>
      <vt:lpstr>Snímek 6</vt:lpstr>
      <vt:lpstr>Snímek 7</vt:lpstr>
      <vt:lpstr>Příklad</vt:lpstr>
      <vt:lpstr>Řešení</vt:lpstr>
      <vt:lpstr>     ABC                   CDE               KLM  | ∢ CAB| = 75⁰            | ∢ DEC| = 50⁰      | ∢ MKL| = 82⁰  | ∢ ABC| = 75⁰             | ∢ CDE| = 90⁰      | ∢ LMK| = 38⁰  | ∢ BCA| = x⁰               | ∢ ECD| = x⁰         | ∢ KLM| = x⁰  </vt:lpstr>
      <vt:lpstr>Řešení</vt:lpstr>
      <vt:lpstr>Opakování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ON</dc:creator>
  <cp:lastModifiedBy>Dum</cp:lastModifiedBy>
  <cp:revision>181</cp:revision>
  <dcterms:created xsi:type="dcterms:W3CDTF">2013-01-16T20:09:48Z</dcterms:created>
  <dcterms:modified xsi:type="dcterms:W3CDTF">2015-07-16T15:44:36Z</dcterms:modified>
</cp:coreProperties>
</file>