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5"/>
  </p:notesMasterIdLst>
  <p:sldIdLst>
    <p:sldId id="256" r:id="rId2"/>
    <p:sldId id="306" r:id="rId3"/>
    <p:sldId id="257" r:id="rId4"/>
    <p:sldId id="294" r:id="rId5"/>
    <p:sldId id="303" r:id="rId6"/>
    <p:sldId id="292" r:id="rId7"/>
    <p:sldId id="297" r:id="rId8"/>
    <p:sldId id="304" r:id="rId9"/>
    <p:sldId id="298" r:id="rId10"/>
    <p:sldId id="299" r:id="rId11"/>
    <p:sldId id="301" r:id="rId12"/>
    <p:sldId id="305" r:id="rId13"/>
    <p:sldId id="28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43" d="100"/>
          <a:sy n="43" d="100"/>
        </p:scale>
        <p:origin x="-129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7886A10-9837-4901-B5CF-20DA94A6374F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5B10B95-4A9E-4E8A-B597-B038EE5B73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813BE0-4235-4315-8159-5084FF4D28C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1C290-2A29-45EC-9389-3DC3E3CA5DE9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A5020-F986-4F31-9905-EFE59EF61C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988ED-5540-4A60-BCCF-C4FCDAB5114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B4BAA-ABE4-479B-852F-5019942899F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B9095-D64A-43FB-BD9C-62040DE28C61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B82D4-EEAF-4816-9CA4-ED0C37C3E8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99461-1779-4901-90E7-1AC5BF47ECC3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B7166-8086-455D-954D-3E1B54F7CC5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7936B-3551-479A-8961-12886F3F0107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4D5FF-8E8F-4AEB-B271-93D467A8CAD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44789-33CA-4CB7-9BF4-5B98FECC0C07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B020A-BFFB-4A57-A043-F33CDD298D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618E3-CFCA-4F99-8494-3DF9F015057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2C4CC-E332-48E2-AC0F-B9348F4E1A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A4C00-9F65-4858-92DF-2A6E150DFC33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BB251-42F4-4C9C-93C8-F91C69F22F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A009B-5A26-4BF0-A963-BB93618F03D5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BA09C-AC07-408F-828B-F312EA52A5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AC47-76D9-4924-B3F9-4F3F77C1FD7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B4AEB-8978-48F0-ACCA-21330867F4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A77CB-7CA0-4564-994C-1F2E5454B6FB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DF2C8-C524-46F6-A50B-1BA2C56A9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090AA7-5783-4E6A-BF9C-2134EAB9F78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9E6CD7-1022-4E19-A507-8025782FDB4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1" r:id="rId2"/>
    <p:sldLayoutId id="2147483913" r:id="rId3"/>
    <p:sldLayoutId id="2147483910" r:id="rId4"/>
    <p:sldLayoutId id="2147483909" r:id="rId5"/>
    <p:sldLayoutId id="2147483908" r:id="rId6"/>
    <p:sldLayoutId id="2147483914" r:id="rId7"/>
    <p:sldLayoutId id="2147483915" r:id="rId8"/>
    <p:sldLayoutId id="2147483916" r:id="rId9"/>
    <p:sldLayoutId id="2147483907" r:id="rId10"/>
    <p:sldLayoutId id="2147483917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2"/>
          <p:cNvPicPr>
            <a:picLocks noChangeAspect="1"/>
          </p:cNvPicPr>
          <p:nvPr/>
        </p:nvPicPr>
        <p:blipFill>
          <a:blip r:embed="rId3"/>
          <a:srcRect l="2388" t="3999" r="2090" b="45888"/>
          <a:stretch>
            <a:fillRect/>
          </a:stretch>
        </p:blipFill>
        <p:spPr bwMode="auto">
          <a:xfrm>
            <a:off x="2051050" y="1341438"/>
            <a:ext cx="52768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xfrm>
            <a:off x="1187450" y="6021388"/>
            <a:ext cx="6408738" cy="7207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latin typeface="Arial" charset="0"/>
                <a:cs typeface="Arial" charset="0"/>
              </a:rPr>
              <a:t>Autorem materiálu a všech jeho částí, není-li uvedeno jinak, je Mgr. Alena Čechová. 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331913" y="2420938"/>
          <a:ext cx="6480175" cy="33115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</a:rPr>
                        <a:t>TROJÚHELNÍK – </a:t>
                      </a:r>
                      <a:r>
                        <a:rPr lang="cs-CZ" sz="1000" kern="50" cap="all" smtClean="0">
                          <a:effectLst/>
                        </a:rPr>
                        <a:t>druhy trojúhelníků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III/2/MAT/2/1/1-01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 rozdělením trojúhelníků podle délek stran a podle velikosti vnitřních úhlů. Výkladová hodina.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Délka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úsečky, velikost úhlu. Rovnostranný, rovnoramenný a obecný trojúhelník. Pravoúhlý, ostroúhlý a tupoúhlý trojúhelník.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25.5.2013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6480175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solidFill>
                  <a:schemeClr val="tx1"/>
                </a:solidFill>
              </a:rPr>
              <a:t>Druhy trojúhelníků</a:t>
            </a:r>
            <a:endParaRPr lang="cs-CZ" sz="6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1125538"/>
            <a:ext cx="8642350" cy="4824412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Délka úsečky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Převody jednotek délky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Označení úhlů – pojmenování pomocí písmen řecké abecedy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Velikost úhlu – ostrý úhel, pravý úhel, tupý úhel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268413"/>
            <a:ext cx="8785225" cy="4608512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2800" b="1" dirty="0" smtClean="0">
                <a:latin typeface="Harlow Solid Italic" pitchFamily="82" charset="0"/>
              </a:rPr>
              <a:t>  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Trojúhelníky dělíme podle stran na: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Rovnostranné -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trojúhelník má tři stejně dlouhé strany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a=b=c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Rovnoramenné -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dvě stejně dlouhé strany- ramena, třetí strana má jinou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délku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a=b, c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Různostranné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/obecné/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tři různě dlouhé strany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a, b, c</a:t>
            </a:r>
            <a:endParaRPr lang="cs-CZ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507413" cy="93027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Druhy trojúhelníků podle stran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836613"/>
            <a:ext cx="7772400" cy="1439862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Druhy trojúhelníků podle stran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371600" y="4365625"/>
            <a:ext cx="6400800" cy="663575"/>
          </a:xfrm>
        </p:spPr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obecný                         rovnostranný         rovnoramenný</a:t>
            </a:r>
            <a:endParaRPr lang="cs-CZ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Obrázek 4" descr="..\COREL\DRAW\Grafika20.cd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2606675"/>
            <a:ext cx="6119812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Strany v trojúhelníku pojmenováváme písmeny malé abecedy podle označení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protilehlého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vrcholu.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Pojmenování stran v trojúhelníku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vnoramenný trojúhelník 7">
            <a:hlinkClick r:id="rId2" action="ppaction://hlinksldjump"/>
          </p:cNvPr>
          <p:cNvSpPr/>
          <p:nvPr/>
        </p:nvSpPr>
        <p:spPr>
          <a:xfrm>
            <a:off x="1476375" y="3284538"/>
            <a:ext cx="5975350" cy="2497137"/>
          </a:xfrm>
          <a:prstGeom prst="triangle">
            <a:avLst>
              <a:gd name="adj" fmla="val 4979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0484" name="TextovéPole 4"/>
          <p:cNvSpPr txBox="1">
            <a:spLocks noChangeArrowheads="1"/>
          </p:cNvSpPr>
          <p:nvPr/>
        </p:nvSpPr>
        <p:spPr bwMode="auto">
          <a:xfrm>
            <a:off x="1331913" y="5876925"/>
            <a:ext cx="327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A</a:t>
            </a:r>
          </a:p>
        </p:txBody>
      </p:sp>
      <p:sp>
        <p:nvSpPr>
          <p:cNvPr id="20485" name="TextovéPole 6"/>
          <p:cNvSpPr txBox="1">
            <a:spLocks noChangeArrowheads="1"/>
          </p:cNvSpPr>
          <p:nvPr/>
        </p:nvSpPr>
        <p:spPr bwMode="auto">
          <a:xfrm>
            <a:off x="7380288" y="5781675"/>
            <a:ext cx="533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B</a:t>
            </a:r>
          </a:p>
        </p:txBody>
      </p:sp>
      <p:sp>
        <p:nvSpPr>
          <p:cNvPr id="20486" name="TextovéPole 8"/>
          <p:cNvSpPr txBox="1">
            <a:spLocks noChangeArrowheads="1"/>
          </p:cNvSpPr>
          <p:nvPr/>
        </p:nvSpPr>
        <p:spPr bwMode="auto">
          <a:xfrm>
            <a:off x="4344988" y="2997200"/>
            <a:ext cx="311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C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211638" y="5954713"/>
            <a:ext cx="7445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c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940425" y="4149725"/>
            <a:ext cx="379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a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682875" y="4149725"/>
            <a:ext cx="312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Příklady předmětů ve tvaru trojúhelníku v našem životě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76275" y="2679700"/>
            <a:ext cx="3822700" cy="3446463"/>
          </a:xfrm>
        </p:spPr>
        <p:txBody>
          <a:bodyPr/>
          <a:lstStyle/>
          <a:p>
            <a:endParaRPr lang="cs-CZ" smtClean="0"/>
          </a:p>
          <a:p>
            <a:endParaRPr lang="cs-CZ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Picture 2" descr="C:\Users\alena.cechova\Desktop\obr dumy\20130930_171837_8_bestsho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2747963"/>
            <a:ext cx="2751138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alena.cechova\Desktop\obr dumy\20130930_171913_6_bestsho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000375"/>
            <a:ext cx="3201987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ovéPole 7"/>
          <p:cNvSpPr txBox="1">
            <a:spLocks noChangeArrowheads="1"/>
          </p:cNvSpPr>
          <p:nvPr/>
        </p:nvSpPr>
        <p:spPr bwMode="auto">
          <a:xfrm>
            <a:off x="900113" y="1268413"/>
            <a:ext cx="1841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sz="4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Příklady předmětů ve tvaru trojúhelníku v našem životě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Picture 2" descr="C:\Users\alena.cechova\Desktop\obr dumy\20130930_171804_4_bestsho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420938"/>
            <a:ext cx="2808287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alena.cechova\Desktop\obr dumy\20130930_171941_6_bestsho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958975"/>
            <a:ext cx="3049587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C:\Users\alena.cechova\Desktop\obr dumy\20130930_171857_8_bestsho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3860800"/>
            <a:ext cx="3240088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idx="1"/>
          </p:nvPr>
        </p:nvSpPr>
        <p:spPr>
          <a:xfrm>
            <a:off x="250825" y="2060575"/>
            <a:ext cx="8642350" cy="3960813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Trojúhelník pravoúhlý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jeden vnitřní úhel je pravý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       /má velikost 90°/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Trojúhelník tupoúhlý –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jeden vnitřní úhel je tupý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/má velikost větší než 90° a menší než 180°/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Trojúhelník ostroúhlý –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všechny tři vnitřní úhly jsou ostré   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/mají velikost vždy větší než 0° a menší než 90°/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Dělení trojúhelníků podle velikosti vnitřních úhlů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quarter" idx="4294967295"/>
          </p:nvPr>
        </p:nvSpPr>
        <p:spPr>
          <a:xfrm>
            <a:off x="827088" y="4292600"/>
            <a:ext cx="8316912" cy="115252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 ostroúhlý                    pravoúhlý                       tupoúhlý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0" y="3429000"/>
            <a:ext cx="3819525" cy="2697163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mtClean="0"/>
              <a:t>                                 </a:t>
            </a:r>
            <a:endParaRPr lang="cs-CZ" b="1" smtClean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549275"/>
            <a:ext cx="8229600" cy="14398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Druhy  trojúhelníků podle velikosti vnitřních úhlů 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Obrázek 4" descr="..\COREL\DRAW\Grafika21.cd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735263"/>
            <a:ext cx="7058025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052513"/>
            <a:ext cx="8569325" cy="4897437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Symbol" pitchFamily="18" charset="2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Symbol" pitchFamily="18" charset="2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1/ Jak dělíme trojúhelníky podle délek stran?</a:t>
            </a: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2/ Jak pojmenováváme strany v trojúhelníku?</a:t>
            </a: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3/ Jak dělíme trojúhelníky podle velikosti vnitřních úhlů?</a:t>
            </a: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4/ Uveď příklady předmětů ve svém okolí, které mají podobu trojúhelníku.</a:t>
            </a: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5/ Uveď rozmezí ve stupních pro ostrý úhel.</a:t>
            </a: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6/ Uveď rozmezí ve stupních pro pravý úhel.</a:t>
            </a:r>
          </a:p>
          <a:p>
            <a:pPr marL="0" indent="0">
              <a:buFont typeface="Symbol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7/ Uveď rozmezí ve stupních pro tupý úhel.</a:t>
            </a:r>
          </a:p>
        </p:txBody>
      </p:sp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507413" cy="930275"/>
          </a:xfrm>
        </p:spPr>
        <p:txBody>
          <a:bodyPr/>
          <a:lstStyle/>
          <a:p>
            <a:r>
              <a:rPr lang="cs-CZ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35038" y="3073400"/>
            <a:ext cx="6589712" cy="3163888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 něco navíc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913" y="2565400"/>
            <a:ext cx="536733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Spočítej všechny trojúhelníky na obrázku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sah 2"/>
          <p:cNvSpPr>
            <a:spLocks noGrp="1"/>
          </p:cNvSpPr>
          <p:nvPr>
            <p:ph idx="1"/>
          </p:nvPr>
        </p:nvSpPr>
        <p:spPr>
          <a:xfrm>
            <a:off x="323850" y="1268413"/>
            <a:ext cx="8569325" cy="4464050"/>
          </a:xfrm>
        </p:spPr>
        <p:txBody>
          <a:bodyPr/>
          <a:lstStyle/>
          <a:p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Mgr. Alena Čechová. </a:t>
            </a:r>
            <a:endParaRPr lang="cs-CZ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1249</TotalTime>
  <Words>348</Words>
  <Application>Microsoft Office PowerPoint</Application>
  <PresentationFormat>On-screen Show (4:3)</PresentationFormat>
  <Paragraphs>89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13</vt:i4>
      </vt:variant>
    </vt:vector>
  </HeadingPairs>
  <TitlesOfParts>
    <vt:vector size="29" baseType="lpstr">
      <vt:lpstr>Candara</vt:lpstr>
      <vt:lpstr>Arial</vt:lpstr>
      <vt:lpstr>Symbol</vt:lpstr>
      <vt:lpstr>Calibri</vt:lpstr>
      <vt:lpstr>Times New Roman</vt:lpstr>
      <vt:lpstr>Lucida Sans Unicode</vt:lpstr>
      <vt:lpstr>Mangal</vt:lpstr>
      <vt:lpstr>Wingdings</vt:lpstr>
      <vt:lpstr>Harlow Solid Italic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Snímek 1</vt:lpstr>
      <vt:lpstr>Druhy trojúhelníků</vt:lpstr>
      <vt:lpstr>Snímek 3</vt:lpstr>
      <vt:lpstr>Druhy trojúhelníků podle stran</vt:lpstr>
      <vt:lpstr>Druhy trojúhelníků podle stran</vt:lpstr>
      <vt:lpstr>Pojmenování stran v trojúhelníku</vt:lpstr>
      <vt:lpstr>Příklady předmětů ve tvaru trojúhelníku v našem životě</vt:lpstr>
      <vt:lpstr>Příklady předmětů ve tvaru trojúhelníku v našem životě</vt:lpstr>
      <vt:lpstr>Dělení trojúhelníků podle velikosti vnitřních úhlů</vt:lpstr>
      <vt:lpstr>Druhy  trojúhelníků podle velikosti vnitřních úhlů </vt:lpstr>
      <vt:lpstr>Opakování</vt:lpstr>
      <vt:lpstr>A něco navíc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ON</dc:creator>
  <cp:lastModifiedBy>DUM</cp:lastModifiedBy>
  <cp:revision>196</cp:revision>
  <dcterms:created xsi:type="dcterms:W3CDTF">2013-01-16T20:09:48Z</dcterms:created>
  <dcterms:modified xsi:type="dcterms:W3CDTF">2015-07-16T15:41:57Z</dcterms:modified>
</cp:coreProperties>
</file>