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5" r:id="rId3"/>
    <p:sldId id="263" r:id="rId4"/>
    <p:sldId id="260" r:id="rId5"/>
    <p:sldId id="264" r:id="rId6"/>
    <p:sldId id="266" r:id="rId7"/>
    <p:sldId id="267" r:id="rId8"/>
    <p:sldId id="259" r:id="rId9"/>
    <p:sldId id="268" r:id="rId10"/>
    <p:sldId id="258" r:id="rId11"/>
    <p:sldId id="269" r:id="rId12"/>
    <p:sldId id="271" r:id="rId13"/>
    <p:sldId id="281" r:id="rId14"/>
    <p:sldId id="282" r:id="rId15"/>
    <p:sldId id="261" r:id="rId16"/>
    <p:sldId id="272" r:id="rId17"/>
    <p:sldId id="274" r:id="rId18"/>
    <p:sldId id="273" r:id="rId19"/>
    <p:sldId id="275" r:id="rId20"/>
    <p:sldId id="277" r:id="rId21"/>
    <p:sldId id="278" r:id="rId22"/>
    <p:sldId id="279" r:id="rId23"/>
    <p:sldId id="280" r:id="rId24"/>
    <p:sldId id="276" r:id="rId25"/>
    <p:sldId id="257" r:id="rId26"/>
    <p:sldId id="256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00"/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-121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336F6E0-9776-40CC-9900-DEE9C3801C7F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6D45EA0-6902-4B52-8F1B-4EC8C898809A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6F6E0-9776-40CC-9900-DEE9C3801C7F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45EA0-6902-4B52-8F1B-4EC8C8988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6F6E0-9776-40CC-9900-DEE9C3801C7F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45EA0-6902-4B52-8F1B-4EC8C8988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6F6E0-9776-40CC-9900-DEE9C3801C7F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45EA0-6902-4B52-8F1B-4EC8C898809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6F6E0-9776-40CC-9900-DEE9C3801C7F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45EA0-6902-4B52-8F1B-4EC8C8988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6F6E0-9776-40CC-9900-DEE9C3801C7F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45EA0-6902-4B52-8F1B-4EC8C8988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6F6E0-9776-40CC-9900-DEE9C3801C7F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45EA0-6902-4B52-8F1B-4EC8C8988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6F6E0-9776-40CC-9900-DEE9C3801C7F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45EA0-6902-4B52-8F1B-4EC8C898809A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6F6E0-9776-40CC-9900-DEE9C3801C7F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45EA0-6902-4B52-8F1B-4EC8C8988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6F6E0-9776-40CC-9900-DEE9C3801C7F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45EA0-6902-4B52-8F1B-4EC8C8988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6F6E0-9776-40CC-9900-DEE9C3801C7F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D45EA0-6902-4B52-8F1B-4EC8C8988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336F6E0-9776-40CC-9900-DEE9C3801C7F}" type="datetimeFigureOut">
              <a:rPr lang="cs-CZ" smtClean="0"/>
              <a:t>11. 1. 2015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6D45EA0-6902-4B52-8F1B-4EC8C898809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0/T._G._Masaryk_Signature.sv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//upload.wikimedia.org/wikipedia/commons/1/1a/Czechoslovakia_COA_small_2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3" Type="http://schemas.openxmlformats.org/officeDocument/2006/relationships/slide" Target="slide17.xml"/><Relationship Id="rId7" Type="http://schemas.openxmlformats.org/officeDocument/2006/relationships/slide" Target="slide21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slide" Target="slide20.xml"/><Relationship Id="rId5" Type="http://schemas.openxmlformats.org/officeDocument/2006/relationships/slide" Target="slide19.xml"/><Relationship Id="rId10" Type="http://schemas.openxmlformats.org/officeDocument/2006/relationships/slide" Target="slide24.xml"/><Relationship Id="rId4" Type="http://schemas.openxmlformats.org/officeDocument/2006/relationships/slide" Target="slide18.xml"/><Relationship Id="rId9" Type="http://schemas.openxmlformats.org/officeDocument/2006/relationships/slide" Target="slide2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62" y="332656"/>
            <a:ext cx="8677275" cy="63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2924591"/>
              </p:ext>
            </p:extLst>
          </p:nvPr>
        </p:nvGraphicFramePr>
        <p:xfrm>
          <a:off x="3419872" y="2132856"/>
          <a:ext cx="208823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CZ.1.07/1.4.00/21.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r>
                        <a:rPr lang="de-DE" sz="14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9040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348880"/>
            <a:ext cx="6777317" cy="3508977"/>
          </a:xfrm>
        </p:spPr>
        <p:txBody>
          <a:bodyPr/>
          <a:lstStyle/>
          <a:p>
            <a:r>
              <a:rPr lang="cs-CZ" dirty="0" smtClean="0"/>
              <a:t>Výkladová prezentace o vzniku ČSR</a:t>
            </a:r>
          </a:p>
          <a:p>
            <a:r>
              <a:rPr lang="cs-CZ" dirty="0" smtClean="0"/>
              <a:t>TEST: 	1. ťuknutím na barevné políčko 		    se zjistí otázka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2. u otázky jsou dvě možnosti, 			    na správnou se opět ťukne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571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28.10. STÁTNÍ SVÁTEK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VZNIK ČESKOSLOVENSKA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229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75" y="1844824"/>
            <a:ext cx="7620000" cy="4642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24744" cy="1152128"/>
          </a:xfrm>
        </p:spPr>
        <p:txBody>
          <a:bodyPr/>
          <a:lstStyle/>
          <a:p>
            <a:r>
              <a:rPr lang="cs-CZ" dirty="0"/>
              <a:t>	</a:t>
            </a:r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RAKOUSKO -UHERSKO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473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CÍSAŘ FRANTIŠEK JOSEF I.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988840"/>
            <a:ext cx="2880320" cy="4127457"/>
          </a:xfrm>
        </p:spPr>
      </p:pic>
    </p:spTree>
    <p:extLst>
      <p:ext uri="{BB962C8B-B14F-4D97-AF65-F5344CB8AC3E}">
        <p14:creationId xmlns:p14="http://schemas.microsoft.com/office/powerpoint/2010/main" val="257646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1.SVĚTOVÁ VÁLKA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1914 – 1918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UMÍRÁ HODNĚ LIDÍ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PO SKONČENÍ SE ROZPADÁ RAKOUSKO - UHERSKO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54232"/>
            <a:ext cx="3816424" cy="4555088"/>
          </a:xfrm>
        </p:spPr>
      </p:pic>
    </p:spTree>
    <p:extLst>
      <p:ext uri="{BB962C8B-B14F-4D97-AF65-F5344CB8AC3E}">
        <p14:creationId xmlns:p14="http://schemas.microsoft.com/office/powerpoint/2010/main" val="1064692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</a:rPr>
              <a:t>28.10.1918</a:t>
            </a:r>
            <a:endParaRPr lang="cs-CZ" sz="5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MANIFESTACE NA VÁCLAVSKÉM NÁMĚSTÍ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T.G.MASARYK ODESLAL ZPRÁVU O DOHODĚ Z USA DO PRAHY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ČEŠTÍ POLITICI PŘEVZALI MOC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VZNIKLA ČESKOSLOVENSKÁ REPUBLIKA</a:t>
            </a:r>
          </a:p>
          <a:p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3127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12776"/>
            <a:ext cx="5895150" cy="5066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Vodorovný svitek 1"/>
          <p:cNvSpPr/>
          <p:nvPr/>
        </p:nvSpPr>
        <p:spPr>
          <a:xfrm>
            <a:off x="179512" y="332656"/>
            <a:ext cx="4333203" cy="1152128"/>
          </a:xfrm>
          <a:prstGeom prst="horizontalScroll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MANIFESTACE NA VÁCLAVSKÉM NÁMĚSTÍ 28.10.1918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544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3333CC"/>
                </a:solidFill>
              </a:rPr>
              <a:t>ODSTRAŇOVÁNÍ ZNAKŮ RAKOUSKA</a:t>
            </a:r>
            <a:endParaRPr lang="cs-CZ" b="1" dirty="0">
              <a:solidFill>
                <a:srgbClr val="3333CC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7" y="2324100"/>
            <a:ext cx="5832648" cy="3508375"/>
          </a:xfrm>
        </p:spPr>
      </p:pic>
    </p:spTree>
    <p:extLst>
      <p:ext uri="{BB962C8B-B14F-4D97-AF65-F5344CB8AC3E}">
        <p14:creationId xmlns:p14="http://schemas.microsoft.com/office/powerpoint/2010/main" val="3473463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166" y="1772816"/>
            <a:ext cx="3689258" cy="4663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Soubor:T. G. Masaryk Signature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542914"/>
            <a:ext cx="2514600" cy="893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TOMÁŠ GARRIGUE MASARYK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656750" cy="3229482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PRVNÍ ČESKOSLOVENSKÝ PREZIDENT</a:t>
            </a: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ZVOLEN BYL JEŠTĚ TŘIKRÁT</a:t>
            </a: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ZKRATKA JMEN T.G.M.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220072" y="2418721"/>
            <a:ext cx="3419856" cy="4324333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470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792088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NÁVRAT T.G.M. Z EXILU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060848"/>
            <a:ext cx="6264696" cy="3843635"/>
          </a:xfrm>
        </p:spPr>
      </p:pic>
    </p:spTree>
    <p:extLst>
      <p:ext uri="{BB962C8B-B14F-4D97-AF65-F5344CB8AC3E}">
        <p14:creationId xmlns:p14="http://schemas.microsoft.com/office/powerpoint/2010/main" val="2921529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sz="4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SPOLUPRACOVNÍCI T.G.M.</a:t>
            </a:r>
            <a:endParaRPr lang="cs-CZ" sz="4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4227" y="1494121"/>
            <a:ext cx="3060042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89" y="1662933"/>
            <a:ext cx="3115830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Vodorovný svitek 6"/>
          <p:cNvSpPr/>
          <p:nvPr/>
        </p:nvSpPr>
        <p:spPr>
          <a:xfrm>
            <a:off x="679167" y="5669663"/>
            <a:ext cx="3168352" cy="1008112"/>
          </a:xfrm>
          <a:prstGeom prst="horizontalScroll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EDVARD BENEŠ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5220072" y="5661248"/>
            <a:ext cx="3168352" cy="1008112"/>
          </a:xfrm>
          <a:prstGeom prst="horizontalScroll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MILAN RASTISLAV ŠTEFÁNIK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38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ČESKOSLOVENSKÁ REPUBLIKA 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u="sng" dirty="0">
                <a:solidFill>
                  <a:srgbClr val="00B0F0"/>
                </a:solidFill>
              </a:rPr>
              <a:t>5</a:t>
            </a:r>
            <a:r>
              <a:rPr lang="cs-CZ" sz="3200" b="1" u="sng" dirty="0" smtClean="0">
                <a:solidFill>
                  <a:srgbClr val="00B0F0"/>
                </a:solidFill>
              </a:rPr>
              <a:t> ZEMÍ</a:t>
            </a:r>
            <a:r>
              <a:rPr lang="cs-CZ" sz="3200" b="1" dirty="0" smtClean="0">
                <a:solidFill>
                  <a:srgbClr val="00B0F0"/>
                </a:solidFill>
              </a:rPr>
              <a:t>: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Česko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Slovensko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Morava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Slezsko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Podkarpatská Rus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74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18" y="1196752"/>
            <a:ext cx="7757804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24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Czechoslovakia COA small 2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140968"/>
            <a:ext cx="266645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STÁTNÍ ZNAK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85109"/>
            <a:ext cx="4964437" cy="2736304"/>
          </a:xfrm>
        </p:spPr>
      </p:pic>
      <p:sp>
        <p:nvSpPr>
          <p:cNvPr id="4" name="Šipka doleva 3"/>
          <p:cNvSpPr/>
          <p:nvPr/>
        </p:nvSpPr>
        <p:spPr>
          <a:xfrm rot="20575811">
            <a:off x="5186420" y="1246596"/>
            <a:ext cx="2666456" cy="1152128"/>
          </a:xfrm>
          <a:prstGeom prst="lef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VELKÝ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3347864" y="4509120"/>
            <a:ext cx="2376264" cy="108012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MALÝ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355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Poslouchali jste dobře?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48880"/>
            <a:ext cx="6768752" cy="3493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1043608" y="2348880"/>
            <a:ext cx="1692000" cy="1764000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>
            <a:hlinkClick r:id="rId4" action="ppaction://hlinksldjump"/>
          </p:cNvPr>
          <p:cNvSpPr/>
          <p:nvPr/>
        </p:nvSpPr>
        <p:spPr>
          <a:xfrm>
            <a:off x="2735984" y="2362056"/>
            <a:ext cx="1692000" cy="1764000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2" name="Obdélník 21">
            <a:hlinkClick r:id="rId5" action="ppaction://hlinksldjump"/>
          </p:cNvPr>
          <p:cNvSpPr/>
          <p:nvPr/>
        </p:nvSpPr>
        <p:spPr>
          <a:xfrm>
            <a:off x="4427984" y="2348880"/>
            <a:ext cx="1692000" cy="1764000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3" name="Obdélník 22">
            <a:hlinkClick r:id="rId6" action="ppaction://hlinksldjump"/>
          </p:cNvPr>
          <p:cNvSpPr/>
          <p:nvPr/>
        </p:nvSpPr>
        <p:spPr>
          <a:xfrm>
            <a:off x="6119984" y="2362056"/>
            <a:ext cx="1692000" cy="1764000"/>
          </a:xfrm>
          <a:prstGeom prst="rect">
            <a:avLst/>
          </a:prstGeom>
          <a:solidFill>
            <a:srgbClr val="00B0F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4" name="Obdélník 23">
            <a:hlinkClick r:id="rId7" action="ppaction://hlinksldjump"/>
          </p:cNvPr>
          <p:cNvSpPr/>
          <p:nvPr/>
        </p:nvSpPr>
        <p:spPr>
          <a:xfrm>
            <a:off x="1067292" y="4099769"/>
            <a:ext cx="1692000" cy="1764000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5" name="Obdélník 24">
            <a:hlinkClick r:id="rId8" action="ppaction://hlinksldjump"/>
          </p:cNvPr>
          <p:cNvSpPr/>
          <p:nvPr/>
        </p:nvSpPr>
        <p:spPr>
          <a:xfrm>
            <a:off x="2759292" y="4113644"/>
            <a:ext cx="1692000" cy="1764000"/>
          </a:xfrm>
          <a:prstGeom prst="rect">
            <a:avLst/>
          </a:prstGeom>
          <a:solidFill>
            <a:schemeClr val="accent3">
              <a:lumMod val="5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" name="Obdélník 25">
            <a:hlinkClick r:id="rId9" action="ppaction://hlinksldjump"/>
          </p:cNvPr>
          <p:cNvSpPr/>
          <p:nvPr/>
        </p:nvSpPr>
        <p:spPr>
          <a:xfrm>
            <a:off x="4439362" y="4095576"/>
            <a:ext cx="1692000" cy="1764000"/>
          </a:xfrm>
          <a:prstGeom prst="rect">
            <a:avLst/>
          </a:prstGeom>
          <a:solidFill>
            <a:srgbClr val="FF00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7" name="Obdélník 26">
            <a:hlinkClick r:id="rId10" action="ppaction://hlinksldjump"/>
          </p:cNvPr>
          <p:cNvSpPr/>
          <p:nvPr/>
        </p:nvSpPr>
        <p:spPr>
          <a:xfrm>
            <a:off x="6131362" y="4112910"/>
            <a:ext cx="1692000" cy="1764000"/>
          </a:xfrm>
          <a:prstGeom prst="rect">
            <a:avLst/>
          </a:prstGeom>
          <a:solidFill>
            <a:srgbClr val="00B05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69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54444" y="1556792"/>
            <a:ext cx="6840760" cy="108012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Jaký stát byl na našem území do roku 1918?</a:t>
            </a:r>
            <a:endParaRPr lang="cs-CZ" sz="2800" b="1" dirty="0"/>
          </a:p>
        </p:txBody>
      </p:sp>
      <p:sp>
        <p:nvSpPr>
          <p:cNvPr id="7" name="Ovál 6">
            <a:hlinkClick r:id="rId2" action="ppaction://hlinksldjump"/>
          </p:cNvPr>
          <p:cNvSpPr/>
          <p:nvPr/>
        </p:nvSpPr>
        <p:spPr>
          <a:xfrm>
            <a:off x="1154444" y="3429000"/>
            <a:ext cx="280831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RAKOUSKO-UHERSKO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574824" y="3429000"/>
            <a:ext cx="280831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ČESKO- RAKOUSKO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785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54444" y="1556792"/>
            <a:ext cx="6840760" cy="108012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Kolik let trvala 1. světová válka?</a:t>
            </a:r>
            <a:endParaRPr lang="cs-CZ" sz="2800" b="1" dirty="0"/>
          </a:p>
        </p:txBody>
      </p:sp>
      <p:sp>
        <p:nvSpPr>
          <p:cNvPr id="5" name="Ovál 4"/>
          <p:cNvSpPr/>
          <p:nvPr/>
        </p:nvSpPr>
        <p:spPr>
          <a:xfrm>
            <a:off x="1043608" y="3301132"/>
            <a:ext cx="280831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3 ROKY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7" name="Ovál 6">
            <a:hlinkClick r:id="rId2" action="ppaction://hlinksldjump"/>
          </p:cNvPr>
          <p:cNvSpPr/>
          <p:nvPr/>
        </p:nvSpPr>
        <p:spPr>
          <a:xfrm>
            <a:off x="5011452" y="3301132"/>
            <a:ext cx="280831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4 ROKY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2794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54444" y="1556792"/>
            <a:ext cx="6840760" cy="108012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Který císař vládl do roku 1916?</a:t>
            </a:r>
            <a:endParaRPr lang="cs-CZ" sz="2800" b="1" dirty="0"/>
          </a:p>
        </p:txBody>
      </p:sp>
      <p:sp>
        <p:nvSpPr>
          <p:cNvPr id="5" name="Ovál 4"/>
          <p:cNvSpPr/>
          <p:nvPr/>
        </p:nvSpPr>
        <p:spPr>
          <a:xfrm>
            <a:off x="1043608" y="3301132"/>
            <a:ext cx="280831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František Josef III.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Ovál 5">
            <a:hlinkClick r:id="rId2" action="ppaction://hlinksldjump"/>
          </p:cNvPr>
          <p:cNvSpPr/>
          <p:nvPr/>
        </p:nvSpPr>
        <p:spPr>
          <a:xfrm>
            <a:off x="4716016" y="3301132"/>
            <a:ext cx="280831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František Josef I.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611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54444" y="1556792"/>
            <a:ext cx="6840760" cy="108012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Na jakém náměstí byla manifestace 28.10.1918?</a:t>
            </a:r>
            <a:endParaRPr lang="cs-CZ" sz="2800" b="1" dirty="0"/>
          </a:p>
        </p:txBody>
      </p:sp>
      <p:sp>
        <p:nvSpPr>
          <p:cNvPr id="4" name="Ovál 3">
            <a:hlinkClick r:id="rId2" action="ppaction://hlinksldjump"/>
          </p:cNvPr>
          <p:cNvSpPr/>
          <p:nvPr/>
        </p:nvSpPr>
        <p:spPr>
          <a:xfrm>
            <a:off x="1043608" y="3429000"/>
            <a:ext cx="316835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 Václavském náměstí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932040" y="3429000"/>
            <a:ext cx="316835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 Karlově náměstí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780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54444" y="1556792"/>
            <a:ext cx="6840760" cy="108012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Jak se jmenoval první československý prezident?</a:t>
            </a:r>
            <a:endParaRPr lang="cs-CZ" sz="2800" b="1" dirty="0"/>
          </a:p>
        </p:txBody>
      </p:sp>
      <p:sp>
        <p:nvSpPr>
          <p:cNvPr id="3" name="Ovál 2"/>
          <p:cNvSpPr/>
          <p:nvPr/>
        </p:nvSpPr>
        <p:spPr>
          <a:xfrm>
            <a:off x="1043608" y="3505200"/>
            <a:ext cx="316835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Jan Masaryk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Ovál 3">
            <a:hlinkClick r:id="rId2" action="ppaction://hlinksldjump"/>
          </p:cNvPr>
          <p:cNvSpPr/>
          <p:nvPr/>
        </p:nvSpPr>
        <p:spPr>
          <a:xfrm>
            <a:off x="4932040" y="3505200"/>
            <a:ext cx="316835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Tomáš Garrigue Masaryk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537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54444" y="1556792"/>
            <a:ext cx="6840760" cy="108012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 jakém státě pobýval </a:t>
            </a:r>
            <a:r>
              <a:rPr lang="cs-CZ" sz="2800" b="1" dirty="0" err="1" smtClean="0"/>
              <a:t>T.G.Masaryk</a:t>
            </a:r>
            <a:r>
              <a:rPr lang="cs-CZ" sz="2800" b="1" dirty="0" smtClean="0"/>
              <a:t> do roku 1918?</a:t>
            </a:r>
            <a:endParaRPr lang="cs-CZ" sz="2800" b="1" dirty="0"/>
          </a:p>
        </p:txBody>
      </p:sp>
      <p:sp>
        <p:nvSpPr>
          <p:cNvPr id="5" name="Ovál 4">
            <a:hlinkClick r:id="rId2" action="ppaction://hlinksldjump"/>
          </p:cNvPr>
          <p:cNvSpPr/>
          <p:nvPr/>
        </p:nvSpPr>
        <p:spPr>
          <a:xfrm>
            <a:off x="1043608" y="3301132"/>
            <a:ext cx="280831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</a:t>
            </a: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USA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186892" y="3212976"/>
            <a:ext cx="280831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</a:t>
            </a: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Rakousku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591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54444" y="1556792"/>
            <a:ext cx="6840760" cy="108012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Bylo Slovensko součástí ČSR?</a:t>
            </a:r>
            <a:endParaRPr lang="cs-CZ" sz="2800" b="1" dirty="0"/>
          </a:p>
        </p:txBody>
      </p:sp>
      <p:sp>
        <p:nvSpPr>
          <p:cNvPr id="3" name="Ovál 2">
            <a:hlinkClick r:id="rId2" action="ppaction://hlinksldjump"/>
          </p:cNvPr>
          <p:cNvSpPr/>
          <p:nvPr/>
        </p:nvSpPr>
        <p:spPr>
          <a:xfrm>
            <a:off x="1043608" y="3301132"/>
            <a:ext cx="280831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860032" y="3301132"/>
            <a:ext cx="280831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3549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149953" y="3501008"/>
            <a:ext cx="280831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ze 4 zemí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54444" y="1556792"/>
            <a:ext cx="6840760" cy="108012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 kolika zemí se skládala ČSR?</a:t>
            </a:r>
            <a:endParaRPr lang="cs-CZ" sz="2800" b="1" dirty="0"/>
          </a:p>
        </p:txBody>
      </p:sp>
      <p:sp>
        <p:nvSpPr>
          <p:cNvPr id="4" name="Ovál 3">
            <a:hlinkClick r:id="rId2" action="ppaction://hlinksldjump"/>
          </p:cNvPr>
          <p:cNvSpPr/>
          <p:nvPr/>
        </p:nvSpPr>
        <p:spPr>
          <a:xfrm>
            <a:off x="5076056" y="3379358"/>
            <a:ext cx="2808312" cy="1368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z 5 zemí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860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3941" y="2291796"/>
            <a:ext cx="8424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MASARYK, Tomáš Garrigue. </a:t>
            </a:r>
            <a:r>
              <a:rPr lang="cs-CZ" sz="1400" i="1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[online]. [cit. 19.8.2013]. Dostupný na WWW: http://commons.wikimedia.org/wiki/File:T._G._Masaryk_Signature.svg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553941" y="2815016"/>
            <a:ext cx="763284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NEUVEDEN. </a:t>
            </a:r>
            <a:r>
              <a:rPr lang="cs-CZ" sz="1400" i="1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[online]. [cit. 19.8.2013]. Dostupný na WWW: http://commons.wikimedia.org/wiki/File:Milan_Rastislav_%C5%A0tef%C3%A1nik.jpg?uselang=cs 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567974" y="1758379"/>
            <a:ext cx="8424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NEZNÁMÝ. </a:t>
            </a:r>
            <a:r>
              <a:rPr lang="cs-CZ" sz="1400" i="1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[online]. [cit. 19.8.2013]. Dostupný na WWW: http://commons.wikimedia.org/wiki/File:Edvard_Bene%C5%A1.jpg?uselang=cs </a:t>
            </a:r>
            <a:endParaRPr lang="cs-CZ" sz="14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ZDROJE: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1498" y="3599079"/>
            <a:ext cx="809058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USER:DNA-WEBMASTER. </a:t>
            </a:r>
            <a:r>
              <a:rPr lang="cs-CZ" sz="1400" i="1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[online]. [cit. 19.8.2013]. Dostupný na WWW: http://commons.wikimedia.org/wiki/File:WW1_TitlePicture_For_Wikipedia_Article.jpg?uselang=cs 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551498" y="4337743"/>
            <a:ext cx="792147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SHAZZ. </a:t>
            </a:r>
            <a:r>
              <a:rPr lang="en-US" sz="1400" i="1" dirty="0" err="1"/>
              <a:t>wikimedia</a:t>
            </a:r>
            <a:r>
              <a:rPr lang="en-US" sz="1400" dirty="0"/>
              <a:t> [online]. [cit. 19.8.2013]. </a:t>
            </a:r>
            <a:r>
              <a:rPr lang="en-US" sz="1400" dirty="0" err="1"/>
              <a:t>Dostupný</a:t>
            </a:r>
            <a:r>
              <a:rPr lang="en-US" sz="1400" dirty="0"/>
              <a:t> pod </a:t>
            </a:r>
            <a:r>
              <a:rPr lang="en-US" sz="1400" dirty="0" err="1"/>
              <a:t>licencí</a:t>
            </a:r>
            <a:r>
              <a:rPr lang="en-US" sz="1400" dirty="0"/>
              <a:t> Creative Commons </a:t>
            </a:r>
            <a:r>
              <a:rPr lang="en-US" sz="1400" dirty="0" err="1"/>
              <a:t>Uveďte</a:t>
            </a:r>
            <a:r>
              <a:rPr lang="en-US" sz="1400" dirty="0"/>
              <a:t> </a:t>
            </a:r>
            <a:r>
              <a:rPr lang="en-US" sz="1400" dirty="0" err="1"/>
              <a:t>autora-Zachovejte</a:t>
            </a:r>
            <a:r>
              <a:rPr lang="en-US" sz="1400" dirty="0"/>
              <a:t> </a:t>
            </a:r>
            <a:r>
              <a:rPr lang="en-US" sz="1400" dirty="0" err="1"/>
              <a:t>licenci</a:t>
            </a:r>
            <a:r>
              <a:rPr lang="en-US" sz="1400" dirty="0"/>
              <a:t> 3.0 </a:t>
            </a:r>
            <a:r>
              <a:rPr lang="en-US" sz="1400" dirty="0" err="1"/>
              <a:t>Unported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http://cs.wikipedia.org/wiki/Soubor:Czechoslovakia_COA_small_2.svg 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521830" y="5165579"/>
            <a:ext cx="813785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NEZNÁMÝ. </a:t>
            </a:r>
            <a:r>
              <a:rPr lang="cs-CZ" sz="1400" i="1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[online]. [cit. 19.8.2013]. Dostupný na WWW: http://commons.wikimedia.org/wiki/File:Tom%C3%A1%C5%A1_Garrigue_Masaryk_1925.PNG?uselang=cs 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521830" y="5891584"/>
            <a:ext cx="8424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JULIUS VON BLAAS. </a:t>
            </a:r>
            <a:r>
              <a:rPr lang="cs-CZ" sz="1400" i="1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[online]. [cit. 19.8.2013]. Dostupný na WWW: http://commons.wikimedia.org/wiki/File:Kaiser_franz.jpg?uselang=cs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63522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62680"/>
            <a:ext cx="842493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ALPHACENTAURI. </a:t>
            </a:r>
            <a:r>
              <a:rPr lang="cs-CZ" sz="1400" i="1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[online]. [cit. 19.8.2013].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autora-Zachovejte licenci 3.0 </a:t>
            </a:r>
            <a:r>
              <a:rPr lang="cs-CZ" sz="1400" dirty="0" err="1" smtClean="0">
                <a:effectLst/>
              </a:rPr>
              <a:t>Unported</a:t>
            </a:r>
            <a:r>
              <a:rPr lang="cs-CZ" sz="1400" dirty="0" smtClean="0">
                <a:effectLst/>
              </a:rPr>
              <a:t> na WWW: http://commons.wikimedia.org/wiki/File:%C3%96sterreich-Ungarns_Ende.png 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466946" y="2945333"/>
            <a:ext cx="8424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NEZNÁMÝ. </a:t>
            </a:r>
            <a:r>
              <a:rPr lang="cs-CZ" sz="1400" i="1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[online]. [cit. 19.8.2013]. Dostupný na WWW: http://commons.wikimedia.org/wiki/File:28._%C5%99%C3%ADjen_1918.jpg 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532771" y="2194808"/>
            <a:ext cx="814969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effectLst/>
              </a:rPr>
              <a:t>KRÁTKÝ, František. </a:t>
            </a:r>
            <a:r>
              <a:rPr lang="cs-CZ" sz="1400" i="1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[online]. [cit. 19.8.2013]. Dostupný na WWW: http://commons.wikimedia.org/wiki/File:Kratky,_Frantisek_-_Kolin,_postovni_schranka_(28.10._1918).jpg?uselang=cs 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466946" y="1394589"/>
            <a:ext cx="8568952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Š</a:t>
            </a:r>
            <a:r>
              <a:rPr lang="cs-CZ" sz="1400" dirty="0" smtClean="0">
                <a:effectLst/>
              </a:rPr>
              <a:t>ECHTL, Josef Jindřich. </a:t>
            </a:r>
            <a:r>
              <a:rPr lang="cs-CZ" sz="1400" i="1" dirty="0" err="1" smtClean="0">
                <a:effectLst/>
              </a:rPr>
              <a:t>wikimedia</a:t>
            </a:r>
            <a:r>
              <a:rPr lang="cs-CZ" sz="1400" dirty="0" smtClean="0">
                <a:effectLst/>
              </a:rPr>
              <a:t> [online]. [cit. 19.8.2013]. Dostupný pod licencí </a:t>
            </a:r>
            <a:r>
              <a:rPr lang="cs-CZ" sz="1400" dirty="0" err="1" smtClean="0">
                <a:effectLst/>
              </a:rPr>
              <a:t>Creative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Commons</a:t>
            </a:r>
            <a:r>
              <a:rPr lang="cs-CZ" sz="1400" dirty="0" smtClean="0">
                <a:effectLst/>
              </a:rPr>
              <a:t> Uveďte autora-Zachovejte licenci 3.0 </a:t>
            </a:r>
            <a:r>
              <a:rPr lang="cs-CZ" sz="1400" dirty="0" err="1" smtClean="0">
                <a:effectLst/>
              </a:rPr>
              <a:t>Unported</a:t>
            </a:r>
            <a:r>
              <a:rPr lang="cs-CZ" sz="1400" dirty="0" smtClean="0">
                <a:effectLst/>
              </a:rPr>
              <a:t> na WWW: http://commons.wikimedia.org/wiki/File:TGM_Tabor_21.12.1918_3462a.jpg?uselang=cs 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570352" y="3477768"/>
            <a:ext cx="7962087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400" dirty="0"/>
              <a:t>CANI. </a:t>
            </a:r>
            <a:r>
              <a:rPr lang="pl-PL" sz="1400" i="1" dirty="0"/>
              <a:t>wikimedia</a:t>
            </a:r>
            <a:r>
              <a:rPr lang="pl-PL" sz="1400" dirty="0"/>
              <a:t> [online]. [cit. 20.8.2013]. Dostupný na WWW: http://commons.wikimedia.org/wiki/File:Prvn%C3%AD_%C4%8Ceskoslovensk%C3%A1_republika_do_1928.jpg?uselang=cs 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466947" y="4216432"/>
            <a:ext cx="806549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SHAZZ. </a:t>
            </a:r>
            <a:r>
              <a:rPr lang="en-US" sz="1400" i="1" dirty="0" err="1"/>
              <a:t>wikimedia</a:t>
            </a:r>
            <a:r>
              <a:rPr lang="en-US" sz="1400" dirty="0"/>
              <a:t> [online]. [cit. 20.8.2013]. </a:t>
            </a:r>
            <a:r>
              <a:rPr lang="en-US" sz="1400" dirty="0" err="1"/>
              <a:t>Dostupný</a:t>
            </a:r>
            <a:r>
              <a:rPr lang="en-US" sz="1400" dirty="0"/>
              <a:t> pod </a:t>
            </a:r>
            <a:r>
              <a:rPr lang="en-US" sz="1400" dirty="0" err="1"/>
              <a:t>licencí</a:t>
            </a:r>
            <a:r>
              <a:rPr lang="en-US" sz="1400" dirty="0"/>
              <a:t> Creative Commons </a:t>
            </a:r>
            <a:r>
              <a:rPr lang="en-US" sz="1400" dirty="0" err="1"/>
              <a:t>Uveďte</a:t>
            </a:r>
            <a:r>
              <a:rPr lang="en-US" sz="1400" dirty="0"/>
              <a:t> </a:t>
            </a:r>
            <a:r>
              <a:rPr lang="en-US" sz="1400" dirty="0" err="1"/>
              <a:t>autora-Zachovejte</a:t>
            </a:r>
            <a:r>
              <a:rPr lang="en-US" sz="1400" dirty="0"/>
              <a:t> </a:t>
            </a:r>
            <a:r>
              <a:rPr lang="en-US" sz="1400" dirty="0" err="1"/>
              <a:t>licenci</a:t>
            </a:r>
            <a:r>
              <a:rPr lang="en-US" sz="1400" dirty="0"/>
              <a:t> 3.0 </a:t>
            </a:r>
            <a:r>
              <a:rPr lang="en-US" sz="1400" dirty="0" err="1"/>
              <a:t>Unported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http://commons.wikimedia.org/wiki/File:Czechoslovakia_COA_large.svg?uselang=cs 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570352" y="5085184"/>
            <a:ext cx="753003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NEUVEDEN.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20.8.2013].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http://commons.wikimedia.org/wiki/File:5_K%C4%8D_(prvn%C3%AD_republika).jpg?uselang=cs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121833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288</TotalTime>
  <Words>548</Words>
  <Application>Microsoft Office PowerPoint</Application>
  <PresentationFormat>Předvádění na obrazovce (4:3)</PresentationFormat>
  <Paragraphs>78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Austin</vt:lpstr>
      <vt:lpstr>Prezentace aplikace PowerPoint</vt:lpstr>
      <vt:lpstr>Metodika</vt:lpstr>
      <vt:lpstr>28.10. STÁTNÍ SVÁTEK</vt:lpstr>
      <vt:lpstr> RAKOUSKO -UHERSKO</vt:lpstr>
      <vt:lpstr>CÍSAŘ FRANTIŠEK JOSEF I.</vt:lpstr>
      <vt:lpstr>1.SVĚTOVÁ VÁLKA</vt:lpstr>
      <vt:lpstr>28.10.1918</vt:lpstr>
      <vt:lpstr>Prezentace aplikace PowerPoint</vt:lpstr>
      <vt:lpstr>ODSTRAŇOVÁNÍ ZNAKŮ RAKOUSKA</vt:lpstr>
      <vt:lpstr>TOMÁŠ GARRIGUE MASARYK</vt:lpstr>
      <vt:lpstr>NÁVRAT T.G.M. Z EXILU</vt:lpstr>
      <vt:lpstr>SPOLUPRACOVNÍCI T.G.M.</vt:lpstr>
      <vt:lpstr>ČESKOSLOVENSKÁ REPUBLIKA </vt:lpstr>
      <vt:lpstr>Prezentace aplikace PowerPoint</vt:lpstr>
      <vt:lpstr>STÁTNÍ ZNAK</vt:lpstr>
      <vt:lpstr>Poslouchali jste dobře?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lenka.cerna</dc:creator>
  <cp:lastModifiedBy>ON</cp:lastModifiedBy>
  <cp:revision>31</cp:revision>
  <dcterms:created xsi:type="dcterms:W3CDTF">2013-08-19T12:54:59Z</dcterms:created>
  <dcterms:modified xsi:type="dcterms:W3CDTF">2015-01-11T12:19:34Z</dcterms:modified>
</cp:coreProperties>
</file>