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4" r:id="rId10"/>
    <p:sldId id="263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333300"/>
    <a:srgbClr val="33CC33"/>
    <a:srgbClr val="00FF00"/>
    <a:srgbClr val="FF66FF"/>
    <a:srgbClr val="FF9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3000">
              <a:srgbClr val="FFA800"/>
            </a:gs>
            <a:gs pos="28000">
              <a:srgbClr val="FF0000"/>
            </a:gs>
            <a:gs pos="42999">
              <a:srgbClr val="FFC000"/>
            </a:gs>
            <a:gs pos="58000">
              <a:srgbClr val="FFFF00"/>
            </a:gs>
            <a:gs pos="72000">
              <a:srgbClr val="FF0000"/>
            </a:gs>
            <a:gs pos="87000">
              <a:srgbClr val="C00000"/>
            </a:gs>
            <a:gs pos="100000">
              <a:srgbClr val="FFA8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6DC7B48A-4DFE-4C39-AFA4-147CB21A01B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6C013DEE-CBED-4DE0-8415-125DFDA4E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14" name="chimes.wav"/>
          </p:stSnd>
        </p:sndAc>
      </p:transition>
    </mc:Choice>
    <mc:Fallback>
      <p:transition spd="slow">
        <p:fade/>
        <p:sndAc>
          <p:stSnd>
            <p:snd r:embed="rId13" name="chimes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648"/>
            <a:ext cx="5184576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750925"/>
            <a:ext cx="19351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</a:t>
            </a:r>
            <a:r>
              <a:rPr lang="de-DE" b="1" dirty="0" err="1"/>
              <a:t>projektu</a:t>
            </a:r>
            <a:r>
              <a:rPr lang="de-DE" b="1" dirty="0"/>
              <a:t>: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11760" y="1737071"/>
            <a:ext cx="27029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Modernizace</a:t>
            </a:r>
            <a:r>
              <a:rPr lang="de-DE" dirty="0"/>
              <a:t> </a:t>
            </a:r>
            <a:r>
              <a:rPr lang="de-DE" dirty="0" err="1"/>
              <a:t>vzd</a:t>
            </a:r>
            <a:r>
              <a:rPr lang="cs-CZ" dirty="0" err="1"/>
              <a:t>ěl</a:t>
            </a:r>
            <a:r>
              <a:rPr lang="en-US" dirty="0" err="1"/>
              <a:t>ávání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56995" y="2161985"/>
            <a:ext cx="2743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/>
              <a:t>Po</a:t>
            </a:r>
            <a:r>
              <a:rPr lang="cs-CZ" b="1" dirty="0" err="1"/>
              <a:t>řadov</a:t>
            </a:r>
            <a:r>
              <a:rPr lang="en-US" b="1" dirty="0"/>
              <a:t>é </a:t>
            </a:r>
            <a:r>
              <a:rPr lang="cs-CZ" b="1" dirty="0"/>
              <a:t>č</a:t>
            </a:r>
            <a:r>
              <a:rPr lang="en-US" b="1" dirty="0" err="1"/>
              <a:t>íslo</a:t>
            </a:r>
            <a:r>
              <a:rPr lang="en-US" b="1" dirty="0"/>
              <a:t> </a:t>
            </a:r>
            <a:r>
              <a:rPr lang="en-US" b="1" dirty="0" err="1"/>
              <a:t>projektu</a:t>
            </a:r>
            <a:r>
              <a:rPr lang="en-US" b="1" dirty="0"/>
              <a:t>: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20532" y="2120257"/>
            <a:ext cx="24384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CZ.1.07/1.4.00/21.</a:t>
            </a:r>
            <a:r>
              <a:rPr lang="cs-CZ" dirty="0" smtClean="0"/>
              <a:t>3</a:t>
            </a:r>
            <a:r>
              <a:rPr lang="de-DE" dirty="0" smtClean="0"/>
              <a:t>811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265266" y="2531317"/>
            <a:ext cx="2614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</a:t>
            </a:r>
            <a:r>
              <a:rPr lang="de-DE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é </a:t>
            </a:r>
            <a:r>
              <a:rPr lang="en-US" b="1" dirty="0" err="1"/>
              <a:t>aktivity</a:t>
            </a:r>
            <a:r>
              <a:rPr lang="en-US" b="1" dirty="0"/>
              <a:t>: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00478" y="2520089"/>
            <a:ext cx="61360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err="1"/>
              <a:t>Inovace</a:t>
            </a:r>
            <a:r>
              <a:rPr lang="de-DE" dirty="0"/>
              <a:t> a </a:t>
            </a:r>
            <a:r>
              <a:rPr lang="de-DE" dirty="0" err="1"/>
              <a:t>zkvalitn</a:t>
            </a:r>
            <a:r>
              <a:rPr lang="cs-CZ" dirty="0" err="1"/>
              <a:t>ěn</a:t>
            </a:r>
            <a:r>
              <a:rPr lang="en-US" dirty="0"/>
              <a:t>í </a:t>
            </a:r>
            <a:r>
              <a:rPr lang="en-US" dirty="0" err="1"/>
              <a:t>výuky</a:t>
            </a:r>
            <a:r>
              <a:rPr lang="en-US" dirty="0"/>
              <a:t> prost</a:t>
            </a:r>
            <a:r>
              <a:rPr lang="cs-CZ" dirty="0" err="1"/>
              <a:t>řednictv</a:t>
            </a:r>
            <a:r>
              <a:rPr lang="en-US" dirty="0" err="1"/>
              <a:t>ím</a:t>
            </a:r>
            <a:r>
              <a:rPr lang="en-US" dirty="0"/>
              <a:t> ICT (</a:t>
            </a:r>
            <a:r>
              <a:rPr lang="en-US" dirty="0" err="1"/>
              <a:t>Sv</a:t>
            </a:r>
            <a:r>
              <a:rPr lang="cs-CZ" dirty="0" err="1"/>
              <a:t>ět</a:t>
            </a:r>
            <a:r>
              <a:rPr lang="cs-CZ" dirty="0"/>
              <a:t> kolem n</a:t>
            </a:r>
            <a:r>
              <a:rPr lang="en-US" dirty="0" err="1"/>
              <a:t>ás</a:t>
            </a:r>
            <a:r>
              <a:rPr lang="en-US" dirty="0"/>
              <a:t> I. </a:t>
            </a:r>
            <a:r>
              <a:rPr lang="en-US" dirty="0" err="1"/>
              <a:t>stupe</a:t>
            </a:r>
            <a:r>
              <a:rPr lang="cs-CZ" dirty="0"/>
              <a:t>ň)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0786" y="3205777"/>
            <a:ext cx="24994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Č</a:t>
            </a:r>
            <a:r>
              <a:rPr lang="en-US" b="1" dirty="0" err="1"/>
              <a:t>íslo</a:t>
            </a:r>
            <a:r>
              <a:rPr lang="en-US" b="1" dirty="0"/>
              <a:t> </a:t>
            </a:r>
            <a:r>
              <a:rPr lang="en-US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é </a:t>
            </a:r>
            <a:r>
              <a:rPr lang="en-US" b="1" dirty="0" err="1"/>
              <a:t>aktivity</a:t>
            </a:r>
            <a:r>
              <a:rPr lang="en-US" b="1" dirty="0"/>
              <a:t>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965470" y="3191923"/>
            <a:ext cx="1606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III/2/SN1/1/1</a:t>
            </a:r>
            <a:r>
              <a:rPr lang="cs-CZ" dirty="0" smtClean="0"/>
              <a:t>6</a:t>
            </a:r>
            <a:endParaRPr lang="de-DE" dirty="0"/>
          </a:p>
        </p:txBody>
      </p:sp>
      <p:sp>
        <p:nvSpPr>
          <p:cNvPr id="12" name="Obdélník 11"/>
          <p:cNvSpPr/>
          <p:nvPr/>
        </p:nvSpPr>
        <p:spPr>
          <a:xfrm>
            <a:off x="413750" y="3570532"/>
            <a:ext cx="7553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Sada</a:t>
            </a:r>
            <a:r>
              <a:rPr lang="de-DE" b="1" dirty="0"/>
              <a:t>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65469" y="3534182"/>
            <a:ext cx="11288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Kalendá</a:t>
            </a:r>
            <a:r>
              <a:rPr lang="cs-CZ" dirty="0"/>
              <a:t>ř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3198" y="3939864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DUM: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011708" y="3879049"/>
            <a:ext cx="12979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Halloween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393198" y="4292767"/>
            <a:ext cx="11015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Anotace</a:t>
            </a:r>
            <a:r>
              <a:rPr lang="de-DE" b="1" dirty="0"/>
              <a:t>: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805566" y="4232360"/>
            <a:ext cx="38852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Ž</a:t>
            </a:r>
            <a:r>
              <a:rPr lang="en-US" dirty="0" err="1"/>
              <a:t>ák</a:t>
            </a:r>
            <a:r>
              <a:rPr lang="en-US" dirty="0"/>
              <a:t> </a:t>
            </a:r>
            <a:r>
              <a:rPr lang="en-US" dirty="0" err="1" smtClean="0"/>
              <a:t>pozná</a:t>
            </a:r>
            <a:r>
              <a:rPr lang="cs-CZ" dirty="0" err="1" smtClean="0"/>
              <a:t>vá</a:t>
            </a:r>
            <a:r>
              <a:rPr lang="cs-CZ" dirty="0" smtClean="0"/>
              <a:t> význam Halloweenu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90178" y="4601692"/>
            <a:ext cx="16578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á </a:t>
            </a:r>
            <a:r>
              <a:rPr lang="en-US" b="1" dirty="0" err="1"/>
              <a:t>slova</a:t>
            </a:r>
            <a:r>
              <a:rPr lang="en-US" b="1" dirty="0"/>
              <a:t>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459088" y="4601692"/>
            <a:ext cx="6577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31.10. keltské tradice,  země, kde se Halloween slaví, symboly, barvy, koleda, Irsko, Dušičky</a:t>
            </a:r>
            <a:endParaRPr lang="de-DE" dirty="0"/>
          </a:p>
        </p:txBody>
      </p:sp>
      <p:sp>
        <p:nvSpPr>
          <p:cNvPr id="20" name="Obdélník 19"/>
          <p:cNvSpPr/>
          <p:nvPr/>
        </p:nvSpPr>
        <p:spPr>
          <a:xfrm>
            <a:off x="413750" y="5207687"/>
            <a:ext cx="9973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Ro</a:t>
            </a:r>
            <a:r>
              <a:rPr lang="cs-CZ" b="1" dirty="0" err="1"/>
              <a:t>čn</a:t>
            </a:r>
            <a:r>
              <a:rPr lang="en-US" b="1" dirty="0" err="1"/>
              <a:t>ík</a:t>
            </a:r>
            <a:r>
              <a:rPr lang="en-US" b="1" dirty="0"/>
              <a:t>: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469034" y="5238331"/>
            <a:ext cx="6046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/>
              <a:t>t</a:t>
            </a:r>
            <a:r>
              <a:rPr lang="cs-CZ" dirty="0" err="1"/>
              <a:t>řet</a:t>
            </a:r>
            <a:r>
              <a:rPr lang="en-US" dirty="0"/>
              <a:t>í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95789" y="5551680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Jméno</a:t>
            </a:r>
            <a:r>
              <a:rPr lang="de-DE" b="1" dirty="0"/>
              <a:t> </a:t>
            </a:r>
            <a:r>
              <a:rPr lang="de-DE" b="1" dirty="0" err="1"/>
              <a:t>autora</a:t>
            </a:r>
            <a:r>
              <a:rPr lang="de-DE" b="1" dirty="0"/>
              <a:t>: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544586" y="5551680"/>
            <a:ext cx="2027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Mgr</a:t>
            </a:r>
            <a:r>
              <a:rPr lang="de-DE" dirty="0"/>
              <a:t>. Lenka </a:t>
            </a:r>
            <a:r>
              <a:rPr lang="cs-CZ" dirty="0" err="1"/>
              <a:t>Čern</a:t>
            </a:r>
            <a:r>
              <a:rPr lang="en-US" dirty="0"/>
              <a:t>á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89892" y="5921012"/>
            <a:ext cx="8451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Škola: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84421" y="6290344"/>
            <a:ext cx="973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/>
              <a:t>Datum: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459088" y="5921012"/>
            <a:ext cx="41985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Základní</a:t>
            </a:r>
            <a:r>
              <a:rPr lang="de-DE" dirty="0"/>
              <a:t> </a:t>
            </a:r>
            <a:r>
              <a:rPr lang="cs-CZ" dirty="0"/>
              <a:t>škola, Most, </a:t>
            </a:r>
            <a:r>
              <a:rPr lang="cs-CZ" dirty="0" err="1"/>
              <a:t>Sv</a:t>
            </a:r>
            <a:r>
              <a:rPr lang="en-US" dirty="0"/>
              <a:t>á</a:t>
            </a:r>
            <a:r>
              <a:rPr lang="cs-CZ" dirty="0" err="1"/>
              <a:t>žn</a:t>
            </a:r>
            <a:r>
              <a:rPr lang="en-US" dirty="0"/>
              <a:t>á 2342, </a:t>
            </a:r>
            <a:r>
              <a:rPr lang="en-US" dirty="0" err="1"/>
              <a:t>p.o.</a:t>
            </a:r>
            <a:endParaRPr lang="en-US" dirty="0"/>
          </a:p>
        </p:txBody>
      </p:sp>
      <p:sp>
        <p:nvSpPr>
          <p:cNvPr id="27" name="Obdélník 26"/>
          <p:cNvSpPr/>
          <p:nvPr/>
        </p:nvSpPr>
        <p:spPr>
          <a:xfrm>
            <a:off x="2483817" y="6265005"/>
            <a:ext cx="1165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2</a:t>
            </a:r>
            <a:r>
              <a:rPr lang="cs-CZ" smtClean="0"/>
              <a:t>2.9</a:t>
            </a:r>
            <a:r>
              <a:rPr lang="de-DE" smtClean="0"/>
              <a:t>. </a:t>
            </a:r>
            <a:r>
              <a:rPr lang="de-DE" dirty="0"/>
              <a:t>2013</a:t>
            </a:r>
          </a:p>
        </p:txBody>
      </p:sp>
    </p:spTree>
    <p:extLst>
      <p:ext uri="{BB962C8B-B14F-4D97-AF65-F5344CB8AC3E}">
        <p14:creationId xmlns:p14="http://schemas.microsoft.com/office/powerpoint/2010/main" xmlns="" val="4204345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6096000" cy="3657599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Prezentace se dá využít v rámci projektového vyučování na téma Halloween.</a:t>
            </a:r>
          </a:p>
          <a:p>
            <a:r>
              <a:rPr lang="cs-CZ" sz="2800" dirty="0" smtClean="0"/>
              <a:t>Přechod na stránku kliknutím.</a:t>
            </a:r>
          </a:p>
          <a:p>
            <a:r>
              <a:rPr lang="cs-CZ" sz="2800" dirty="0" smtClean="0"/>
              <a:t>Na každé stránce se informace objeví automaticky.</a:t>
            </a:r>
          </a:p>
          <a:p>
            <a:r>
              <a:rPr lang="cs-CZ" sz="2800" dirty="0" smtClean="0"/>
              <a:t>Str.5</a:t>
            </a:r>
            <a:r>
              <a:rPr lang="cs-CZ" sz="2800" dirty="0" smtClean="0"/>
              <a:t>, 8, 10 </a:t>
            </a:r>
            <a:r>
              <a:rPr lang="cs-CZ" sz="2800" dirty="0" smtClean="0"/>
              <a:t>– výkladové</a:t>
            </a:r>
          </a:p>
          <a:p>
            <a:r>
              <a:rPr lang="cs-CZ" sz="2800" dirty="0" smtClean="0"/>
              <a:t>Ostatní strany – opakování informací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543800" cy="914400"/>
          </a:xfrm>
        </p:spPr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102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.cerna\Desktop\Fotogalerie 2012-2013\Halloween 1.11.2012\IMG_68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vojitá vlna 3"/>
          <p:cNvSpPr/>
          <p:nvPr/>
        </p:nvSpPr>
        <p:spPr>
          <a:xfrm>
            <a:off x="1547664" y="260648"/>
            <a:ext cx="6912768" cy="1080120"/>
          </a:xfrm>
          <a:prstGeom prst="doubleWave">
            <a:avLst/>
          </a:prstGeom>
          <a:solidFill>
            <a:srgbClr val="FF9933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CO JSME SLAVILI VE DRUHÉ TŘÍDĚ?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7072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4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543800" cy="2152650"/>
          </a:xfrm>
        </p:spPr>
        <p:txBody>
          <a:bodyPr/>
          <a:lstStyle/>
          <a:p>
            <a:pPr algn="ctr"/>
            <a:r>
              <a:rPr lang="cs-CZ" sz="7200" b="1" dirty="0" smtClean="0">
                <a:solidFill>
                  <a:schemeClr val="bg1"/>
                </a:solidFill>
                <a:latin typeface="Segoe Print" pitchFamily="2" charset="0"/>
              </a:rPr>
              <a:t>NO JASNĚ – HALLOWEEN!</a:t>
            </a:r>
            <a:endParaRPr lang="cs-CZ" sz="7200" b="1" dirty="0">
              <a:solidFill>
                <a:schemeClr val="bg1"/>
              </a:solidFill>
              <a:latin typeface="Segoe Print" pitchFamily="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 rot="21256314">
            <a:off x="2358566" y="4095344"/>
            <a:ext cx="6172200" cy="6858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effectLst/>
                <a:latin typeface="Segoe Print" pitchFamily="2" charset="0"/>
              </a:rPr>
              <a:t>Tak a teď si zopakujeme,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effectLst/>
                <a:latin typeface="Segoe Print" pitchFamily="2" charset="0"/>
              </a:rPr>
              <a:t> co všechno o něm víme.</a:t>
            </a:r>
            <a:endParaRPr lang="cs-CZ" sz="4000" b="1" dirty="0">
              <a:solidFill>
                <a:srgbClr val="C00000"/>
              </a:solidFill>
              <a:effectLst/>
              <a:latin typeface="Segoe Prin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0140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83568" y="2276872"/>
            <a:ext cx="7258000" cy="365759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effectLst/>
                <a:latin typeface="Comic Sans MS" pitchFamily="66" charset="0"/>
              </a:rPr>
              <a:t>SLAVÍ SE 31. ŘÍJNA</a:t>
            </a:r>
          </a:p>
          <a:p>
            <a:r>
              <a:rPr lang="cs-CZ" sz="3200" b="1" dirty="0" smtClean="0">
                <a:solidFill>
                  <a:srgbClr val="002060"/>
                </a:solidFill>
                <a:effectLst/>
                <a:latin typeface="Comic Sans MS" pitchFamily="66" charset="0"/>
              </a:rPr>
              <a:t>POCHÁZÍ Z KELTSKÝCH TRADIC</a:t>
            </a:r>
          </a:p>
          <a:p>
            <a:r>
              <a:rPr lang="cs-CZ" sz="3200" b="1" dirty="0" smtClean="0">
                <a:solidFill>
                  <a:srgbClr val="002060"/>
                </a:solidFill>
                <a:effectLst/>
                <a:latin typeface="Comic Sans MS" pitchFamily="66" charset="0"/>
              </a:rPr>
              <a:t>SLAVÍ SE V HLAVNĚ V CIZINĚ </a:t>
            </a:r>
            <a:r>
              <a:rPr lang="cs-CZ" sz="3200" b="1" dirty="0" smtClean="0">
                <a:solidFill>
                  <a:srgbClr val="002060"/>
                </a:solidFill>
                <a:effectLst/>
                <a:latin typeface="Comic Sans MS" pitchFamily="66" charset="0"/>
              </a:rPr>
              <a:t>(V </a:t>
            </a:r>
            <a:r>
              <a:rPr lang="cs-CZ" sz="3200" b="1" dirty="0" smtClean="0">
                <a:solidFill>
                  <a:srgbClr val="002060"/>
                </a:solidFill>
                <a:effectLst/>
                <a:latin typeface="Comic Sans MS" pitchFamily="66" charset="0"/>
              </a:rPr>
              <a:t>ZEMÍCH MLUVÍCÍCH ANGLICKY)</a:t>
            </a:r>
          </a:p>
          <a:p>
            <a:r>
              <a:rPr lang="cs-CZ" sz="3200" b="1" dirty="0" smtClean="0">
                <a:solidFill>
                  <a:srgbClr val="002060"/>
                </a:solidFill>
                <a:effectLst/>
                <a:latin typeface="Comic Sans MS" pitchFamily="66" charset="0"/>
              </a:rPr>
              <a:t>SLOVO HALLOWEEN VZNIKLO Z ANGLICKÉHO ALL-HALLOW-EVE, TEDY „PŘEDVEČER VŠECH SVATÝCH“</a:t>
            </a:r>
          </a:p>
          <a:p>
            <a:endParaRPr lang="cs-CZ" sz="2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755576" y="404664"/>
            <a:ext cx="7543800" cy="914400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bg1"/>
                </a:solidFill>
                <a:latin typeface="Arial Narrow" pitchFamily="34" charset="0"/>
              </a:rPr>
              <a:t>Kdy, kde a proč se slaví?</a:t>
            </a:r>
            <a:endParaRPr lang="cs-CZ" sz="5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3120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7478" y="1508448"/>
            <a:ext cx="8424936" cy="52565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Kdy slavíme Halloween?</a:t>
            </a:r>
          </a:p>
          <a:p>
            <a:pPr marL="18288" indent="0">
              <a:buNone/>
            </a:pPr>
            <a:endParaRPr lang="cs-CZ" sz="3600" dirty="0" smtClean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Z jakých tradic pochází?</a:t>
            </a:r>
          </a:p>
          <a:p>
            <a:endParaRPr lang="cs-CZ" sz="3600" dirty="0" smtClean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V jakých zemích se slaví?</a:t>
            </a:r>
          </a:p>
          <a:p>
            <a:endParaRPr lang="cs-CZ" sz="3600" dirty="0" smtClean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Co znamená „</a:t>
            </a:r>
            <a:r>
              <a:rPr lang="cs-CZ" sz="3600" dirty="0" err="1" smtClean="0">
                <a:latin typeface="Comic Sans MS" pitchFamily="66" charset="0"/>
              </a:rPr>
              <a:t>All-Hallow-eve</a:t>
            </a:r>
            <a:r>
              <a:rPr lang="cs-CZ" sz="3600" dirty="0" smtClean="0">
                <a:latin typeface="Comic Sans MS" pitchFamily="66" charset="0"/>
              </a:rPr>
              <a:t>“</a:t>
            </a:r>
          </a:p>
          <a:p>
            <a:endParaRPr lang="cs-CZ" sz="3600" dirty="0">
              <a:latin typeface="Comic Sans MS" pitchFamily="66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476672"/>
            <a:ext cx="7543800" cy="914400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Narrow" pitchFamily="34" charset="0"/>
              </a:rPr>
              <a:t>Odpověz na otázku, ťuknutím na dýni si zkontroluj odpověď</a:t>
            </a:r>
            <a:endParaRPr lang="cs-CZ" sz="36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pic>
        <p:nvPicPr>
          <p:cNvPr id="1026" name="Picture 2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6805" y="1196752"/>
            <a:ext cx="1296144" cy="106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7023" y="2420888"/>
            <a:ext cx="12985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717032"/>
            <a:ext cx="12985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85184"/>
            <a:ext cx="12985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6933633" y="1132740"/>
            <a:ext cx="1872208" cy="1080120"/>
          </a:xfrm>
          <a:prstGeom prst="roundRect">
            <a:avLst/>
          </a:prstGeom>
          <a:solidFill>
            <a:srgbClr val="FFC0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31.října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80206" y="2420888"/>
            <a:ext cx="1872208" cy="1080120"/>
          </a:xfrm>
          <a:prstGeom prst="roundRect">
            <a:avLst/>
          </a:prstGeom>
          <a:solidFill>
            <a:srgbClr val="FFC0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  <a:latin typeface="Comic Sans MS" pitchFamily="66" charset="0"/>
              </a:rPr>
              <a:t>z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 keltských</a:t>
            </a:r>
            <a:endParaRPr lang="cs-CZ" sz="24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80206" y="3717032"/>
            <a:ext cx="1872208" cy="1080120"/>
          </a:xfrm>
          <a:prstGeom prst="roundRect">
            <a:avLst/>
          </a:prstGeom>
          <a:solidFill>
            <a:srgbClr val="FFC0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  <a:latin typeface="Comic Sans MS" pitchFamily="66" charset="0"/>
              </a:rPr>
              <a:t>v</a:t>
            </a:r>
            <a:r>
              <a:rPr lang="cs-CZ" sz="2000" dirty="0" smtClean="0">
                <a:solidFill>
                  <a:schemeClr val="bg1"/>
                </a:solidFill>
                <a:latin typeface="Comic Sans MS" pitchFamily="66" charset="0"/>
              </a:rPr>
              <a:t> zemích mluvících anglicky</a:t>
            </a:r>
            <a:endParaRPr lang="cs-CZ" sz="2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933633" y="5085184"/>
            <a:ext cx="1872208" cy="1080120"/>
          </a:xfrm>
          <a:prstGeom prst="roundRect">
            <a:avLst/>
          </a:prstGeom>
          <a:solidFill>
            <a:srgbClr val="FFC0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Comic Sans MS" pitchFamily="66" charset="0"/>
              </a:rPr>
              <a:t>Předvečer všech svatých</a:t>
            </a:r>
            <a:endParaRPr lang="cs-CZ" sz="20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7348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5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75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7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25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7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1556792"/>
            <a:ext cx="7543800" cy="9144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ŤUKNI NA  BARVY TYPICKÉ PRO HALLOWEEN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7092280" y="3828821"/>
            <a:ext cx="1152128" cy="1296144"/>
          </a:xfrm>
          <a:prstGeom prst="star7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611560" y="4380686"/>
            <a:ext cx="1152128" cy="1296144"/>
          </a:xfrm>
          <a:prstGeom prst="star7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2771800" y="5028758"/>
            <a:ext cx="1152128" cy="1296144"/>
          </a:xfrm>
          <a:prstGeom prst="star7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2483768" y="2996952"/>
            <a:ext cx="1152128" cy="1296144"/>
          </a:xfrm>
          <a:prstGeom prst="star7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6384985" y="2204864"/>
            <a:ext cx="1152128" cy="1296144"/>
          </a:xfrm>
          <a:prstGeom prst="star7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676966" y="2217440"/>
            <a:ext cx="1152128" cy="1296144"/>
          </a:xfrm>
          <a:prstGeom prst="star7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5076056" y="4868091"/>
            <a:ext cx="1152128" cy="1296144"/>
          </a:xfrm>
          <a:prstGeom prst="star7">
            <a:avLst/>
          </a:prstGeom>
          <a:solidFill>
            <a:srgbClr val="FF66FF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4590612" y="2996952"/>
            <a:ext cx="1152128" cy="1296144"/>
          </a:xfrm>
          <a:prstGeom prst="star7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-468560" y="476672"/>
            <a:ext cx="62136" cy="51095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1916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348880"/>
            <a:ext cx="7992888" cy="3657599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URČITĚ JSTE </a:t>
            </a:r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VYKŘIKLI - </a:t>
            </a:r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DÝNĚ</a:t>
            </a:r>
          </a:p>
          <a:p>
            <a:pPr marL="18288" indent="0">
              <a:buNone/>
            </a:pPr>
            <a:endParaRPr lang="cs-CZ" sz="36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TRADICE VZNIKLA V IRSKU</a:t>
            </a:r>
          </a:p>
          <a:p>
            <a:pPr marL="18288" indent="0">
              <a:buNone/>
            </a:pPr>
            <a:endParaRPr lang="cs-CZ" sz="36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ZESNULÍ MĚLI PODLE VYŘEZÁVANÝCH DÝNÍ SE  SVÍČKOU TREFIT DOMŮ</a:t>
            </a:r>
            <a:endParaRPr lang="cs-CZ" sz="3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692696"/>
            <a:ext cx="7543800" cy="9144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7030A0"/>
                </a:solidFill>
                <a:effectLst/>
                <a:latin typeface="Arial Black" pitchFamily="34" charset="0"/>
              </a:rPr>
              <a:t>Jaký je symbol Halloweenu?</a:t>
            </a:r>
            <a:endParaRPr lang="cs-CZ" b="1" i="1" dirty="0">
              <a:solidFill>
                <a:srgbClr val="7030A0"/>
              </a:solidFill>
              <a:effectLst/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6411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" presetClass="entr" presetSubtype="16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750"/>
                            </p:stCondLst>
                            <p:childTnLst>
                              <p:par>
                                <p:cTn id="12" presetID="4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75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" presetID="4" presetClass="entr" presetSubtype="16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2529" y="1468020"/>
            <a:ext cx="2520280" cy="23942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6104" y="1376103"/>
            <a:ext cx="2706687" cy="257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6104" y="4023142"/>
            <a:ext cx="2706687" cy="257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9325" y="4023142"/>
            <a:ext cx="2706687" cy="257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s jedním zakulaceným rohem 3"/>
          <p:cNvSpPr/>
          <p:nvPr/>
        </p:nvSpPr>
        <p:spPr>
          <a:xfrm>
            <a:off x="3541832" y="6144022"/>
            <a:ext cx="1296144" cy="539391"/>
          </a:xfrm>
          <a:prstGeom prst="round1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7.5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Obdélník s jedním zakulaceným rohem 11"/>
          <p:cNvSpPr/>
          <p:nvPr/>
        </p:nvSpPr>
        <p:spPr>
          <a:xfrm>
            <a:off x="3569541" y="3391117"/>
            <a:ext cx="1296144" cy="539391"/>
          </a:xfrm>
          <a:prstGeom prst="round1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8</a:t>
            </a:r>
            <a:r>
              <a:rPr lang="cs-CZ" sz="2800" b="1" dirty="0" smtClean="0">
                <a:solidFill>
                  <a:schemeClr val="bg1"/>
                </a:solidFill>
              </a:rPr>
              <a:t>.8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3" name="Obdélník s jedním zakulaceným rohem 12"/>
          <p:cNvSpPr/>
          <p:nvPr/>
        </p:nvSpPr>
        <p:spPr>
          <a:xfrm>
            <a:off x="7037993" y="6077694"/>
            <a:ext cx="1296144" cy="539391"/>
          </a:xfrm>
          <a:prstGeom prst="round1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8.3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4" name="Obdélník s jedním zakulaceným rohem 13"/>
          <p:cNvSpPr/>
          <p:nvPr/>
        </p:nvSpPr>
        <p:spPr>
          <a:xfrm>
            <a:off x="6950045" y="3391117"/>
            <a:ext cx="1296144" cy="539391"/>
          </a:xfrm>
          <a:prstGeom prst="round1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7.4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8309" y="188640"/>
            <a:ext cx="8208912" cy="971439"/>
          </a:xfrm>
          <a:prstGeom prst="rect">
            <a:avLst/>
          </a:prstGeom>
          <a:solidFill>
            <a:srgbClr val="FF66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Comic Sans MS" pitchFamily="66" charset="0"/>
              </a:rPr>
              <a:t>Ťukni na dýni s nejmenším a největším výsledkem</a:t>
            </a:r>
            <a:endParaRPr lang="cs-CZ" sz="32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7504" y="1399147"/>
            <a:ext cx="4269956" cy="2555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9325" y="3930508"/>
            <a:ext cx="3328428" cy="2967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135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7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88840"/>
            <a:ext cx="8280920" cy="4161655"/>
          </a:xfrm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effectLst/>
                <a:latin typeface="Comic Sans MS" pitchFamily="66" charset="0"/>
              </a:rPr>
              <a:t>KOLEDU, NEBO VÁM NĚCO PROVEDU</a:t>
            </a:r>
          </a:p>
          <a:p>
            <a:endParaRPr lang="cs-CZ" sz="2800" b="1" i="1" dirty="0">
              <a:solidFill>
                <a:schemeClr val="bg1"/>
              </a:solidFill>
              <a:effectLst/>
              <a:latin typeface="Comic Sans MS" pitchFamily="66" charset="0"/>
            </a:endParaRPr>
          </a:p>
          <a:p>
            <a:r>
              <a:rPr lang="cs-CZ" sz="2800" b="1" i="1" dirty="0" smtClean="0">
                <a:solidFill>
                  <a:schemeClr val="bg1"/>
                </a:solidFill>
                <a:effectLst/>
                <a:latin typeface="Comic Sans MS" pitchFamily="66" charset="0"/>
              </a:rPr>
              <a:t>KDO </a:t>
            </a:r>
            <a:r>
              <a:rPr lang="cs-CZ" sz="2800" b="1" i="1" dirty="0" smtClean="0">
                <a:solidFill>
                  <a:schemeClr val="bg1"/>
                </a:solidFill>
                <a:effectLst/>
                <a:latin typeface="Comic Sans MS" pitchFamily="66" charset="0"/>
              </a:rPr>
              <a:t>NEOBDARUJE, </a:t>
            </a:r>
            <a:r>
              <a:rPr lang="cs-CZ" sz="2800" b="1" i="1" dirty="0" smtClean="0">
                <a:solidFill>
                  <a:schemeClr val="bg1"/>
                </a:solidFill>
                <a:effectLst/>
                <a:latin typeface="Comic Sans MS" pitchFamily="66" charset="0"/>
              </a:rPr>
              <a:t>MUSÍ POČÍTAT S ODPLATOU</a:t>
            </a:r>
          </a:p>
          <a:p>
            <a:endParaRPr lang="cs-CZ" sz="2800" b="1" i="1" dirty="0">
              <a:solidFill>
                <a:schemeClr val="bg1"/>
              </a:solidFill>
              <a:effectLst/>
              <a:latin typeface="Comic Sans MS" pitchFamily="66" charset="0"/>
            </a:endParaRPr>
          </a:p>
          <a:p>
            <a:r>
              <a:rPr lang="cs-CZ" sz="2800" b="1" i="1" dirty="0" smtClean="0">
                <a:solidFill>
                  <a:schemeClr val="bg1"/>
                </a:solidFill>
                <a:effectLst/>
                <a:latin typeface="Comic Sans MS" pitchFamily="66" charset="0"/>
              </a:rPr>
              <a:t>KDYŽ ZVOLÁ TRICK OR TREAT PRVNÍ MAJITEL, MUSÍ KOLEDNÍCI NĚCO PŘEDVÉST</a:t>
            </a:r>
          </a:p>
          <a:p>
            <a:endParaRPr lang="cs-CZ" sz="1800" b="1" i="1" dirty="0">
              <a:solidFill>
                <a:srgbClr val="00FF00"/>
              </a:solidFill>
              <a:latin typeface="Comic Sans MS" pitchFamily="66" charset="0"/>
            </a:endParaRPr>
          </a:p>
          <a:p>
            <a:pPr marL="18288" indent="0">
              <a:buNone/>
            </a:pPr>
            <a:endParaRPr lang="cs-CZ" sz="1000" i="1" dirty="0">
              <a:latin typeface="Century Gothic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908720"/>
            <a:ext cx="7543800" cy="914400"/>
          </a:xfrm>
        </p:spPr>
        <p:txBody>
          <a:bodyPr/>
          <a:lstStyle/>
          <a:p>
            <a:pPr algn="ctr"/>
            <a:r>
              <a:rPr lang="cs-CZ" b="1" dirty="0" smtClean="0">
                <a:effectLst/>
                <a:latin typeface="Franklin Gothic Medium" pitchFamily="34" charset="0"/>
              </a:rPr>
              <a:t>CO ZNAMENÁ TRICK OR TREAT?</a:t>
            </a:r>
            <a:endParaRPr lang="cs-CZ" b="1" dirty="0">
              <a:effectLst/>
              <a:latin typeface="Franklin Gothic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5863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764704"/>
            <a:ext cx="7543800" cy="914400"/>
          </a:xfrm>
        </p:spPr>
        <p:txBody>
          <a:bodyPr/>
          <a:lstStyle/>
          <a:p>
            <a:pPr algn="ctr"/>
            <a:r>
              <a:rPr lang="cs-CZ" dirty="0" smtClean="0">
                <a:latin typeface="Franklin Gothic Medium" pitchFamily="34" charset="0"/>
              </a:rPr>
              <a:t>Písmena se zpřeházela, napiš správně na řádek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5" name="Kříž 4"/>
          <p:cNvSpPr/>
          <p:nvPr/>
        </p:nvSpPr>
        <p:spPr>
          <a:xfrm>
            <a:off x="820536" y="2358302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R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" name="Kříž 16"/>
          <p:cNvSpPr/>
          <p:nvPr/>
        </p:nvSpPr>
        <p:spPr>
          <a:xfrm>
            <a:off x="3851920" y="4021560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A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" name="Kříž 17"/>
          <p:cNvSpPr/>
          <p:nvPr/>
        </p:nvSpPr>
        <p:spPr>
          <a:xfrm>
            <a:off x="1776259" y="4129724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K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" name="Kříž 18"/>
          <p:cNvSpPr/>
          <p:nvPr/>
        </p:nvSpPr>
        <p:spPr>
          <a:xfrm>
            <a:off x="2267744" y="2024011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R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" name="Kříž 19"/>
          <p:cNvSpPr/>
          <p:nvPr/>
        </p:nvSpPr>
        <p:spPr>
          <a:xfrm>
            <a:off x="6453546" y="2911949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T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" name="Kříž 20"/>
          <p:cNvSpPr/>
          <p:nvPr/>
        </p:nvSpPr>
        <p:spPr>
          <a:xfrm>
            <a:off x="2173372" y="3091167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R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" name="Kříž 21"/>
          <p:cNvSpPr/>
          <p:nvPr/>
        </p:nvSpPr>
        <p:spPr>
          <a:xfrm>
            <a:off x="217172" y="3451207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T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3" name="Kříž 22"/>
          <p:cNvSpPr/>
          <p:nvPr/>
        </p:nvSpPr>
        <p:spPr>
          <a:xfrm>
            <a:off x="4175956" y="2993651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T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4" name="Kříž 23"/>
          <p:cNvSpPr/>
          <p:nvPr/>
        </p:nvSpPr>
        <p:spPr>
          <a:xfrm>
            <a:off x="3779912" y="1941775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I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5" name="Kříž 24"/>
          <p:cNvSpPr/>
          <p:nvPr/>
        </p:nvSpPr>
        <p:spPr>
          <a:xfrm>
            <a:off x="5743008" y="3965608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C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" name="Kříž 25"/>
          <p:cNvSpPr/>
          <p:nvPr/>
        </p:nvSpPr>
        <p:spPr>
          <a:xfrm>
            <a:off x="7596336" y="2273571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O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" name="Kříž 26"/>
          <p:cNvSpPr/>
          <p:nvPr/>
        </p:nvSpPr>
        <p:spPr>
          <a:xfrm>
            <a:off x="5400092" y="2024011"/>
            <a:ext cx="792088" cy="720080"/>
          </a:xfrm>
          <a:prstGeom prst="plus">
            <a:avLst/>
          </a:prstGeom>
          <a:solidFill>
            <a:srgbClr val="FF66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E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1776259" y="5877272"/>
            <a:ext cx="5073331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40671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250"/>
                            </p:stCondLst>
                            <p:childTnLst>
                              <p:par>
                                <p:cTn id="82" presetID="26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420888"/>
            <a:ext cx="8280920" cy="3657599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/>
                <a:latin typeface="Comic Sans MS" pitchFamily="66" charset="0"/>
              </a:rPr>
              <a:t>V ČR SE 2.LISTOPADU SLAVÍ SVÁTEK – DUŠIČKY – PAMÁTKA ZESNULÝCH</a:t>
            </a:r>
            <a:endParaRPr lang="cs-CZ" sz="3600" b="1" dirty="0">
              <a:solidFill>
                <a:srgbClr val="7030A0"/>
              </a:solidFill>
              <a:effectLst/>
              <a:latin typeface="Comic Sans MS" pitchFamily="66" charset="0"/>
            </a:endParaRPr>
          </a:p>
          <a:p>
            <a:pPr marL="18288" indent="0">
              <a:buNone/>
            </a:pPr>
            <a:endParaRPr lang="cs-CZ" sz="3600" b="1" dirty="0" smtClean="0">
              <a:solidFill>
                <a:srgbClr val="7030A0"/>
              </a:solidFill>
              <a:effectLst/>
              <a:latin typeface="Comic Sans MS" pitchFamily="66" charset="0"/>
            </a:endParaRPr>
          </a:p>
          <a:p>
            <a:r>
              <a:rPr lang="cs-CZ" sz="3600" b="1" dirty="0" smtClean="0">
                <a:solidFill>
                  <a:srgbClr val="7030A0"/>
                </a:solidFill>
                <a:effectLst/>
                <a:latin typeface="Comic Sans MS" pitchFamily="66" charset="0"/>
              </a:rPr>
              <a:t>NAVŠTĚVUJÍ SE HŘBITOVY A VZPOMÍNÁME NA TY, CO ZDE JIŽ S NÁMI NEJSOU</a:t>
            </a:r>
            <a:endParaRPr lang="cs-CZ" sz="3600" b="1" dirty="0">
              <a:solidFill>
                <a:srgbClr val="7030A0"/>
              </a:solidFill>
              <a:effectLst/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332656"/>
            <a:ext cx="7543800" cy="914400"/>
          </a:xfrm>
        </p:spPr>
        <p:txBody>
          <a:bodyPr/>
          <a:lstStyle/>
          <a:p>
            <a:r>
              <a:rPr lang="cs-CZ" sz="6000" dirty="0" smtClean="0">
                <a:solidFill>
                  <a:srgbClr val="FFFF00"/>
                </a:solidFill>
                <a:latin typeface="Comic Sans MS" pitchFamily="66" charset="0"/>
              </a:rPr>
              <a:t>DUŠIČKY</a:t>
            </a:r>
            <a:endParaRPr lang="cs-CZ" sz="6000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847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9852" y="1196752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NEUVEDEN. </a:t>
            </a:r>
            <a:r>
              <a:rPr lang="cs-CZ" i="1" dirty="0" smtClean="0">
                <a:effectLst/>
              </a:rPr>
              <a:t>pdclipart.org</a:t>
            </a:r>
            <a:r>
              <a:rPr lang="cs-CZ" dirty="0" smtClean="0">
                <a:effectLst/>
              </a:rPr>
              <a:t> [online]. [cit. 19.9.2013]. Dostupný na WWW: http://www.pdclipart.org/displayimage.php?album=60&amp;pos=131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0313" y="1988840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effectLst/>
              </a:rPr>
              <a:t>SKOPP. </a:t>
            </a:r>
            <a:r>
              <a:rPr lang="en-US" i="1" dirty="0" err="1" smtClean="0">
                <a:effectLst/>
              </a:rPr>
              <a:t>wikimedia.commons</a:t>
            </a:r>
            <a:r>
              <a:rPr lang="en-US" dirty="0" smtClean="0">
                <a:effectLst/>
              </a:rPr>
              <a:t> [online]. [cit. 19.9.2013].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http://commons.wikimedia.org/wiki/File:Flag_of_Ireland.svg?uselang=cs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9853" y="2690336"/>
            <a:ext cx="82533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effectLst/>
              </a:rPr>
              <a:t>MIAOW </a:t>
            </a:r>
            <a:r>
              <a:rPr lang="en-US" dirty="0" err="1" smtClean="0">
                <a:effectLst/>
              </a:rPr>
              <a:t>MIAOW</a:t>
            </a:r>
            <a:r>
              <a:rPr lang="en-US" dirty="0" smtClean="0">
                <a:effectLst/>
              </a:rPr>
              <a:t>. </a:t>
            </a:r>
            <a:r>
              <a:rPr lang="en-US" i="1" dirty="0" err="1" smtClean="0">
                <a:effectLst/>
              </a:rPr>
              <a:t>wikimedia.commons</a:t>
            </a:r>
            <a:r>
              <a:rPr lang="en-US" dirty="0" smtClean="0">
                <a:effectLst/>
              </a:rPr>
              <a:t> [online]. [cit. 19.9.2013].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http://commons.wikimedia.org/wiki/File:Ei-mapCS.PNG?uselang=cs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9853" y="282352"/>
            <a:ext cx="7543800" cy="9144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3733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202</TotalTime>
  <Words>452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Snímek 1</vt:lpstr>
      <vt:lpstr>Metodika:</vt:lpstr>
      <vt:lpstr>Snímek 3</vt:lpstr>
      <vt:lpstr>NO JASNĚ – HALLOWEEN!</vt:lpstr>
      <vt:lpstr>Kdy, kde a proč se slaví?</vt:lpstr>
      <vt:lpstr>Odpověz na otázku, ťuknutím na dýni si zkontroluj odpověď</vt:lpstr>
      <vt:lpstr>ŤUKNI NA  BARVY TYPICKÉ PRO HALLOWEEN</vt:lpstr>
      <vt:lpstr>Jaký je symbol Halloweenu?</vt:lpstr>
      <vt:lpstr>Snímek 9</vt:lpstr>
      <vt:lpstr>CO ZNAMENÁ TRICK OR TREAT?</vt:lpstr>
      <vt:lpstr>Písmena se zpřeházela, napiš správně na řádek</vt:lpstr>
      <vt:lpstr>DUŠIČKY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lenka.cerna</dc:creator>
  <cp:lastModifiedBy>Dum</cp:lastModifiedBy>
  <cp:revision>26</cp:revision>
  <dcterms:created xsi:type="dcterms:W3CDTF">2013-09-19T16:18:20Z</dcterms:created>
  <dcterms:modified xsi:type="dcterms:W3CDTF">2015-07-16T15:27:18Z</dcterms:modified>
</cp:coreProperties>
</file>