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75" r:id="rId2"/>
    <p:sldId id="276" r:id="rId3"/>
    <p:sldId id="256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5" r:id="rId12"/>
    <p:sldId id="257" r:id="rId13"/>
    <p:sldId id="268" r:id="rId14"/>
    <p:sldId id="269" r:id="rId15"/>
    <p:sldId id="270" r:id="rId16"/>
    <p:sldId id="272" r:id="rId17"/>
    <p:sldId id="271" r:id="rId18"/>
    <p:sldId id="273" r:id="rId19"/>
    <p:sldId id="274" r:id="rId20"/>
    <p:sldId id="277" r:id="rId21"/>
    <p:sldId id="278" r:id="rId22"/>
    <p:sldId id="279" r:id="rId23"/>
    <p:sldId id="258" r:id="rId24"/>
    <p:sldId id="25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6600"/>
    <a:srgbClr val="FFFF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E7BE20-A29F-43D5-B3DB-DF2873EEBBE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365588-273C-45CF-B5A4-9F33E77AFF9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7BE20-A29F-43D5-B3DB-DF2873EEBBE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65588-273C-45CF-B5A4-9F33E77AFF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7BE20-A29F-43D5-B3DB-DF2873EEBBE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65588-273C-45CF-B5A4-9F33E77AF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7BE20-A29F-43D5-B3DB-DF2873EEBBE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65588-273C-45CF-B5A4-9F33E77AFF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7BE20-A29F-43D5-B3DB-DF2873EEBBE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65588-273C-45CF-B5A4-9F33E77AFF9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7BE20-A29F-43D5-B3DB-DF2873EEBBE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65588-273C-45CF-B5A4-9F33E77AFF9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7BE20-A29F-43D5-B3DB-DF2873EEBBE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65588-273C-45CF-B5A4-9F33E77AF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7BE20-A29F-43D5-B3DB-DF2873EEBBE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65588-273C-45CF-B5A4-9F33E77AF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7BE20-A29F-43D5-B3DB-DF2873EEBBE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65588-273C-45CF-B5A4-9F33E77AF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7BE20-A29F-43D5-B3DB-DF2873EEBBE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65588-273C-45CF-B5A4-9F33E77AFF9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7BE20-A29F-43D5-B3DB-DF2873EEBBE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365588-273C-45CF-B5A4-9F33E77AFF9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8E7BE20-A29F-43D5-B3DB-DF2873EEBBE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B365588-273C-45CF-B5A4-9F33E77AFF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BN4w285GU0M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6632"/>
            <a:ext cx="5143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51520" y="1739306"/>
            <a:ext cx="17445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Název</a:t>
            </a:r>
            <a:r>
              <a:rPr lang="de-DE" b="1" dirty="0"/>
              <a:t> </a:t>
            </a:r>
            <a:r>
              <a:rPr lang="de-DE" b="1" dirty="0" err="1"/>
              <a:t>projektu</a:t>
            </a:r>
            <a:r>
              <a:rPr lang="de-DE" b="1" dirty="0"/>
              <a:t>: </a:t>
            </a:r>
          </a:p>
        </p:txBody>
      </p:sp>
      <p:sp>
        <p:nvSpPr>
          <p:cNvPr id="7" name="Obdélník 6"/>
          <p:cNvSpPr/>
          <p:nvPr/>
        </p:nvSpPr>
        <p:spPr>
          <a:xfrm>
            <a:off x="2255656" y="1773076"/>
            <a:ext cx="24304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Modernizace</a:t>
            </a:r>
            <a:r>
              <a:rPr lang="de-DE" dirty="0"/>
              <a:t> </a:t>
            </a:r>
            <a:r>
              <a:rPr lang="de-DE" dirty="0" err="1"/>
              <a:t>vzd</a:t>
            </a:r>
            <a:r>
              <a:rPr lang="cs-CZ" dirty="0" err="1"/>
              <a:t>ěl</a:t>
            </a:r>
            <a:r>
              <a:rPr lang="en-US" dirty="0" err="1"/>
              <a:t>ávání</a:t>
            </a:r>
            <a:endParaRPr lang="en-US" dirty="0"/>
          </a:p>
        </p:txBody>
      </p:sp>
      <p:sp>
        <p:nvSpPr>
          <p:cNvPr id="8" name="Obdélník 7"/>
          <p:cNvSpPr/>
          <p:nvPr/>
        </p:nvSpPr>
        <p:spPr>
          <a:xfrm>
            <a:off x="251520" y="2157717"/>
            <a:ext cx="24934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/>
              <a:t>Po</a:t>
            </a:r>
            <a:r>
              <a:rPr lang="cs-CZ" b="1" dirty="0" err="1"/>
              <a:t>řadov</a:t>
            </a:r>
            <a:r>
              <a:rPr lang="en-US" b="1" dirty="0"/>
              <a:t>é </a:t>
            </a:r>
            <a:r>
              <a:rPr lang="cs-CZ" b="1" dirty="0"/>
              <a:t>č</a:t>
            </a:r>
            <a:r>
              <a:rPr lang="en-US" b="1" dirty="0" err="1"/>
              <a:t>íslo</a:t>
            </a:r>
            <a:r>
              <a:rPr lang="en-US" b="1" dirty="0"/>
              <a:t> </a:t>
            </a:r>
            <a:r>
              <a:rPr lang="en-US" b="1" dirty="0" err="1"/>
              <a:t>projektu</a:t>
            </a:r>
            <a:r>
              <a:rPr lang="en-US" b="1" dirty="0"/>
              <a:t>:</a:t>
            </a:r>
          </a:p>
        </p:txBody>
      </p:sp>
      <p:sp>
        <p:nvSpPr>
          <p:cNvPr id="9" name="Obdélník 8"/>
          <p:cNvSpPr/>
          <p:nvPr/>
        </p:nvSpPr>
        <p:spPr>
          <a:xfrm>
            <a:off x="3001720" y="2142408"/>
            <a:ext cx="2648482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de-DE" dirty="0" smtClean="0"/>
              <a:t>CZ.1.07/1.4.00/21.</a:t>
            </a:r>
            <a:r>
              <a:rPr lang="cs-CZ" dirty="0" smtClean="0"/>
              <a:t>3</a:t>
            </a:r>
            <a:r>
              <a:rPr lang="de-DE" dirty="0" smtClean="0"/>
              <a:t>811</a:t>
            </a:r>
            <a:endParaRPr lang="de-DE" dirty="0"/>
          </a:p>
        </p:txBody>
      </p:sp>
      <p:sp>
        <p:nvSpPr>
          <p:cNvPr id="10" name="Obdélník 9"/>
          <p:cNvSpPr/>
          <p:nvPr/>
        </p:nvSpPr>
        <p:spPr>
          <a:xfrm>
            <a:off x="284720" y="2511740"/>
            <a:ext cx="23076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Název</a:t>
            </a:r>
            <a:r>
              <a:rPr lang="de-DE" b="1" dirty="0"/>
              <a:t> </a:t>
            </a:r>
            <a:r>
              <a:rPr lang="de-DE" b="1" dirty="0" err="1"/>
              <a:t>klí</a:t>
            </a:r>
            <a:r>
              <a:rPr lang="cs-CZ" b="1" dirty="0" err="1"/>
              <a:t>čov</a:t>
            </a:r>
            <a:r>
              <a:rPr lang="en-US" b="1" dirty="0"/>
              <a:t>é </a:t>
            </a:r>
            <a:r>
              <a:rPr lang="en-US" b="1" dirty="0" err="1"/>
              <a:t>aktivity</a:t>
            </a:r>
            <a:r>
              <a:rPr lang="en-US" b="1" dirty="0"/>
              <a:t>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758814" y="2508749"/>
            <a:ext cx="60616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 err="1"/>
              <a:t>Inovace</a:t>
            </a:r>
            <a:r>
              <a:rPr lang="de-DE" dirty="0"/>
              <a:t> a </a:t>
            </a:r>
            <a:r>
              <a:rPr lang="de-DE" dirty="0" err="1"/>
              <a:t>zkvalitn</a:t>
            </a:r>
            <a:r>
              <a:rPr lang="cs-CZ" dirty="0" err="1"/>
              <a:t>ěn</a:t>
            </a:r>
            <a:r>
              <a:rPr lang="en-US" dirty="0"/>
              <a:t>í </a:t>
            </a:r>
            <a:r>
              <a:rPr lang="en-US" dirty="0" err="1"/>
              <a:t>výuky</a:t>
            </a:r>
            <a:r>
              <a:rPr lang="en-US" dirty="0"/>
              <a:t> prost</a:t>
            </a:r>
            <a:r>
              <a:rPr lang="cs-CZ" dirty="0" err="1"/>
              <a:t>řednictv</a:t>
            </a:r>
            <a:r>
              <a:rPr lang="en-US" dirty="0" err="1"/>
              <a:t>ím</a:t>
            </a:r>
            <a:r>
              <a:rPr lang="en-US" dirty="0"/>
              <a:t> ICT (</a:t>
            </a:r>
            <a:r>
              <a:rPr lang="en-US" dirty="0" err="1"/>
              <a:t>Sv</a:t>
            </a:r>
            <a:r>
              <a:rPr lang="cs-CZ" dirty="0" err="1"/>
              <a:t>ět</a:t>
            </a:r>
            <a:r>
              <a:rPr lang="cs-CZ" dirty="0"/>
              <a:t> kolem n</a:t>
            </a:r>
            <a:r>
              <a:rPr lang="en-US" dirty="0" err="1"/>
              <a:t>ás</a:t>
            </a:r>
            <a:r>
              <a:rPr lang="en-US" dirty="0"/>
              <a:t> I. </a:t>
            </a:r>
            <a:r>
              <a:rPr lang="en-US" dirty="0" err="1"/>
              <a:t>stupe</a:t>
            </a:r>
            <a:r>
              <a:rPr lang="cs-CZ" dirty="0"/>
              <a:t>ň)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21619" y="3155080"/>
            <a:ext cx="21800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Č</a:t>
            </a:r>
            <a:r>
              <a:rPr lang="en-US" b="1" dirty="0" err="1"/>
              <a:t>íslo</a:t>
            </a:r>
            <a:r>
              <a:rPr lang="en-US" b="1" dirty="0"/>
              <a:t> </a:t>
            </a:r>
            <a:r>
              <a:rPr lang="en-US" b="1" dirty="0" err="1"/>
              <a:t>klí</a:t>
            </a:r>
            <a:r>
              <a:rPr lang="cs-CZ" b="1" dirty="0" err="1"/>
              <a:t>čov</a:t>
            </a:r>
            <a:r>
              <a:rPr lang="en-US" b="1" dirty="0"/>
              <a:t>é </a:t>
            </a:r>
            <a:r>
              <a:rPr lang="en-US" b="1" dirty="0" err="1"/>
              <a:t>aktivity</a:t>
            </a:r>
            <a:r>
              <a:rPr lang="en-US" b="1" dirty="0"/>
              <a:t>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750984" y="3137469"/>
            <a:ext cx="1869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smtClean="0"/>
              <a:t>III/2/SN1/1/</a:t>
            </a:r>
            <a:r>
              <a:rPr lang="cs-CZ" dirty="0" smtClean="0"/>
              <a:t>11</a:t>
            </a:r>
            <a:endParaRPr lang="de-DE" dirty="0"/>
          </a:p>
        </p:txBody>
      </p:sp>
      <p:sp>
        <p:nvSpPr>
          <p:cNvPr id="14" name="Obdélník 13"/>
          <p:cNvSpPr/>
          <p:nvPr/>
        </p:nvSpPr>
        <p:spPr>
          <a:xfrm>
            <a:off x="321619" y="3524412"/>
            <a:ext cx="7088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Sada</a:t>
            </a:r>
            <a:r>
              <a:rPr lang="de-DE" b="1" dirty="0"/>
              <a:t>: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456513" y="3524412"/>
            <a:ext cx="10143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Kalendá</a:t>
            </a:r>
            <a:r>
              <a:rPr lang="cs-CZ" dirty="0"/>
              <a:t>ř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21619" y="3902252"/>
            <a:ext cx="13766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Název</a:t>
            </a:r>
            <a:r>
              <a:rPr lang="de-DE" b="1" dirty="0"/>
              <a:t> DUM: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993464" y="3902252"/>
            <a:ext cx="36487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Den české státnosti – státní svátek</a:t>
            </a:r>
            <a:endParaRPr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4720" y="4271584"/>
            <a:ext cx="10384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Anotace</a:t>
            </a:r>
            <a:r>
              <a:rPr lang="de-DE" b="1" dirty="0"/>
              <a:t>: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996099" y="4271584"/>
            <a:ext cx="714790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Ž</a:t>
            </a:r>
            <a:r>
              <a:rPr lang="en-US" dirty="0" err="1"/>
              <a:t>ák</a:t>
            </a:r>
            <a:r>
              <a:rPr lang="en-US" dirty="0"/>
              <a:t> </a:t>
            </a:r>
            <a:r>
              <a:rPr lang="cs-CZ" dirty="0" smtClean="0"/>
              <a:t>poznává význam státního svátku 28.9., poznává osobu svatého Václava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21619" y="4931321"/>
            <a:ext cx="1467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Klí</a:t>
            </a:r>
            <a:r>
              <a:rPr lang="cs-CZ" b="1" dirty="0" err="1"/>
              <a:t>čov</a:t>
            </a:r>
            <a:r>
              <a:rPr lang="en-US" b="1" dirty="0"/>
              <a:t>á </a:t>
            </a:r>
            <a:r>
              <a:rPr lang="en-US" b="1" dirty="0" err="1"/>
              <a:t>slova</a:t>
            </a:r>
            <a:r>
              <a:rPr lang="en-US" b="1" dirty="0"/>
              <a:t>: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1984728" y="4939523"/>
            <a:ext cx="5697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Státní svátek, svatý </a:t>
            </a:r>
            <a:r>
              <a:rPr lang="cs-CZ" dirty="0"/>
              <a:t>V</a:t>
            </a:r>
            <a:r>
              <a:rPr lang="cs-CZ" dirty="0" smtClean="0"/>
              <a:t>áclav, patron, pověst, rodokmen,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21619" y="5285070"/>
            <a:ext cx="884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Ro</a:t>
            </a:r>
            <a:r>
              <a:rPr lang="cs-CZ" b="1" dirty="0" err="1"/>
              <a:t>čn</a:t>
            </a:r>
            <a:r>
              <a:rPr lang="en-US" b="1" dirty="0" err="1"/>
              <a:t>ík</a:t>
            </a:r>
            <a:r>
              <a:rPr lang="en-US" b="1" dirty="0"/>
              <a:t>: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1984728" y="5287247"/>
            <a:ext cx="6030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třetí</a:t>
            </a:r>
            <a:endParaRPr lang="de-DE" dirty="0"/>
          </a:p>
        </p:txBody>
      </p:sp>
      <p:sp>
        <p:nvSpPr>
          <p:cNvPr id="24" name="Obdélník 23"/>
          <p:cNvSpPr/>
          <p:nvPr/>
        </p:nvSpPr>
        <p:spPr>
          <a:xfrm>
            <a:off x="313047" y="5658326"/>
            <a:ext cx="15575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Jméno</a:t>
            </a:r>
            <a:r>
              <a:rPr lang="de-DE" b="1" dirty="0"/>
              <a:t> </a:t>
            </a:r>
            <a:r>
              <a:rPr lang="de-DE" b="1" dirty="0" err="1"/>
              <a:t>autora</a:t>
            </a:r>
            <a:r>
              <a:rPr lang="de-DE" b="1" dirty="0"/>
              <a:t>: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028343" y="5656579"/>
            <a:ext cx="18085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Mgr</a:t>
            </a:r>
            <a:r>
              <a:rPr lang="de-DE" dirty="0"/>
              <a:t>. Lenka </a:t>
            </a:r>
            <a:r>
              <a:rPr lang="cs-CZ" dirty="0" err="1"/>
              <a:t>Čern</a:t>
            </a:r>
            <a:r>
              <a:rPr lang="en-US" dirty="0"/>
              <a:t>á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275260" y="6027658"/>
            <a:ext cx="7552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Škola: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291684" y="6396990"/>
            <a:ext cx="8974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/>
              <a:t>Datum: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2028343" y="5994782"/>
            <a:ext cx="3823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Základní</a:t>
            </a:r>
            <a:r>
              <a:rPr lang="de-DE" dirty="0"/>
              <a:t> </a:t>
            </a:r>
            <a:r>
              <a:rPr lang="cs-CZ" dirty="0"/>
              <a:t>škola, Most, </a:t>
            </a:r>
            <a:r>
              <a:rPr lang="cs-CZ" dirty="0" err="1"/>
              <a:t>Sv</a:t>
            </a:r>
            <a:r>
              <a:rPr lang="en-US" dirty="0"/>
              <a:t>á</a:t>
            </a:r>
            <a:r>
              <a:rPr lang="cs-CZ" dirty="0" err="1"/>
              <a:t>žn</a:t>
            </a:r>
            <a:r>
              <a:rPr lang="en-US" dirty="0"/>
              <a:t>á 2342, </a:t>
            </a:r>
            <a:r>
              <a:rPr lang="en-US" dirty="0" err="1"/>
              <a:t>p.o.</a:t>
            </a:r>
            <a:endParaRPr lang="en-US" dirty="0"/>
          </a:p>
        </p:txBody>
      </p:sp>
      <p:sp>
        <p:nvSpPr>
          <p:cNvPr id="29" name="Obdélník 28"/>
          <p:cNvSpPr/>
          <p:nvPr/>
        </p:nvSpPr>
        <p:spPr>
          <a:xfrm>
            <a:off x="2084078" y="6346633"/>
            <a:ext cx="1165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19.8</a:t>
            </a:r>
            <a:r>
              <a:rPr lang="de-DE" dirty="0" smtClean="0"/>
              <a:t>. </a:t>
            </a:r>
            <a:r>
              <a:rPr lang="de-DE" dirty="0"/>
              <a:t>2013</a:t>
            </a:r>
          </a:p>
        </p:txBody>
      </p:sp>
    </p:spTree>
    <p:extLst>
      <p:ext uri="{BB962C8B-B14F-4D97-AF65-F5344CB8AC3E}">
        <p14:creationId xmlns:p14="http://schemas.microsoft.com/office/powerpoint/2010/main" xmlns="" val="2106650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Výkladová prezentace – přechod strany kliknutím, informace nabíhají automaticky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Opakování: 	1. ťukni na špatné možnosti</a:t>
            </a:r>
          </a:p>
          <a:p>
            <a:pPr marL="777240" lvl="2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	2. spoj s obrázkem</a:t>
            </a:r>
          </a:p>
          <a:p>
            <a:pPr marL="777240" lvl="2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		3. dopiš do vět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Metodika:</a:t>
            </a:r>
            <a:endParaRPr lang="cs-CZ" sz="4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7554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rgbClr val="FF0000"/>
                </a:solidFill>
                <a:latin typeface="Algerian" pitchFamily="82" charset="0"/>
              </a:rPr>
              <a:t>DEN ČESKÉ STÁTNOSTI</a:t>
            </a:r>
            <a:endParaRPr lang="cs-CZ" sz="6000" b="1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FF00"/>
                </a:solidFill>
                <a:latin typeface="Algerian" pitchFamily="82" charset="0"/>
              </a:rPr>
              <a:t>28.ZÁŘÍ</a:t>
            </a:r>
            <a:endParaRPr lang="cs-CZ" sz="7200" dirty="0">
              <a:solidFill>
                <a:srgbClr val="FFFF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6492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NAVRŽEN POSLANECKOU SNĚMOVNOU PARLAMENTU ČESKÉ REPUBLIKY 24.3.2000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PAMÁTKA KNÍŽETE VÁCLAVA – PATRONA ČESKÉ ZEMĚ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 smtClean="0">
                <a:solidFill>
                  <a:srgbClr val="FFFF66"/>
                </a:solidFill>
                <a:latin typeface="Algerian" pitchFamily="82" charset="0"/>
              </a:rPr>
              <a:t>STÁTNÍ SVÁTEK</a:t>
            </a:r>
            <a:endParaRPr lang="cs-CZ" sz="6600" dirty="0">
              <a:solidFill>
                <a:srgbClr val="FFFF66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9322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55342" y="3861048"/>
            <a:ext cx="2732783" cy="29969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893" y="1988840"/>
            <a:ext cx="7560840" cy="374441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Český kníže, světec a patron českého národa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Narodil se – asi 907 v Praze (?)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Zemřel – 28.9.935 (?) – Stará Boleslav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 smtClean="0">
                <a:solidFill>
                  <a:srgbClr val="FFFF00"/>
                </a:solidFill>
                <a:latin typeface="Algerian" pitchFamily="82" charset="0"/>
              </a:rPr>
              <a:t>KNÍŽE VÁCLAV</a:t>
            </a:r>
            <a:endParaRPr lang="cs-CZ" sz="6600" dirty="0">
              <a:solidFill>
                <a:srgbClr val="FFFF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4642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25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607" y="620688"/>
            <a:ext cx="7756525" cy="1054100"/>
          </a:xfrm>
        </p:spPr>
        <p:txBody>
          <a:bodyPr/>
          <a:lstStyle/>
          <a:p>
            <a:r>
              <a:rPr lang="cs-CZ" sz="72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lgerian" pitchFamily="82" charset="0"/>
              </a:rPr>
              <a:t>RODOKMEN</a:t>
            </a:r>
            <a:endParaRPr lang="cs-CZ" sz="7200" dirty="0">
              <a:solidFill>
                <a:schemeClr val="accent3">
                  <a:lumMod val="60000"/>
                  <a:lumOff val="40000"/>
                </a:schemeClr>
              </a:solidFill>
              <a:latin typeface="Algerian" pitchFamily="82" charset="0"/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207069" y="1985630"/>
            <a:ext cx="2952328" cy="1033272"/>
          </a:xfrm>
          <a:prstGeom prst="horizontalScroll">
            <a:avLst/>
          </a:prstGeom>
          <a:solidFill>
            <a:srgbClr val="FFC0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BOŘIVOJ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1693552" y="3729907"/>
            <a:ext cx="2952328" cy="1033272"/>
          </a:xfrm>
          <a:prstGeom prst="horizontalScroll">
            <a:avLst/>
          </a:prstGeom>
          <a:solidFill>
            <a:srgbClr val="FFC0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VRATISLAV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5550627" y="3678453"/>
            <a:ext cx="2952328" cy="1033272"/>
          </a:xfrm>
          <a:prstGeom prst="horizontalScroll">
            <a:avLst/>
          </a:prstGeom>
          <a:solidFill>
            <a:srgbClr val="FFC0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DRAHOMÍRA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6012160" y="5431579"/>
            <a:ext cx="2952328" cy="1033272"/>
          </a:xfrm>
          <a:prstGeom prst="horizontalScroll">
            <a:avLst/>
          </a:prstGeom>
          <a:solidFill>
            <a:srgbClr val="FFC0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BOLESLAV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2675059" y="5484565"/>
            <a:ext cx="2952328" cy="1033272"/>
          </a:xfrm>
          <a:prstGeom prst="horizontalScroll">
            <a:avLst/>
          </a:prstGeom>
          <a:solidFill>
            <a:srgbClr val="FFC0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VÁCLAV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4018206" y="1926484"/>
            <a:ext cx="2952328" cy="1033272"/>
          </a:xfrm>
          <a:prstGeom prst="horizontalScroll">
            <a:avLst/>
          </a:prstGeom>
          <a:solidFill>
            <a:srgbClr val="FFC0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LUDMILA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4833066" y="4684348"/>
            <a:ext cx="1467126" cy="800217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614539" y="4694411"/>
            <a:ext cx="1531640" cy="78008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Čtyřcípá hvězda 16"/>
          <p:cNvSpPr/>
          <p:nvPr/>
        </p:nvSpPr>
        <p:spPr>
          <a:xfrm>
            <a:off x="3293037" y="2211413"/>
            <a:ext cx="630833" cy="581706"/>
          </a:xfrm>
          <a:prstGeom prst="star4">
            <a:avLst/>
          </a:prstGeom>
          <a:solidFill>
            <a:schemeClr val="accent5">
              <a:lumMod val="60000"/>
              <a:lumOff val="4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Čtyřcípá hvězda 17"/>
          <p:cNvSpPr/>
          <p:nvPr/>
        </p:nvSpPr>
        <p:spPr>
          <a:xfrm>
            <a:off x="4833066" y="4021875"/>
            <a:ext cx="630833" cy="581706"/>
          </a:xfrm>
          <a:prstGeom prst="star4">
            <a:avLst/>
          </a:prstGeom>
          <a:solidFill>
            <a:schemeClr val="accent5">
              <a:lumMod val="60000"/>
              <a:lumOff val="4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3608453" y="2959756"/>
            <a:ext cx="1224613" cy="770151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42264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dirty="0" smtClean="0">
                <a:solidFill>
                  <a:srgbClr val="92D050"/>
                </a:solidFill>
                <a:latin typeface="Algerian" pitchFamily="82" charset="0"/>
              </a:rPr>
              <a:t>VÝCHOVA</a:t>
            </a:r>
            <a:endParaRPr lang="cs-CZ" sz="8000" dirty="0">
              <a:solidFill>
                <a:srgbClr val="92D050"/>
              </a:solidFill>
              <a:latin typeface="Algerian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67544" y="2276872"/>
            <a:ext cx="3803904" cy="3877056"/>
          </a:xfrm>
        </p:spPr>
        <p:txBody>
          <a:bodyPr/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Václav byl vychováván babičkou Ludmilou</a:t>
            </a:r>
          </a:p>
          <a:p>
            <a:r>
              <a:rPr lang="cs-CZ" sz="2800" b="1" dirty="0" smtClean="0">
                <a:solidFill>
                  <a:srgbClr val="00B0F0"/>
                </a:solidFill>
              </a:rPr>
              <a:t>Ludmila byla zavražděna svou snachou Drahomírou</a:t>
            </a:r>
            <a:endParaRPr lang="cs-CZ" sz="2800" b="1" dirty="0">
              <a:solidFill>
                <a:srgbClr val="00B0F0"/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20072" y="2060848"/>
            <a:ext cx="3021064" cy="4536504"/>
          </a:xfrm>
        </p:spPr>
      </p:pic>
    </p:spTree>
    <p:extLst>
      <p:ext uri="{BB962C8B-B14F-4D97-AF65-F5344CB8AC3E}">
        <p14:creationId xmlns:p14="http://schemas.microsoft.com/office/powerpoint/2010/main" xmlns="" val="22751386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5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31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Moudrý, vzdělaný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Zbožný - křesťanství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Dobrý politik – nechtěl válčit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Pomáhal chudým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Stavěl kláštery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Zaváděl pěstování vinné révy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rgbClr val="FFFF00"/>
                </a:solidFill>
                <a:latin typeface="Algerian" pitchFamily="82" charset="0"/>
              </a:rPr>
              <a:t>JAKÝ VÁCLAV BYL?</a:t>
            </a:r>
            <a:endParaRPr lang="cs-CZ" sz="6000" dirty="0">
              <a:solidFill>
                <a:srgbClr val="FFFF0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3608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53787" y="2753544"/>
            <a:ext cx="4193385" cy="41044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641" y="116632"/>
            <a:ext cx="4700682" cy="34563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Šipka doleva 7"/>
          <p:cNvSpPr/>
          <p:nvPr/>
        </p:nvSpPr>
        <p:spPr>
          <a:xfrm>
            <a:off x="4537025" y="692696"/>
            <a:ext cx="4392488" cy="1728192"/>
          </a:xfrm>
          <a:prstGeom prst="leftArrow">
            <a:avLst/>
          </a:prstGeom>
          <a:solidFill>
            <a:srgbClr val="92D05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Václav posluhuje chudým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220285" y="4365104"/>
            <a:ext cx="4590167" cy="1800200"/>
          </a:xfrm>
          <a:prstGeom prst="rightArrow">
            <a:avLst/>
          </a:prstGeom>
          <a:solidFill>
            <a:srgbClr val="92D05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Václav pracuje na vinici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2957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75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75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548680"/>
            <a:ext cx="4781550" cy="5257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Šipka doleva 2"/>
          <p:cNvSpPr/>
          <p:nvPr/>
        </p:nvSpPr>
        <p:spPr>
          <a:xfrm rot="1892605">
            <a:off x="3823717" y="3871626"/>
            <a:ext cx="5250097" cy="1728192"/>
          </a:xfrm>
          <a:prstGeom prst="leftArrow">
            <a:avLst/>
          </a:prstGeom>
          <a:solidFill>
            <a:srgbClr val="92D05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Václav a kouřimský kníže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4666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dirty="0" smtClean="0">
                <a:solidFill>
                  <a:srgbClr val="FF6600"/>
                </a:solidFill>
                <a:latin typeface="Algerian" pitchFamily="82" charset="0"/>
              </a:rPr>
              <a:t>28.9.935</a:t>
            </a:r>
            <a:endParaRPr lang="cs-CZ" sz="6600" dirty="0">
              <a:solidFill>
                <a:srgbClr val="FF66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7774632" cy="387705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Zavraždění Václava bratrem Boleslavem před kostelem ve Staré Boleslavi.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3429000"/>
            <a:ext cx="5647711" cy="3291483"/>
          </a:xfrm>
        </p:spPr>
      </p:pic>
    </p:spTree>
    <p:extLst>
      <p:ext uri="{BB962C8B-B14F-4D97-AF65-F5344CB8AC3E}">
        <p14:creationId xmlns:p14="http://schemas.microsoft.com/office/powerpoint/2010/main" xmlns="" val="8160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5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2182419"/>
            <a:ext cx="5171017" cy="38782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  <a:latin typeface="Algerian" pitchFamily="82" charset="0"/>
              </a:rPr>
              <a:t>HROBKA SVATÉHO VÁCLAVA</a:t>
            </a:r>
            <a:endParaRPr lang="cs-CZ" dirty="0">
              <a:solidFill>
                <a:srgbClr val="FFFF00"/>
              </a:solidFill>
              <a:latin typeface="Algerian" pitchFamily="82" charset="0"/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4788024" y="5362097"/>
            <a:ext cx="3960440" cy="1296144"/>
          </a:xfrm>
          <a:prstGeom prst="flowChartPunchedTape">
            <a:avLst/>
          </a:prstGeom>
          <a:solidFill>
            <a:schemeClr val="tx2">
              <a:lumMod val="50000"/>
            </a:schemeClr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POCHOVÁN V KATEDRÁLE SVATÉHO VÍTA V PRAZE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1877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429000"/>
            <a:ext cx="5400599" cy="3262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7200" dirty="0" smtClean="0">
                <a:solidFill>
                  <a:srgbClr val="FFFF00"/>
                </a:solidFill>
                <a:latin typeface="Algerian" pitchFamily="82" charset="0"/>
              </a:rPr>
              <a:t>POVĚST</a:t>
            </a:r>
            <a:endParaRPr lang="cs-CZ" sz="7200" dirty="0">
              <a:solidFill>
                <a:srgbClr val="FFFF00"/>
              </a:solidFill>
              <a:latin typeface="Algerian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07504" y="2132856"/>
            <a:ext cx="3803904" cy="387705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V hoře Blaník spí české vojsko.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Až bude české zemi nejhůře vyjede               z Blaníku        vojsko v čele          se svatým Václavem.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2499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25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saturation sat="19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1268760"/>
            <a:ext cx="5076825" cy="513397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323528" y="980728"/>
            <a:ext cx="2808312" cy="20882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PŘEMYSLOVSKÁ </a:t>
            </a:r>
            <a:r>
              <a:rPr lang="cs-CZ" sz="2400" b="1" dirty="0" smtClean="0">
                <a:solidFill>
                  <a:srgbClr val="C00000"/>
                </a:solidFill>
              </a:rPr>
              <a:t>HRADIŠTĚ </a:t>
            </a:r>
            <a:r>
              <a:rPr lang="cs-CZ" sz="2400" b="1" dirty="0" smtClean="0">
                <a:solidFill>
                  <a:srgbClr val="C00000"/>
                </a:solidFill>
              </a:rPr>
              <a:t>                    ZA </a:t>
            </a:r>
            <a:r>
              <a:rPr lang="cs-CZ" sz="2400" b="1" dirty="0" smtClean="0">
                <a:solidFill>
                  <a:srgbClr val="C00000"/>
                </a:solidFill>
              </a:rPr>
              <a:t>KNÍŽETE VÁCLAVA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73521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1" y="569913"/>
            <a:ext cx="5220072" cy="1778968"/>
          </a:xfrm>
        </p:spPr>
        <p:txBody>
          <a:bodyPr/>
          <a:lstStyle/>
          <a:p>
            <a:r>
              <a:rPr lang="cs-CZ" sz="6000" dirty="0" smtClean="0">
                <a:solidFill>
                  <a:srgbClr val="FFFF00"/>
                </a:solidFill>
                <a:latin typeface="Algerian" pitchFamily="82" charset="0"/>
              </a:rPr>
              <a:t>Svatý </a:t>
            </a:r>
            <a:r>
              <a:rPr lang="cs-CZ" sz="6000" dirty="0" smtClean="0">
                <a:solidFill>
                  <a:srgbClr val="FFFF00"/>
                </a:solidFill>
                <a:latin typeface="Algerian" pitchFamily="82" charset="0"/>
              </a:rPr>
              <a:t>V</a:t>
            </a:r>
            <a:r>
              <a:rPr lang="cs-CZ" sz="6000" dirty="0" smtClean="0">
                <a:solidFill>
                  <a:srgbClr val="FFFF00"/>
                </a:solidFill>
                <a:latin typeface="Algerian" pitchFamily="82" charset="0"/>
              </a:rPr>
              <a:t>áclav</a:t>
            </a:r>
            <a:endParaRPr lang="cs-CZ" sz="6000" dirty="0">
              <a:solidFill>
                <a:srgbClr val="FFFF00"/>
              </a:solidFill>
              <a:latin typeface="Algerian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2080" y="764704"/>
            <a:ext cx="3474839" cy="5904656"/>
          </a:xfrm>
        </p:spPr>
      </p:pic>
      <p:sp>
        <p:nvSpPr>
          <p:cNvPr id="5" name="Vývojový diagram: děrná páska 4"/>
          <p:cNvSpPr/>
          <p:nvPr/>
        </p:nvSpPr>
        <p:spPr>
          <a:xfrm>
            <a:off x="179512" y="3164485"/>
            <a:ext cx="4968552" cy="1368152"/>
          </a:xfrm>
          <a:prstGeom prst="flowChartPunchedTape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VÁCLAVSKÉ NÁMĚSTÍ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34459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2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ěrná páska 3"/>
          <p:cNvSpPr/>
          <p:nvPr/>
        </p:nvSpPr>
        <p:spPr>
          <a:xfrm>
            <a:off x="395536" y="836712"/>
            <a:ext cx="4968552" cy="1368152"/>
          </a:xfrm>
          <a:prstGeom prst="flowChartPunchedTape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VYŠEHRAD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03848" y="2204864"/>
            <a:ext cx="5724128" cy="429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30243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1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ývojový diagram: děrná páska 3"/>
          <p:cNvSpPr/>
          <p:nvPr/>
        </p:nvSpPr>
        <p:spPr>
          <a:xfrm>
            <a:off x="428716" y="476672"/>
            <a:ext cx="4719348" cy="1152128"/>
          </a:xfrm>
          <a:prstGeom prst="flowChartPunchedTape">
            <a:avLst/>
          </a:prstGeom>
          <a:solidFill>
            <a:srgbClr val="00B0F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KARLŮV MOST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06900" y="1916832"/>
            <a:ext cx="7180736" cy="4784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7661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1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7745505" cy="3877815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</a:rPr>
              <a:t>Den české státnosti je:</a:t>
            </a:r>
          </a:p>
          <a:p>
            <a:endParaRPr lang="cs-CZ" sz="2800" b="1" dirty="0">
              <a:solidFill>
                <a:srgbClr val="CC0000"/>
              </a:solidFill>
            </a:endParaRPr>
          </a:p>
          <a:p>
            <a:endParaRPr lang="cs-CZ" sz="2800" b="1" dirty="0" smtClean="0">
              <a:solidFill>
                <a:srgbClr val="CC0000"/>
              </a:solidFill>
            </a:endParaRPr>
          </a:p>
          <a:p>
            <a:r>
              <a:rPr lang="cs-CZ" sz="2800" b="1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</a:rPr>
              <a:t>Drahomíra byla Václavova</a:t>
            </a:r>
          </a:p>
          <a:p>
            <a:endParaRPr lang="cs-CZ" sz="2800" b="1" dirty="0">
              <a:solidFill>
                <a:srgbClr val="CC0000"/>
              </a:solidFill>
            </a:endParaRPr>
          </a:p>
          <a:p>
            <a:endParaRPr lang="cs-CZ" sz="2800" b="1" dirty="0" smtClean="0">
              <a:solidFill>
                <a:srgbClr val="CC0000"/>
              </a:solidFill>
            </a:endParaRPr>
          </a:p>
          <a:p>
            <a:r>
              <a:rPr lang="cs-CZ" sz="2800" b="1" dirty="0" smtClean="0">
                <a:solidFill>
                  <a:srgbClr val="CC0000"/>
                </a:solidFill>
                <a:latin typeface="Arial" pitchFamily="34" charset="0"/>
                <a:cs typeface="Arial" pitchFamily="34" charset="0"/>
              </a:rPr>
              <a:t>Vychováván byl svou babičkou</a:t>
            </a:r>
            <a:endParaRPr lang="cs-CZ" sz="2800" b="1" dirty="0">
              <a:solidFill>
                <a:srgbClr val="CC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1325" y="476672"/>
            <a:ext cx="7756263" cy="1054250"/>
          </a:xfrm>
        </p:spPr>
        <p:txBody>
          <a:bodyPr/>
          <a:lstStyle/>
          <a:p>
            <a:r>
              <a:rPr lang="cs-CZ" sz="36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Na špatné možnosti ťukni </a:t>
            </a:r>
            <a:r>
              <a:rPr lang="cs-CZ" sz="2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(špatné odpovědi při ťuknutí zmizí).</a:t>
            </a:r>
            <a:endParaRPr lang="cs-CZ" sz="20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2588" y="2492896"/>
            <a:ext cx="2303187" cy="1008112"/>
          </a:xfrm>
          <a:prstGeom prst="roundRect">
            <a:avLst/>
          </a:prstGeom>
          <a:solidFill>
            <a:srgbClr val="FF66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28.8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347864" y="2492896"/>
            <a:ext cx="2303187" cy="1008112"/>
          </a:xfrm>
          <a:prstGeom prst="roundRect">
            <a:avLst/>
          </a:prstGeom>
          <a:solidFill>
            <a:srgbClr val="FF66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28.9.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560576" y="2492896"/>
            <a:ext cx="2303187" cy="1008112"/>
          </a:xfrm>
          <a:prstGeom prst="roundRect">
            <a:avLst/>
          </a:prstGeom>
          <a:solidFill>
            <a:srgbClr val="FF6600"/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29.9.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52588" y="4077072"/>
            <a:ext cx="2303187" cy="1008112"/>
          </a:xfrm>
          <a:prstGeom prst="roundRect">
            <a:avLst/>
          </a:prstGeom>
          <a:solidFill>
            <a:srgbClr val="92D050"/>
          </a:solidFill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babička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347864" y="4086200"/>
            <a:ext cx="2303187" cy="1008112"/>
          </a:xfrm>
          <a:prstGeom prst="roundRect">
            <a:avLst/>
          </a:prstGeom>
          <a:solidFill>
            <a:srgbClr val="92D050"/>
          </a:solidFill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sestra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444208" y="4095328"/>
            <a:ext cx="2303187" cy="1008112"/>
          </a:xfrm>
          <a:prstGeom prst="roundRect">
            <a:avLst/>
          </a:prstGeom>
          <a:solidFill>
            <a:srgbClr val="92D050"/>
          </a:solidFill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maminka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41228" y="5697372"/>
            <a:ext cx="2303187" cy="1008112"/>
          </a:xfrm>
          <a:prstGeom prst="roundRect">
            <a:avLst/>
          </a:prstGeom>
          <a:solidFill>
            <a:srgbClr val="00B0F0"/>
          </a:solidFill>
          <a:ln w="38100"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Drahomírou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47864" y="5697372"/>
            <a:ext cx="2303187" cy="1008112"/>
          </a:xfrm>
          <a:prstGeom prst="roundRect">
            <a:avLst/>
          </a:prstGeom>
          <a:solidFill>
            <a:srgbClr val="00B0F0"/>
          </a:solidFill>
          <a:ln w="38100"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Ludmilou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548146" y="5697372"/>
            <a:ext cx="2303187" cy="1008112"/>
          </a:xfrm>
          <a:prstGeom prst="roundRect">
            <a:avLst/>
          </a:prstGeom>
          <a:solidFill>
            <a:srgbClr val="00B0F0"/>
          </a:solidFill>
          <a:ln w="38100"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Alžbětou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1181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60350"/>
            <a:ext cx="7745413" cy="7885113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Zavražděn byl svým</a:t>
            </a:r>
          </a:p>
          <a:p>
            <a:endParaRPr lang="cs-CZ" sz="28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Zavražděn byl ve Staré</a:t>
            </a:r>
          </a:p>
          <a:p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Zaváděl pěstování</a:t>
            </a:r>
          </a:p>
          <a:p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7543" y="799844"/>
            <a:ext cx="2303187" cy="100811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bratrem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7543" y="2924944"/>
            <a:ext cx="2303187" cy="100811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Praze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77174" y="5085184"/>
            <a:ext cx="2303187" cy="1008112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inné révy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5343" y="799844"/>
            <a:ext cx="2303187" cy="100811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synem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373331" y="799844"/>
            <a:ext cx="2303187" cy="1008112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tátou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425343" y="2942247"/>
            <a:ext cx="2303187" cy="100811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Olomouci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373332" y="2924944"/>
            <a:ext cx="2303187" cy="1008112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Boleslavi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547120" y="5085184"/>
            <a:ext cx="2303187" cy="1008112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jablek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588223" y="5057863"/>
            <a:ext cx="2303187" cy="1008112"/>
          </a:xfrm>
          <a:prstGeom prst="roundRect">
            <a:avLst/>
          </a:prstGeom>
          <a:solidFill>
            <a:srgbClr val="FFFF00"/>
          </a:solidFill>
          <a:ln w="38100"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meruněk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984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925" y="214348"/>
            <a:ext cx="4429308" cy="768055"/>
          </a:xfrm>
        </p:spPr>
        <p:txBody>
          <a:bodyPr/>
          <a:lstStyle/>
          <a:p>
            <a:pPr algn="l"/>
            <a:r>
              <a:rPr lang="cs-CZ" sz="32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Spoj obrázek a místo.</a:t>
            </a:r>
            <a:endParaRPr lang="cs-CZ" sz="32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41431" y="5859296"/>
            <a:ext cx="2664296" cy="86409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Václavské náměstí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157322" y="5859296"/>
            <a:ext cx="2664296" cy="86409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Vyšehrad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51520" y="5859296"/>
            <a:ext cx="2664296" cy="864096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Karlův most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2173319"/>
            <a:ext cx="3458546" cy="230425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45354" y="1375653"/>
            <a:ext cx="2088232" cy="346754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916832"/>
            <a:ext cx="3180244" cy="2385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43731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Pověst praví, že v hoře ______________ spí české _______________ .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Až bude české zemi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nejhůř,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vyjede v čele se svatým _______________ .</a:t>
            </a:r>
            <a:endParaRPr lang="cs-CZ" sz="28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7756263" cy="1054250"/>
          </a:xfrm>
        </p:spPr>
        <p:txBody>
          <a:bodyPr/>
          <a:lstStyle/>
          <a:p>
            <a:pPr algn="l"/>
            <a:r>
              <a:rPr lang="cs-CZ" sz="40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Dopiš do vět.</a:t>
            </a:r>
            <a:endParaRPr lang="cs-CZ" sz="40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5695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Ťukni na </a:t>
            </a:r>
            <a:r>
              <a:rPr lang="cs-CZ" sz="3200" dirty="0" err="1" smtClean="0"/>
              <a:t>smajlíka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 teď malé zopakování</a:t>
            </a:r>
            <a:endParaRPr lang="cs-CZ" sz="4800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Veselý obličej 3">
            <a:hlinkClick r:id="rId2"/>
          </p:cNvPr>
          <p:cNvSpPr/>
          <p:nvPr/>
        </p:nvSpPr>
        <p:spPr>
          <a:xfrm>
            <a:off x="3276034" y="3429000"/>
            <a:ext cx="1872208" cy="144016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3288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5733" y="836712"/>
            <a:ext cx="80648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ACOMA. </a:t>
            </a:r>
            <a:r>
              <a:rPr lang="cs-CZ" i="1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[online]. [cit. 18.8.2013]. dostupný na WWW: http://commons.wikimedia.org/wiki/File:Vasik_kaple_200px.jpg?uselang=cs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2451" y="1628800"/>
            <a:ext cx="86044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MICHAL MAŇAS. </a:t>
            </a:r>
            <a:r>
              <a:rPr lang="cs-CZ" i="1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[online]. [cit. 18.8.2013]. Dostupný pod licencí </a:t>
            </a:r>
            <a:r>
              <a:rPr lang="cs-CZ" dirty="0" err="1" smtClean="0">
                <a:effectLst/>
              </a:rPr>
              <a:t>Creative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Commons</a:t>
            </a:r>
            <a:r>
              <a:rPr lang="cs-CZ" dirty="0" smtClean="0">
                <a:effectLst/>
              </a:rPr>
              <a:t> Uveďte autora 3.0 </a:t>
            </a:r>
            <a:r>
              <a:rPr lang="cs-CZ" dirty="0" err="1" smtClean="0">
                <a:effectLst/>
              </a:rPr>
              <a:t>Unported</a:t>
            </a:r>
            <a:r>
              <a:rPr lang="cs-CZ" dirty="0" smtClean="0">
                <a:effectLst/>
              </a:rPr>
              <a:t> na WWW: http://commons.wikimedia.org/wiki/File:Svaty_Vaclav_a_Svata_Ludmila_-_glass_window.jpg?uselang=cs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91910" y="2829128"/>
            <a:ext cx="8820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ORLICKÝ, Matěj. </a:t>
            </a:r>
            <a:r>
              <a:rPr lang="cs-CZ" i="1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[online]. [cit. 18.8.2013]. Dostupný pod licencí </a:t>
            </a:r>
            <a:r>
              <a:rPr lang="cs-CZ" dirty="0" err="1" smtClean="0">
                <a:effectLst/>
              </a:rPr>
              <a:t>Creative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Commons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Attribution-Share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Alike</a:t>
            </a:r>
            <a:r>
              <a:rPr lang="cs-CZ" dirty="0" smtClean="0">
                <a:effectLst/>
              </a:rPr>
              <a:t> 3.0 </a:t>
            </a:r>
            <a:r>
              <a:rPr lang="cs-CZ" dirty="0" err="1" smtClean="0">
                <a:effectLst/>
              </a:rPr>
              <a:t>Unported</a:t>
            </a:r>
            <a:r>
              <a:rPr lang="cs-CZ" dirty="0" smtClean="0">
                <a:effectLst/>
              </a:rPr>
              <a:t> na WWW: http://commons.wikimedia.org/wiki/File:P%C5%99emyslovsk%C3%A1_hradi%C5%A1t%C4%9B_za_V%C3%A1clava.svg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4205" y="3933056"/>
            <a:ext cx="84609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NEZNÁMÝ. </a:t>
            </a:r>
            <a:r>
              <a:rPr lang="cs-CZ" i="1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[online]. [cit. 18.8.2013]. Dostupný na WWW: http://commons.wikimedia.org/wiki/File:Zab%C3%B3jstwo_Wac%C5%82awa.JPG?uselang=cs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12986" y="4856386"/>
            <a:ext cx="88558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ZP. </a:t>
            </a:r>
            <a:r>
              <a:rPr lang="cs-CZ" i="1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[online]. [cit. 18.8.2013]. Dostupný pod licencí </a:t>
            </a:r>
            <a:r>
              <a:rPr lang="cs-CZ" dirty="0" err="1" smtClean="0">
                <a:effectLst/>
              </a:rPr>
              <a:t>Creative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Commons</a:t>
            </a:r>
            <a:r>
              <a:rPr lang="cs-CZ" dirty="0" smtClean="0">
                <a:effectLst/>
              </a:rPr>
              <a:t> Uveďte autora-Zachovejte licenci 2.5 </a:t>
            </a:r>
            <a:r>
              <a:rPr lang="cs-CZ" dirty="0" err="1" smtClean="0">
                <a:effectLst/>
              </a:rPr>
              <a:t>Generic</a:t>
            </a:r>
            <a:r>
              <a:rPr lang="cs-CZ" dirty="0" smtClean="0">
                <a:effectLst/>
              </a:rPr>
              <a:t> na WWW: http://commons.wikimedia.org/wiki/File:Charles_Bridge_St_Norbert_Venceslas_Sigmund.jpg?uselang=cs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733" y="0"/>
            <a:ext cx="7756263" cy="1054250"/>
          </a:xfrm>
        </p:spPr>
        <p:txBody>
          <a:bodyPr/>
          <a:lstStyle/>
          <a:p>
            <a:pPr algn="l"/>
            <a:r>
              <a:rPr lang="cs-CZ" sz="4400" b="1" dirty="0" smtClean="0">
                <a:solidFill>
                  <a:srgbClr val="FF0000"/>
                </a:solidFill>
              </a:rPr>
              <a:t>ZDROJE: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127" y="6056715"/>
            <a:ext cx="912090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ČERNÝ, Věnceslav. </a:t>
            </a:r>
            <a:r>
              <a:rPr lang="cs-CZ" i="1" dirty="0" err="1"/>
              <a:t>wikimedia</a:t>
            </a:r>
            <a:r>
              <a:rPr lang="cs-CZ" dirty="0"/>
              <a:t> [online]. [cit. 19.8.2013]. Dostupný na WWW: http://commons.wikimedia.org/wiki/File:Cerny-Jirasek.jpg?uselang=cs </a:t>
            </a:r>
          </a:p>
        </p:txBody>
      </p:sp>
    </p:spTree>
    <p:extLst>
      <p:ext uri="{BB962C8B-B14F-4D97-AF65-F5344CB8AC3E}">
        <p14:creationId xmlns:p14="http://schemas.microsoft.com/office/powerpoint/2010/main" xmlns="" val="3413030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717" y="404664"/>
            <a:ext cx="86044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ANONYMOUS. </a:t>
            </a:r>
            <a:r>
              <a:rPr lang="cs-CZ" i="1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[online]. [cit. 18.8.2013]. Dostupný na WWW: http://commons.wikimedia.org/wiki/File:Dalimil.gif?uselang=cs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1509" y="1050995"/>
            <a:ext cx="8820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effectLst/>
              </a:rPr>
              <a:t>TOSOVSKY, Ales. </a:t>
            </a:r>
            <a:r>
              <a:rPr lang="en-US" i="1" dirty="0" err="1" smtClean="0">
                <a:effectLst/>
              </a:rPr>
              <a:t>wikimedia</a:t>
            </a:r>
            <a:r>
              <a:rPr lang="en-US" dirty="0" smtClean="0">
                <a:effectLst/>
              </a:rPr>
              <a:t> [online]. [cit. 18.8.2013]. </a:t>
            </a:r>
            <a:r>
              <a:rPr lang="en-US" dirty="0" err="1" smtClean="0">
                <a:effectLst/>
              </a:rPr>
              <a:t>Dostupný</a:t>
            </a:r>
            <a:r>
              <a:rPr lang="en-US" dirty="0" smtClean="0">
                <a:effectLst/>
              </a:rPr>
              <a:t> pod </a:t>
            </a:r>
            <a:r>
              <a:rPr lang="en-US" dirty="0" err="1" smtClean="0">
                <a:effectLst/>
              </a:rPr>
              <a:t>licencí</a:t>
            </a:r>
            <a:r>
              <a:rPr lang="en-US" dirty="0" smtClean="0">
                <a:effectLst/>
              </a:rPr>
              <a:t> Creative Commons </a:t>
            </a:r>
            <a:r>
              <a:rPr lang="en-US" dirty="0" err="1" smtClean="0">
                <a:effectLst/>
              </a:rPr>
              <a:t>Uveďte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autora-Zachovejte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licenci</a:t>
            </a:r>
            <a:r>
              <a:rPr lang="en-US" dirty="0" smtClean="0">
                <a:effectLst/>
              </a:rPr>
              <a:t> 3.0 </a:t>
            </a:r>
            <a:r>
              <a:rPr lang="en-US" dirty="0" err="1" smtClean="0">
                <a:effectLst/>
              </a:rPr>
              <a:t>Unported</a:t>
            </a:r>
            <a:r>
              <a:rPr lang="en-US" dirty="0" smtClean="0">
                <a:effectLst/>
              </a:rPr>
              <a:t> </a:t>
            </a:r>
            <a:r>
              <a:rPr lang="en-US" dirty="0" err="1" smtClean="0">
                <a:effectLst/>
              </a:rPr>
              <a:t>na</a:t>
            </a:r>
            <a:r>
              <a:rPr lang="en-US" dirty="0" smtClean="0">
                <a:effectLst/>
              </a:rPr>
              <a:t> WWW: http://commons.wikimedia.org/wiki/File:Wenceslaus_I_Duke_of_Bohemia_equestrian_statue_in_Prague_1.jpg?uselang=cs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8937" y="2251324"/>
            <a:ext cx="84609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MIAOW </a:t>
            </a:r>
            <a:r>
              <a:rPr lang="cs-CZ" dirty="0" err="1" smtClean="0">
                <a:effectLst/>
              </a:rPr>
              <a:t>MIAOW</a:t>
            </a:r>
            <a:r>
              <a:rPr lang="cs-CZ" dirty="0" smtClean="0">
                <a:effectLst/>
              </a:rPr>
              <a:t>. </a:t>
            </a:r>
            <a:r>
              <a:rPr lang="cs-CZ" i="1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[online]. [cit. 18.8.2013]. Dostupný na WWW: http://commons.wikimedia.org/wiki/File:St_Wenceslas_by_Jan_Jiri_Bendl_Vysehrad_Prague_CZ_802.jpg?uselang=cs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05717" y="3205381"/>
            <a:ext cx="86044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DILIGENT, </a:t>
            </a:r>
            <a:r>
              <a:rPr lang="cs-CZ" dirty="0" err="1" smtClean="0">
                <a:effectLst/>
              </a:rPr>
              <a:t>Rémi</a:t>
            </a:r>
            <a:r>
              <a:rPr lang="cs-CZ" dirty="0" smtClean="0">
                <a:effectLst/>
              </a:rPr>
              <a:t>. </a:t>
            </a:r>
            <a:r>
              <a:rPr lang="cs-CZ" i="1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[online]. [cit. 18.8.2013]. Dostupný na WWW: http://commons.wikimedia.org/wiki/File:Saint_Venceslas_grave.JPG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1491" y="3851712"/>
            <a:ext cx="82742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UNKNOWN. </a:t>
            </a:r>
            <a:r>
              <a:rPr lang="cs-CZ" i="1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[online]. [cit. 18.8.2013]. Dostupný na WWW: http://commons.wikimedia.org/wiki/File:Wenceslaus_vinice.jpg?uselang=cs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1491" y="4653136"/>
            <a:ext cx="78848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dirty="0" smtClean="0">
                <a:effectLst/>
              </a:rPr>
              <a:t>JAN JIŘÍ HEINSCH. </a:t>
            </a:r>
            <a:r>
              <a:rPr lang="nl-NL" i="1" dirty="0" smtClean="0">
                <a:effectLst/>
              </a:rPr>
              <a:t>wikimedia</a:t>
            </a:r>
            <a:r>
              <a:rPr lang="nl-NL" dirty="0" smtClean="0">
                <a:effectLst/>
              </a:rPr>
              <a:t> [online]. [cit. 18.8.2013]. Dostupný na WWW: http://commons.wikimedia.org/wiki/File:Heinsch,_Jan_Jiri_-_Svaty_Vaclav_prisluhuje_u_stolu_chudym_(1685).jpg?uselang=cs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91491" y="5576466"/>
            <a:ext cx="79969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WETTNUG. </a:t>
            </a:r>
            <a:r>
              <a:rPr lang="cs-CZ" i="1" dirty="0"/>
              <a:t>youtube.com</a:t>
            </a:r>
            <a:r>
              <a:rPr lang="cs-CZ" dirty="0"/>
              <a:t> [online]. [cit. </a:t>
            </a:r>
            <a:r>
              <a:rPr lang="cs-CZ" dirty="0" smtClean="0"/>
              <a:t>26.9.2013</a:t>
            </a:r>
            <a:r>
              <a:rPr lang="cs-CZ" dirty="0"/>
              <a:t>]. Dostupný na WWW: http://www.youtube.com/watch?v=BN4w285GU0M </a:t>
            </a:r>
          </a:p>
        </p:txBody>
      </p:sp>
    </p:spTree>
    <p:extLst>
      <p:ext uri="{BB962C8B-B14F-4D97-AF65-F5344CB8AC3E}">
        <p14:creationId xmlns:p14="http://schemas.microsoft.com/office/powerpoint/2010/main" xmlns="" val="2311276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316</TotalTime>
  <Words>689</Words>
  <Application>Microsoft Office PowerPoint</Application>
  <PresentationFormat>Předvádění na obrazovce (4:3)</PresentationFormat>
  <Paragraphs>130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Tvrdý obal</vt:lpstr>
      <vt:lpstr>Snímek 1</vt:lpstr>
      <vt:lpstr>Metodika:</vt:lpstr>
      <vt:lpstr>DEN ČESKÉ STÁTNOSTI</vt:lpstr>
      <vt:lpstr>STÁTNÍ SVÁTEK</vt:lpstr>
      <vt:lpstr>KNÍŽE VÁCLAV</vt:lpstr>
      <vt:lpstr>RODOKMEN</vt:lpstr>
      <vt:lpstr>VÝCHOVA</vt:lpstr>
      <vt:lpstr>JAKÝ VÁCLAV BYL?</vt:lpstr>
      <vt:lpstr>Snímek 9</vt:lpstr>
      <vt:lpstr>Snímek 10</vt:lpstr>
      <vt:lpstr>28.9.935</vt:lpstr>
      <vt:lpstr>HROBKA SVATÉHO VÁCLAVA</vt:lpstr>
      <vt:lpstr>POVĚST</vt:lpstr>
      <vt:lpstr>Snímek 14</vt:lpstr>
      <vt:lpstr>Svatý Václav</vt:lpstr>
      <vt:lpstr>Snímek 16</vt:lpstr>
      <vt:lpstr>Snímek 17</vt:lpstr>
      <vt:lpstr>Na špatné možnosti ťukni (špatné odpovědi při ťuknutí zmizí).</vt:lpstr>
      <vt:lpstr>Snímek 19</vt:lpstr>
      <vt:lpstr>Spoj obrázek a místo.</vt:lpstr>
      <vt:lpstr>Dopiš do vět.</vt:lpstr>
      <vt:lpstr>A teď malé zopakování</vt:lpstr>
      <vt:lpstr>ZDROJE: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lenka.cerna</dc:creator>
  <cp:lastModifiedBy>Dum</cp:lastModifiedBy>
  <cp:revision>42</cp:revision>
  <dcterms:created xsi:type="dcterms:W3CDTF">2013-08-18T14:35:09Z</dcterms:created>
  <dcterms:modified xsi:type="dcterms:W3CDTF">2015-07-16T15:25:03Z</dcterms:modified>
</cp:coreProperties>
</file>