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75" r:id="rId2"/>
    <p:sldId id="256" r:id="rId3"/>
    <p:sldId id="258" r:id="rId4"/>
    <p:sldId id="269" r:id="rId5"/>
    <p:sldId id="259" r:id="rId6"/>
    <p:sldId id="260" r:id="rId7"/>
    <p:sldId id="270" r:id="rId8"/>
    <p:sldId id="262" r:id="rId9"/>
    <p:sldId id="271" r:id="rId10"/>
    <p:sldId id="261" r:id="rId11"/>
    <p:sldId id="272" r:id="rId12"/>
    <p:sldId id="263" r:id="rId13"/>
    <p:sldId id="265" r:id="rId14"/>
    <p:sldId id="266" r:id="rId15"/>
    <p:sldId id="267" r:id="rId16"/>
    <p:sldId id="268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00"/>
    <a:srgbClr val="FF0066"/>
    <a:srgbClr val="66FF33"/>
    <a:srgbClr val="000066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2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842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B0AF16-E8A4-4329-A3FC-E815BA205364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EA6BFC-6CD5-4114-A1D3-CC6E8D2C54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15445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260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514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7793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3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2542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2277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4538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22064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55337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44534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1" name="type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0D322-0A48-42BA-B4DE-F3C88F1D59AF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214A1E-455E-47F7-B2AF-07602A7926E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52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14" name="type.wav"/>
          </p:stSnd>
        </p:sndAc>
      </p:transition>
    </mc:Choice>
    <mc:Fallback>
      <p:transition spd="slow">
        <p:fade/>
        <p:sndAc>
          <p:stSnd>
            <p:snd r:embed="rId13" name="type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1.wav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1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emf"/><Relationship Id="rId13" Type="http://schemas.openxmlformats.org/officeDocument/2006/relationships/audio" Target="../media/audio11.wav"/><Relationship Id="rId3" Type="http://schemas.openxmlformats.org/officeDocument/2006/relationships/image" Target="../media/image13.emf"/><Relationship Id="rId7" Type="http://schemas.openxmlformats.org/officeDocument/2006/relationships/image" Target="../media/image16.png"/><Relationship Id="rId12" Type="http://schemas.openxmlformats.org/officeDocument/2006/relationships/image" Target="../media/image21.e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11" Type="http://schemas.openxmlformats.org/officeDocument/2006/relationships/image" Target="../media/image20.emf"/><Relationship Id="rId5" Type="http://schemas.openxmlformats.org/officeDocument/2006/relationships/image" Target="../media/image15.png"/><Relationship Id="rId10" Type="http://schemas.openxmlformats.org/officeDocument/2006/relationships/image" Target="../media/image19.emf"/><Relationship Id="rId4" Type="http://schemas.openxmlformats.org/officeDocument/2006/relationships/image" Target="../media/image14.png"/><Relationship Id="rId9" Type="http://schemas.openxmlformats.org/officeDocument/2006/relationships/image" Target="../media/image18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audio" Target="../media/audio11.wav"/><Relationship Id="rId3" Type="http://schemas.openxmlformats.org/officeDocument/2006/relationships/hyperlink" Target="http://www.pdclipart.org/displayimage.php?album=32&amp;pos=26" TargetMode="External"/><Relationship Id="rId7" Type="http://schemas.openxmlformats.org/officeDocument/2006/relationships/hyperlink" Target="http://www.datakabinet.cz/cs/Kontakty.html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dclipart.org/displayimage.php?album=32&amp;pos=20" TargetMode="External"/><Relationship Id="rId5" Type="http://schemas.openxmlformats.org/officeDocument/2006/relationships/hyperlink" Target="http://www.pdclipart.org/displayimage.php?album=32&amp;pos=27" TargetMode="External"/><Relationship Id="rId4" Type="http://schemas.openxmlformats.org/officeDocument/2006/relationships/hyperlink" Target="http://www.pdclipart.org/displayimage.php?album=32&amp;pos=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2656"/>
            <a:ext cx="5143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739306"/>
            <a:ext cx="17445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projektu</a:t>
            </a:r>
            <a:r>
              <a:rPr lang="de-DE" b="1" dirty="0"/>
              <a:t>: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255656" y="1773076"/>
            <a:ext cx="24304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Modernizace</a:t>
            </a:r>
            <a:r>
              <a:rPr lang="de-DE" dirty="0"/>
              <a:t> </a:t>
            </a:r>
            <a:r>
              <a:rPr lang="de-DE" dirty="0" err="1"/>
              <a:t>vzd</a:t>
            </a:r>
            <a:r>
              <a:rPr lang="cs-CZ" dirty="0" err="1"/>
              <a:t>ěl</a:t>
            </a:r>
            <a:r>
              <a:rPr lang="en-US" dirty="0" err="1"/>
              <a:t>ávání</a:t>
            </a: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251520" y="2157717"/>
            <a:ext cx="24934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Po</a:t>
            </a:r>
            <a:r>
              <a:rPr lang="cs-CZ" b="1" dirty="0" err="1"/>
              <a:t>řadov</a:t>
            </a:r>
            <a:r>
              <a:rPr lang="en-US" b="1" dirty="0"/>
              <a:t>é </a:t>
            </a:r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projektu</a:t>
            </a:r>
            <a:r>
              <a:rPr lang="en-US" b="1" dirty="0"/>
              <a:t>:</a:t>
            </a:r>
          </a:p>
        </p:txBody>
      </p:sp>
      <p:sp>
        <p:nvSpPr>
          <p:cNvPr id="5" name="Obdélník 4"/>
          <p:cNvSpPr/>
          <p:nvPr/>
        </p:nvSpPr>
        <p:spPr>
          <a:xfrm>
            <a:off x="3001720" y="2142408"/>
            <a:ext cx="24048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smtClean="0"/>
              <a:t>CZ.1.07/1.4.00/21.</a:t>
            </a:r>
            <a:r>
              <a:rPr lang="cs-CZ" dirty="0" smtClean="0"/>
              <a:t>3</a:t>
            </a:r>
            <a:r>
              <a:rPr lang="de-DE" dirty="0" smtClean="0"/>
              <a:t>811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284720" y="2511740"/>
            <a:ext cx="23076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</a:t>
            </a:r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01703" y="250874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de-DE" dirty="0" err="1"/>
              <a:t>Inovace</a:t>
            </a:r>
            <a:r>
              <a:rPr lang="de-DE" dirty="0"/>
              <a:t> a </a:t>
            </a:r>
            <a:r>
              <a:rPr lang="de-DE" dirty="0" err="1"/>
              <a:t>zkvalitn</a:t>
            </a:r>
            <a:r>
              <a:rPr lang="cs-CZ" dirty="0" err="1"/>
              <a:t>ěn</a:t>
            </a:r>
            <a:r>
              <a:rPr lang="en-US" dirty="0"/>
              <a:t>í </a:t>
            </a:r>
            <a:r>
              <a:rPr lang="en-US" dirty="0" err="1"/>
              <a:t>výuky</a:t>
            </a:r>
            <a:r>
              <a:rPr lang="en-US" dirty="0"/>
              <a:t> prost</a:t>
            </a:r>
            <a:r>
              <a:rPr lang="cs-CZ" dirty="0" err="1"/>
              <a:t>řednictv</a:t>
            </a:r>
            <a:r>
              <a:rPr lang="en-US" dirty="0" err="1"/>
              <a:t>ím</a:t>
            </a:r>
            <a:r>
              <a:rPr lang="en-US" dirty="0"/>
              <a:t> ICT (</a:t>
            </a:r>
            <a:r>
              <a:rPr lang="en-US" dirty="0" err="1"/>
              <a:t>Sv</a:t>
            </a:r>
            <a:r>
              <a:rPr lang="cs-CZ" dirty="0" err="1"/>
              <a:t>ět</a:t>
            </a:r>
            <a:r>
              <a:rPr lang="cs-CZ" dirty="0"/>
              <a:t> kolem n</a:t>
            </a:r>
            <a:r>
              <a:rPr lang="en-US" dirty="0" err="1"/>
              <a:t>ás</a:t>
            </a:r>
            <a:r>
              <a:rPr lang="en-US" dirty="0"/>
              <a:t> I. </a:t>
            </a:r>
            <a:r>
              <a:rPr lang="en-US" dirty="0" err="1"/>
              <a:t>stupe</a:t>
            </a:r>
            <a:r>
              <a:rPr lang="cs-CZ" dirty="0"/>
              <a:t>ň)</a:t>
            </a:r>
          </a:p>
        </p:txBody>
      </p:sp>
      <p:sp>
        <p:nvSpPr>
          <p:cNvPr id="8" name="Obdélník 7"/>
          <p:cNvSpPr/>
          <p:nvPr/>
        </p:nvSpPr>
        <p:spPr>
          <a:xfrm>
            <a:off x="321619" y="3155080"/>
            <a:ext cx="21800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Č</a:t>
            </a:r>
            <a:r>
              <a:rPr lang="en-US" b="1" dirty="0" err="1"/>
              <a:t>íslo</a:t>
            </a:r>
            <a:r>
              <a:rPr lang="en-US" b="1" dirty="0"/>
              <a:t> </a:t>
            </a:r>
            <a:r>
              <a:rPr lang="en-US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é </a:t>
            </a:r>
            <a:r>
              <a:rPr lang="en-US" b="1" dirty="0" err="1"/>
              <a:t>aktivity</a:t>
            </a:r>
            <a:r>
              <a:rPr lang="en-US" b="1" dirty="0"/>
              <a:t>:</a:t>
            </a:r>
          </a:p>
        </p:txBody>
      </p:sp>
      <p:sp>
        <p:nvSpPr>
          <p:cNvPr id="9" name="Obdélník 8"/>
          <p:cNvSpPr/>
          <p:nvPr/>
        </p:nvSpPr>
        <p:spPr>
          <a:xfrm>
            <a:off x="2638076" y="3155080"/>
            <a:ext cx="1439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/>
              <a:t>III/2/SN1/1/3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14961" y="3524412"/>
            <a:ext cx="7088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Sada</a:t>
            </a:r>
            <a:r>
              <a:rPr lang="de-DE" b="1" dirty="0"/>
              <a:t>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456513" y="3524412"/>
            <a:ext cx="10143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Kalendá</a:t>
            </a:r>
            <a:r>
              <a:rPr lang="cs-CZ" dirty="0"/>
              <a:t>ř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21619" y="3902252"/>
            <a:ext cx="13766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Název</a:t>
            </a:r>
            <a:r>
              <a:rPr lang="de-DE" b="1" dirty="0"/>
              <a:t> DUM: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310262" y="3893744"/>
            <a:ext cx="104772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</a:t>
            </a:r>
            <a:r>
              <a:rPr lang="en-US" dirty="0" err="1"/>
              <a:t>ásti</a:t>
            </a:r>
            <a:r>
              <a:rPr lang="en-US" dirty="0"/>
              <a:t> </a:t>
            </a:r>
            <a:r>
              <a:rPr lang="en-US" dirty="0" err="1"/>
              <a:t>dne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390147" y="4271584"/>
            <a:ext cx="10384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Anotace</a:t>
            </a:r>
            <a:r>
              <a:rPr lang="de-DE" b="1" dirty="0"/>
              <a:t>: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1996100" y="427158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Ž</a:t>
            </a:r>
            <a:r>
              <a:rPr lang="en-US" dirty="0" err="1"/>
              <a:t>ák</a:t>
            </a:r>
            <a:r>
              <a:rPr lang="en-US" dirty="0"/>
              <a:t> se u</a:t>
            </a:r>
            <a:r>
              <a:rPr lang="cs-CZ" dirty="0"/>
              <a:t>č</a:t>
            </a:r>
            <a:r>
              <a:rPr lang="en-US" dirty="0"/>
              <a:t>í </a:t>
            </a:r>
            <a:r>
              <a:rPr lang="en-US" dirty="0" err="1"/>
              <a:t>rozpoznávat</a:t>
            </a:r>
            <a:r>
              <a:rPr lang="en-US" dirty="0"/>
              <a:t> </a:t>
            </a:r>
            <a:r>
              <a:rPr lang="cs-CZ" dirty="0"/>
              <a:t>č</a:t>
            </a:r>
            <a:r>
              <a:rPr lang="en-US" dirty="0" err="1"/>
              <a:t>ásti</a:t>
            </a:r>
            <a:r>
              <a:rPr lang="en-US" dirty="0"/>
              <a:t> </a:t>
            </a:r>
            <a:r>
              <a:rPr lang="en-US" dirty="0" err="1"/>
              <a:t>dne</a:t>
            </a:r>
            <a:r>
              <a:rPr lang="en-US" dirty="0"/>
              <a:t> a </a:t>
            </a:r>
            <a:r>
              <a:rPr lang="cs-CZ" dirty="0"/>
              <a:t>činnosti, </a:t>
            </a:r>
            <a:r>
              <a:rPr lang="cs-CZ" dirty="0" err="1"/>
              <a:t>kter</a:t>
            </a:r>
            <a:r>
              <a:rPr lang="en-US" dirty="0"/>
              <a:t>é se v </a:t>
            </a:r>
            <a:r>
              <a:rPr lang="en-US" dirty="0" err="1"/>
              <a:t>daných</a:t>
            </a:r>
            <a:r>
              <a:rPr lang="en-US" dirty="0"/>
              <a:t> </a:t>
            </a:r>
            <a:r>
              <a:rPr lang="cs-CZ" dirty="0"/>
              <a:t>č</a:t>
            </a:r>
            <a:r>
              <a:rPr lang="en-US" dirty="0" err="1"/>
              <a:t>ástech</a:t>
            </a:r>
            <a:r>
              <a:rPr lang="en-US" dirty="0"/>
              <a:t> </a:t>
            </a:r>
            <a:r>
              <a:rPr lang="cs-CZ" dirty="0" smtClean="0"/>
              <a:t>dne </a:t>
            </a:r>
            <a:r>
              <a:rPr lang="en-US" dirty="0" err="1" smtClean="0"/>
              <a:t>vykonávají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414961" y="4917915"/>
            <a:ext cx="146732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Klí</a:t>
            </a:r>
            <a:r>
              <a:rPr lang="cs-CZ" b="1" dirty="0" err="1"/>
              <a:t>čov</a:t>
            </a:r>
            <a:r>
              <a:rPr lang="en-US" b="1" dirty="0"/>
              <a:t>á </a:t>
            </a:r>
            <a:r>
              <a:rPr lang="en-US" b="1" dirty="0" err="1"/>
              <a:t>slova</a:t>
            </a:r>
            <a:r>
              <a:rPr lang="en-US" b="1" dirty="0"/>
              <a:t>: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1984728" y="4939523"/>
            <a:ext cx="44133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dirty="0"/>
              <a:t>Ráno, dopoledne, poledne, odpoledne, ve</a:t>
            </a:r>
            <a:r>
              <a:rPr lang="cs-CZ" dirty="0"/>
              <a:t>čer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67187" y="5308855"/>
            <a:ext cx="88434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Ro</a:t>
            </a:r>
            <a:r>
              <a:rPr lang="cs-CZ" b="1" dirty="0" err="1"/>
              <a:t>čn</a:t>
            </a:r>
            <a:r>
              <a:rPr lang="en-US" b="1" dirty="0" err="1"/>
              <a:t>ík</a:t>
            </a:r>
            <a:r>
              <a:rPr lang="en-US" b="1" dirty="0"/>
              <a:t>: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1984728" y="5287247"/>
            <a:ext cx="7302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druhý</a:t>
            </a:r>
            <a:endParaRPr lang="de-DE" dirty="0"/>
          </a:p>
        </p:txBody>
      </p:sp>
      <p:sp>
        <p:nvSpPr>
          <p:cNvPr id="20" name="Obdélník 19"/>
          <p:cNvSpPr/>
          <p:nvPr/>
        </p:nvSpPr>
        <p:spPr>
          <a:xfrm>
            <a:off x="438487" y="5688002"/>
            <a:ext cx="15575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 err="1"/>
              <a:t>Jméno</a:t>
            </a:r>
            <a:r>
              <a:rPr lang="de-DE" b="1" dirty="0"/>
              <a:t> </a:t>
            </a:r>
            <a:r>
              <a:rPr lang="de-DE" b="1" dirty="0" err="1"/>
              <a:t>autora</a:t>
            </a:r>
            <a:r>
              <a:rPr lang="de-DE" b="1" dirty="0"/>
              <a:t>:</a:t>
            </a:r>
          </a:p>
        </p:txBody>
      </p:sp>
      <p:sp>
        <p:nvSpPr>
          <p:cNvPr id="21" name="Obdélník 20"/>
          <p:cNvSpPr/>
          <p:nvPr/>
        </p:nvSpPr>
        <p:spPr>
          <a:xfrm>
            <a:off x="2028343" y="5656579"/>
            <a:ext cx="18085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Mgr</a:t>
            </a:r>
            <a:r>
              <a:rPr lang="de-DE" dirty="0"/>
              <a:t>. Lenka </a:t>
            </a:r>
            <a:r>
              <a:rPr lang="cs-CZ" dirty="0" err="1"/>
              <a:t>Čern</a:t>
            </a:r>
            <a:r>
              <a:rPr lang="en-US" dirty="0"/>
              <a:t>á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531755" y="6057334"/>
            <a:ext cx="75520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Škola: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2028343" y="5994782"/>
            <a:ext cx="3823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dirty="0" err="1"/>
              <a:t>Základní</a:t>
            </a:r>
            <a:r>
              <a:rPr lang="de-DE" dirty="0"/>
              <a:t> </a:t>
            </a:r>
            <a:r>
              <a:rPr lang="cs-CZ" dirty="0"/>
              <a:t>škola, Most, </a:t>
            </a:r>
            <a:r>
              <a:rPr lang="cs-CZ" dirty="0" err="1"/>
              <a:t>Sv</a:t>
            </a:r>
            <a:r>
              <a:rPr lang="en-US" dirty="0"/>
              <a:t>á</a:t>
            </a:r>
            <a:r>
              <a:rPr lang="cs-CZ" dirty="0" err="1"/>
              <a:t>žn</a:t>
            </a:r>
            <a:r>
              <a:rPr lang="en-US" dirty="0"/>
              <a:t>á 2342, </a:t>
            </a:r>
            <a:r>
              <a:rPr lang="en-US" dirty="0" err="1"/>
              <a:t>p.o.</a:t>
            </a: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20714" y="6364114"/>
            <a:ext cx="8974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e-DE" b="1" dirty="0"/>
              <a:t>Datum: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2084078" y="634663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3</a:t>
            </a:r>
            <a:r>
              <a:rPr lang="de-DE" dirty="0" smtClean="0"/>
              <a:t>. </a:t>
            </a:r>
            <a:r>
              <a:rPr lang="de-DE" dirty="0"/>
              <a:t>3. 2013</a:t>
            </a:r>
          </a:p>
        </p:txBody>
      </p:sp>
    </p:spTree>
    <p:extLst>
      <p:ext uri="{BB962C8B-B14F-4D97-AF65-F5344CB8AC3E}">
        <p14:creationId xmlns:p14="http://schemas.microsoft.com/office/powerpoint/2010/main" xmlns="" val="3651044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 bwMode="blackGray"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itchFamily="82" charset="0"/>
              </a:rPr>
              <a:t>ČÁSTI DNE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Harringto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7517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RÁNO</a:t>
            </a:r>
            <a:endParaRPr lang="cs-CZ" sz="6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Vstávání</a:t>
            </a:r>
          </a:p>
          <a:p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Ranní hygiena</a:t>
            </a:r>
          </a:p>
          <a:p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Snídaně</a:t>
            </a:r>
          </a:p>
          <a:p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Cesta do školy</a:t>
            </a:r>
          </a:p>
          <a:p>
            <a:endParaRPr lang="cs-CZ" b="1" dirty="0" smtClean="0"/>
          </a:p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068960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4819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6" presetClass="entr" presetSubtype="2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75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25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750"/>
                            </p:stCondLst>
                            <p:childTnLst>
                              <p:par>
                                <p:cTn id="20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25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56126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DOPOLEDNE</a:t>
            </a: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Škola začíná v 8.00 hod.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Svačina v 10.00 hod.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Psaní, čtení, počítání, matematika …</a:t>
            </a:r>
            <a:endParaRPr lang="cs-CZ" sz="3600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2376264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698885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75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750"/>
                            </p:stCondLst>
                            <p:childTnLst>
                              <p:par>
                                <p:cTn id="17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75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POLEDNE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Batang" pitchFamily="18" charset="-127"/>
                <a:ea typeface="Batang" pitchFamily="18" charset="-127"/>
              </a:rPr>
              <a:t>OBĚD</a:t>
            </a:r>
            <a:endParaRPr lang="cs-CZ" sz="4400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lum brigh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29000"/>
            <a:ext cx="4485461" cy="2736304"/>
          </a:xfrm>
          <a:prstGeom prst="rect">
            <a:avLst/>
          </a:prstGeom>
          <a:ln w="57150">
            <a:solidFill>
              <a:srgbClr val="FFC000"/>
            </a:solidFill>
            <a:miter lim="800000"/>
            <a:headEnd/>
            <a:tailEnd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196752"/>
            <a:ext cx="280831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5066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250"/>
                            </p:stCondLst>
                            <p:childTnLst>
                              <p:par>
                                <p:cTn id="23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36143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ODPOLEDNE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Doba volna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Družina, zájmové kroužky, sport, příprava na vyučování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svačina</a:t>
            </a:r>
          </a:p>
          <a:p>
            <a:endParaRPr lang="cs-CZ" sz="3600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501008"/>
            <a:ext cx="3301380" cy="3157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9057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5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250"/>
                            </p:stCondLst>
                            <p:childTnLst>
                              <p:par>
                                <p:cTn id="21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12680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VEČER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Stmívá se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Úklid hraček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Večeře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Mytí, sprchování</a:t>
            </a:r>
            <a:endParaRPr lang="cs-CZ" sz="3600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9059" y="3356992"/>
            <a:ext cx="2942675" cy="294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7198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2" presetClass="emph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animRot by="120000">
                                      <p:cBhvr>
                                        <p:cTn id="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250"/>
                            </p:stCondLst>
                            <p:childTnLst>
                              <p:par>
                                <p:cTn id="2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250"/>
                            </p:stCondLst>
                            <p:childTnLst>
                              <p:par>
                                <p:cTn id="2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250"/>
                            </p:stCondLst>
                            <p:childTnLst>
                              <p:par>
                                <p:cTn id="36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453881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itchFamily="82" charset="0"/>
              </a:rPr>
              <a:t>NOC</a:t>
            </a:r>
            <a:endParaRPr lang="cs-CZ" sz="6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Spaní</a:t>
            </a:r>
          </a:p>
          <a:p>
            <a:r>
              <a:rPr lang="cs-CZ" sz="3600" b="1" dirty="0" smtClean="0">
                <a:latin typeface="Batang" pitchFamily="18" charset="-127"/>
                <a:ea typeface="Batang" pitchFamily="18" charset="-127"/>
              </a:rPr>
              <a:t>Je tma</a:t>
            </a:r>
            <a:endParaRPr lang="cs-CZ" sz="3600" b="1" dirty="0">
              <a:latin typeface="Batang" pitchFamily="18" charset="-127"/>
              <a:ea typeface="Batang" pitchFamily="18" charset="-127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12295"/>
            <a:ext cx="3517404" cy="3517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35659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250"/>
                            </p:stCondLst>
                            <p:childTnLst>
                              <p:par>
                                <p:cTn id="13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25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Z</a:t>
            </a:r>
            <a:r>
              <a:rPr lang="cs-CZ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  <a:cs typeface="Aharoni" pitchFamily="2" charset="-79"/>
              </a:rPr>
              <a:t>výrazňovačem vyznač správnou možnost</a:t>
            </a:r>
            <a:endParaRPr lang="cs-CZ" i="1" dirty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37323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  <a:latin typeface="Gungsuh" pitchFamily="18" charset="-127"/>
                <a:ea typeface="Gungsuh" pitchFamily="18" charset="-127"/>
              </a:rPr>
              <a:t>Snídaně</a:t>
            </a:r>
            <a:r>
              <a:rPr lang="cs-CZ" dirty="0" smtClean="0">
                <a:latin typeface="Gungsuh" pitchFamily="18" charset="-127"/>
                <a:ea typeface="Gungsuh" pitchFamily="18" charset="-127"/>
              </a:rPr>
              <a:t> </a:t>
            </a:r>
            <a:r>
              <a:rPr lang="cs-CZ" dirty="0" smtClean="0">
                <a:latin typeface="Baskerville Old Face" pitchFamily="18" charset="0"/>
              </a:rPr>
              <a:t>   </a:t>
            </a:r>
            <a:r>
              <a:rPr lang="cs-CZ" dirty="0" smtClean="0"/>
              <a:t>   </a:t>
            </a:r>
            <a:r>
              <a:rPr lang="cs-CZ" sz="2800" dirty="0" smtClean="0">
                <a:latin typeface="Gungsuh" pitchFamily="18" charset="-127"/>
                <a:ea typeface="Gungsuh" pitchFamily="18" charset="-127"/>
              </a:rPr>
              <a:t>ráno  - v poledne – večer</a:t>
            </a:r>
            <a:endParaRPr lang="cs-CZ" dirty="0" smtClean="0">
              <a:latin typeface="Gungsuh" pitchFamily="18" charset="-127"/>
              <a:ea typeface="Gungsuh" pitchFamily="18" charset="-127"/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Gungsuh" pitchFamily="18" charset="-127"/>
                <a:ea typeface="Gungsuh" pitchFamily="18" charset="-127"/>
              </a:rPr>
              <a:t>Svačina</a:t>
            </a:r>
            <a:r>
              <a:rPr lang="cs-CZ" dirty="0" smtClean="0">
                <a:latin typeface="Gungsuh" pitchFamily="18" charset="-127"/>
                <a:ea typeface="Gungsuh" pitchFamily="18" charset="-127"/>
              </a:rPr>
              <a:t> </a:t>
            </a:r>
            <a:r>
              <a:rPr lang="cs-CZ" dirty="0" smtClean="0"/>
              <a:t>	</a:t>
            </a:r>
            <a:r>
              <a:rPr lang="cs-CZ" sz="2800" dirty="0" smtClean="0">
                <a:latin typeface="Gungsuh" pitchFamily="18" charset="-127"/>
                <a:ea typeface="Gungsuh" pitchFamily="18" charset="-127"/>
              </a:rPr>
              <a:t>dopoledne – v poledne </a:t>
            </a:r>
            <a:endParaRPr lang="cs-CZ" sz="3600" dirty="0" smtClean="0">
              <a:latin typeface="Gungsuh" pitchFamily="18" charset="-127"/>
              <a:ea typeface="Gungsuh" pitchFamily="18" charset="-127"/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Gungsuh" pitchFamily="18" charset="-127"/>
                <a:ea typeface="Gungsuh" pitchFamily="18" charset="-127"/>
              </a:rPr>
              <a:t>Oběd</a:t>
            </a:r>
            <a:r>
              <a:rPr lang="cs-CZ" b="1" dirty="0" smtClean="0">
                <a:solidFill>
                  <a:srgbClr val="FFFF00"/>
                </a:solidFill>
              </a:rPr>
              <a:t>	</a:t>
            </a:r>
            <a:r>
              <a:rPr lang="cs-CZ" dirty="0" smtClean="0"/>
              <a:t>	</a:t>
            </a:r>
            <a:r>
              <a:rPr lang="cs-CZ" sz="2800" dirty="0" smtClean="0">
                <a:latin typeface="Gungsuh" pitchFamily="18" charset="-127"/>
                <a:ea typeface="Gungsuh" pitchFamily="18" charset="-127"/>
              </a:rPr>
              <a:t>ráno -  v poledne – večer</a:t>
            </a:r>
            <a:endParaRPr lang="cs-CZ" dirty="0" smtClean="0">
              <a:latin typeface="Gungsuh" pitchFamily="18" charset="-127"/>
              <a:ea typeface="Gungsuh" pitchFamily="18" charset="-127"/>
            </a:endParaRPr>
          </a:p>
          <a:p>
            <a:r>
              <a:rPr lang="cs-CZ" b="1" dirty="0" smtClean="0">
                <a:solidFill>
                  <a:srgbClr val="FFFF00"/>
                </a:solidFill>
                <a:latin typeface="Gungsuh" pitchFamily="18" charset="-127"/>
                <a:ea typeface="Gungsuh" pitchFamily="18" charset="-127"/>
              </a:rPr>
              <a:t>Večeře</a:t>
            </a:r>
            <a:r>
              <a:rPr lang="cs-CZ" dirty="0" smtClean="0">
                <a:latin typeface="Gungsuh" pitchFamily="18" charset="-127"/>
                <a:ea typeface="Gungsuh" pitchFamily="18" charset="-127"/>
              </a:rPr>
              <a:t>	</a:t>
            </a:r>
            <a:r>
              <a:rPr lang="cs-CZ" sz="2800" dirty="0" smtClean="0">
                <a:latin typeface="Gungsuh" pitchFamily="18" charset="-127"/>
                <a:ea typeface="Gungsuh" pitchFamily="18" charset="-127"/>
              </a:rPr>
              <a:t>ráno – v poledne -  večer</a:t>
            </a:r>
            <a:endParaRPr lang="cs-CZ" sz="2800" dirty="0">
              <a:latin typeface="Gungsuh" pitchFamily="18" charset="-127"/>
              <a:ea typeface="Gungsuh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6583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0066"/>
                </a:solidFill>
                <a:latin typeface="Gungsuh" pitchFamily="18" charset="-127"/>
                <a:ea typeface="Gungsuh" pitchFamily="18" charset="-127"/>
              </a:rPr>
              <a:t>Škrtni, co do řady nepatří</a:t>
            </a:r>
            <a:endParaRPr lang="cs-CZ" b="1" i="1" dirty="0">
              <a:solidFill>
                <a:srgbClr val="000066"/>
              </a:solidFill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v</a:t>
            </a:r>
            <a:r>
              <a:rPr lang="cs-CZ" sz="2800" b="1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stávání, snídaně, ráno, úkoly</a:t>
            </a:r>
          </a:p>
          <a:p>
            <a:r>
              <a:rPr lang="cs-CZ" sz="2800" b="1" i="1" dirty="0">
                <a:solidFill>
                  <a:srgbClr val="00B050"/>
                </a:solidFill>
                <a:latin typeface="Gungsuh" pitchFamily="18" charset="-127"/>
                <a:ea typeface="Gungsuh" pitchFamily="18" charset="-127"/>
              </a:rPr>
              <a:t>d</a:t>
            </a:r>
            <a:r>
              <a:rPr lang="cs-CZ" sz="2800" b="1" i="1" dirty="0" smtClean="0">
                <a:solidFill>
                  <a:srgbClr val="00B050"/>
                </a:solidFill>
                <a:latin typeface="Gungsuh" pitchFamily="18" charset="-127"/>
                <a:ea typeface="Gungsuh" pitchFamily="18" charset="-127"/>
              </a:rPr>
              <a:t>opoledne, škola, družina, svačina</a:t>
            </a:r>
          </a:p>
          <a:p>
            <a:r>
              <a:rPr lang="cs-CZ" sz="2800" b="1" i="1" dirty="0">
                <a:solidFill>
                  <a:srgbClr val="7030A0"/>
                </a:solidFill>
                <a:latin typeface="Gungsuh" pitchFamily="18" charset="-127"/>
                <a:ea typeface="Gungsuh" pitchFamily="18" charset="-127"/>
              </a:rPr>
              <a:t>v</a:t>
            </a:r>
            <a:r>
              <a:rPr lang="cs-CZ" sz="2800" b="1" i="1" dirty="0" smtClean="0">
                <a:solidFill>
                  <a:srgbClr val="7030A0"/>
                </a:solidFill>
                <a:latin typeface="Gungsuh" pitchFamily="18" charset="-127"/>
                <a:ea typeface="Gungsuh" pitchFamily="18" charset="-127"/>
              </a:rPr>
              <a:t>ečeře, oběd, poledne, dvanáct hodin</a:t>
            </a:r>
          </a:p>
          <a:p>
            <a:r>
              <a:rPr lang="cs-CZ" sz="2800" b="1" i="1" dirty="0">
                <a:solidFill>
                  <a:srgbClr val="FFC000"/>
                </a:solidFill>
                <a:latin typeface="Gungsuh" pitchFamily="18" charset="-127"/>
                <a:ea typeface="Gungsuh" pitchFamily="18" charset="-127"/>
              </a:rPr>
              <a:t>s</a:t>
            </a:r>
            <a:r>
              <a:rPr lang="cs-CZ" sz="2800" b="1" i="1" dirty="0" smtClean="0">
                <a:solidFill>
                  <a:srgbClr val="FFC000"/>
                </a:solidFill>
                <a:latin typeface="Gungsuh" pitchFamily="18" charset="-127"/>
                <a:ea typeface="Gungsuh" pitchFamily="18" charset="-127"/>
              </a:rPr>
              <a:t>port, úkoly, svačina, snídaně, odpoledne</a:t>
            </a:r>
          </a:p>
          <a:p>
            <a:r>
              <a:rPr lang="cs-CZ" sz="2800" b="1" i="1" dirty="0">
                <a:solidFill>
                  <a:schemeClr val="bg2">
                    <a:lumMod val="50000"/>
                  </a:schemeClr>
                </a:solidFill>
                <a:latin typeface="Gungsuh" pitchFamily="18" charset="-127"/>
                <a:ea typeface="Gungsuh" pitchFamily="18" charset="-127"/>
              </a:rPr>
              <a:t>o</a:t>
            </a:r>
            <a:r>
              <a:rPr lang="cs-CZ" sz="2800" b="1" i="1" dirty="0" smtClean="0">
                <a:solidFill>
                  <a:schemeClr val="bg2">
                    <a:lumMod val="50000"/>
                  </a:schemeClr>
                </a:solidFill>
                <a:latin typeface="Gungsuh" pitchFamily="18" charset="-127"/>
                <a:ea typeface="Gungsuh" pitchFamily="18" charset="-127"/>
              </a:rPr>
              <a:t>běd, sprchování, večeře, večer, televize</a:t>
            </a:r>
          </a:p>
          <a:p>
            <a:r>
              <a:rPr lang="cs-CZ" sz="2800" b="1" i="1" dirty="0">
                <a:solidFill>
                  <a:srgbClr val="FF0066"/>
                </a:solidFill>
                <a:latin typeface="Gungsuh" pitchFamily="18" charset="-127"/>
                <a:ea typeface="Gungsuh" pitchFamily="18" charset="-127"/>
              </a:rPr>
              <a:t>t</a:t>
            </a:r>
            <a:r>
              <a:rPr lang="cs-CZ" sz="2800" b="1" i="1" dirty="0" smtClean="0">
                <a:solidFill>
                  <a:srgbClr val="FF0066"/>
                </a:solidFill>
                <a:latin typeface="Gungsuh" pitchFamily="18" charset="-127"/>
                <a:ea typeface="Gungsuh" pitchFamily="18" charset="-127"/>
              </a:rPr>
              <a:t>ma, škola, noc, spánek </a:t>
            </a:r>
            <a:endParaRPr lang="cs-CZ" sz="2800" b="1" i="1" dirty="0">
              <a:solidFill>
                <a:srgbClr val="FF0066"/>
              </a:solidFill>
              <a:latin typeface="Gungsuh" pitchFamily="18" charset="-127"/>
              <a:ea typeface="Gungsuh" pitchFamily="18" charset="-127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49311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500"/>
                            </p:stCondLst>
                            <p:childTnLst>
                              <p:par>
                                <p:cTn id="32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Spoj obrázek</a:t>
            </a:r>
            <a:endParaRPr lang="cs-CZ" b="1" i="1" dirty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785" t="-4091" r="36275"/>
          <a:stretch/>
        </p:blipFill>
        <p:spPr bwMode="auto">
          <a:xfrm>
            <a:off x="327444" y="4258222"/>
            <a:ext cx="2376264" cy="23354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1" name="Skupina 10"/>
          <p:cNvGrpSpPr/>
          <p:nvPr/>
        </p:nvGrpSpPr>
        <p:grpSpPr>
          <a:xfrm>
            <a:off x="3299921" y="1902589"/>
            <a:ext cx="2243137" cy="744537"/>
            <a:chOff x="3679742" y="1124744"/>
            <a:chExt cx="2243137" cy="744537"/>
          </a:xfrm>
        </p:grpSpPr>
        <p:pic>
          <p:nvPicPr>
            <p:cNvPr id="1037" name="Picture 13"/>
            <p:cNvPicPr>
              <a:picLocks noChangeAspect="1" noChangeArrowheads="1"/>
            </p:cNvPicPr>
            <p:nvPr/>
          </p:nvPicPr>
          <p:blipFill>
            <a:blip r:embed="rId4" cstate="print">
              <a:duotone>
                <a:prstClr val="black"/>
                <a:srgbClr val="66FF33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79742" y="1124744"/>
              <a:ext cx="2243137" cy="7445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3996897" y="1204624"/>
              <a:ext cx="1608825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ráno</a:t>
              </a:r>
              <a:endParaRPr lang="cs-CZ" sz="32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399846" y="2766192"/>
            <a:ext cx="2116137" cy="622300"/>
            <a:chOff x="3864491" y="2129256"/>
            <a:chExt cx="2116137" cy="622300"/>
          </a:xfrm>
        </p:grpSpPr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5" cstate="print">
              <a:duotone>
                <a:schemeClr val="accent4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artisticMosiaicBubbles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4491" y="2129256"/>
              <a:ext cx="2116137" cy="622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4013487" y="2228336"/>
              <a:ext cx="1824849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dopoledne</a:t>
              </a:r>
              <a:endParaRPr lang="cs-CZ" sz="2800" dirty="0"/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3344024" y="3685462"/>
            <a:ext cx="2116137" cy="622300"/>
            <a:chOff x="3806742" y="3068960"/>
            <a:chExt cx="2116137" cy="622300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artisticFilmGrain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6742" y="3068960"/>
              <a:ext cx="2116137" cy="622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4108726" y="3118500"/>
              <a:ext cx="151216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poledne</a:t>
              </a:r>
              <a:endParaRPr lang="cs-CZ" sz="28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360071" y="4553403"/>
            <a:ext cx="2116137" cy="622300"/>
            <a:chOff x="3801438" y="3941041"/>
            <a:chExt cx="2116137" cy="622300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rgbClr val="FFFF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artisticFilmGrain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01438" y="3941041"/>
              <a:ext cx="2116137" cy="622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043954" y="3988989"/>
              <a:ext cx="175721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odpoledne</a:t>
              </a:r>
              <a:endParaRPr lang="cs-CZ" sz="28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3360072" y="5521544"/>
            <a:ext cx="2116137" cy="622300"/>
            <a:chOff x="3864492" y="4873825"/>
            <a:chExt cx="2116137" cy="622300"/>
          </a:xfrm>
        </p:grpSpPr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7" cstate="print">
              <a:duotone>
                <a:prstClr val="black"/>
                <a:srgbClr val="FF0000">
                  <a:tint val="45000"/>
                  <a:satMod val="400000"/>
                </a:srgbClr>
              </a:duotone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artisticFilmGrain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64492" y="4873825"/>
              <a:ext cx="2116137" cy="6223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>
              <a:outerShdw blurRad="44450" dist="27940" dir="5400000" algn="ctr">
                <a:srgbClr val="000000">
                  <a:alpha val="32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4437796" y="4944630"/>
              <a:ext cx="97622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800" dirty="0" smtClean="0"/>
                <a:t>večer</a:t>
              </a:r>
              <a:endParaRPr lang="cs-CZ" sz="2800" dirty="0"/>
            </a:p>
          </p:txBody>
        </p:sp>
      </p:grp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34198" y="332656"/>
            <a:ext cx="2241867" cy="1815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911"/>
          <a:stretch/>
        </p:blipFill>
        <p:spPr bwMode="auto">
          <a:xfrm>
            <a:off x="6586338" y="4470726"/>
            <a:ext cx="2241868" cy="2243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44366"/>
            <a:ext cx="2524196" cy="26418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7" name="Skupina 16"/>
          <p:cNvGrpSpPr/>
          <p:nvPr/>
        </p:nvGrpSpPr>
        <p:grpSpPr>
          <a:xfrm>
            <a:off x="6792737" y="2341066"/>
            <a:ext cx="1829069" cy="1974825"/>
            <a:chOff x="6785000" y="2187560"/>
            <a:chExt cx="1829069" cy="1974825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t="8502" r="17340"/>
            <a:stretch/>
          </p:blipFill>
          <p:spPr bwMode="auto">
            <a:xfrm>
              <a:off x="6785000" y="2187560"/>
              <a:ext cx="1829067" cy="1974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7395" y="2228043"/>
              <a:ext cx="866674" cy="2888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669909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1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500"/>
                            </p:stCondLst>
                            <p:childTnLst>
                              <p:par>
                                <p:cTn id="26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500"/>
                            </p:stCondLst>
                            <p:childTnLst>
                              <p:par>
                                <p:cTn id="3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500"/>
                            </p:stCondLst>
                            <p:childTnLst>
                              <p:par>
                                <p:cTn id="3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500"/>
                            </p:stCondLst>
                            <p:childTnLst>
                              <p:par>
                                <p:cTn id="4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500"/>
                            </p:stCondLst>
                            <p:childTnLst>
                              <p:par>
                                <p:cTn id="4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500"/>
                            </p:stCondLst>
                            <p:childTnLst>
                              <p:par>
                                <p:cTn id="4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latin typeface="Gungsuh" pitchFamily="18" charset="-127"/>
                <a:ea typeface="Gungsuh" pitchFamily="18" charset="-127"/>
              </a:rPr>
              <a:t>Klikni na správnou odpověď</a:t>
            </a:r>
            <a:endParaRPr lang="cs-CZ" b="1" i="1" dirty="0">
              <a:solidFill>
                <a:srgbClr val="FF0000"/>
              </a:solidFill>
              <a:latin typeface="Gungsuh" pitchFamily="18" charset="-127"/>
              <a:ea typeface="Gungsuh" pitchFamily="18" charset="-127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333300"/>
                </a:solidFill>
                <a:latin typeface="Gungsuh" pitchFamily="18" charset="-127"/>
                <a:ea typeface="Gungsuh" pitchFamily="18" charset="-127"/>
              </a:rPr>
              <a:t>Odděluje denní čas na dopoledne a odpoledne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400" b="1" dirty="0" smtClean="0">
              <a:latin typeface="Gungsuh" pitchFamily="18" charset="-127"/>
              <a:ea typeface="Gungsuh" pitchFamily="18" charset="-127"/>
            </a:endParaRPr>
          </a:p>
          <a:p>
            <a:pPr marL="0" indent="0">
              <a:buNone/>
            </a:pPr>
            <a:endParaRPr lang="cs-CZ" sz="2400" b="1" dirty="0" smtClean="0">
              <a:latin typeface="Gungsuh" pitchFamily="18" charset="-127"/>
              <a:ea typeface="Gungsuh" pitchFamily="18" charset="-127"/>
            </a:endParaRPr>
          </a:p>
          <a:p>
            <a:pPr marL="0" indent="0">
              <a:buNone/>
            </a:pPr>
            <a:r>
              <a:rPr lang="cs-CZ" sz="2400" b="1" dirty="0" smtClean="0">
                <a:latin typeface="Gungsuh" pitchFamily="18" charset="-127"/>
                <a:ea typeface="Gungsuh" pitchFamily="18" charset="-127"/>
              </a:rPr>
              <a:t>Odděluje večerní čas na večer a noc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děrná páska 3"/>
          <p:cNvSpPr/>
          <p:nvPr/>
        </p:nvSpPr>
        <p:spPr>
          <a:xfrm>
            <a:off x="1035392" y="2132856"/>
            <a:ext cx="2160240" cy="936104"/>
          </a:xfrm>
          <a:prstGeom prst="flowChartPunchedTap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ráno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6" name="Vlna 5"/>
          <p:cNvSpPr/>
          <p:nvPr/>
        </p:nvSpPr>
        <p:spPr>
          <a:xfrm>
            <a:off x="3586483" y="2159019"/>
            <a:ext cx="2160240" cy="914400"/>
          </a:xfrm>
          <a:prstGeom prst="wav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poledne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8" name="Vlna 7"/>
          <p:cNvSpPr/>
          <p:nvPr/>
        </p:nvSpPr>
        <p:spPr>
          <a:xfrm>
            <a:off x="6084168" y="2159019"/>
            <a:ext cx="2031504" cy="914400"/>
          </a:xfrm>
          <a:prstGeom prst="wave">
            <a:avLst/>
          </a:prstGeom>
          <a:solidFill>
            <a:srgbClr val="FFFF0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66"/>
                </a:solidFill>
              </a:rPr>
              <a:t>večer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9" name="Vlna 8"/>
          <p:cNvSpPr/>
          <p:nvPr/>
        </p:nvSpPr>
        <p:spPr>
          <a:xfrm>
            <a:off x="1113584" y="4303502"/>
            <a:ext cx="2003857" cy="914400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odpoledne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Vlna 9"/>
          <p:cNvSpPr/>
          <p:nvPr/>
        </p:nvSpPr>
        <p:spPr>
          <a:xfrm>
            <a:off x="3563888" y="4310964"/>
            <a:ext cx="2088232" cy="914400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večer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1" name="Vlna 10"/>
          <p:cNvSpPr/>
          <p:nvPr/>
        </p:nvSpPr>
        <p:spPr>
          <a:xfrm>
            <a:off x="6174178" y="4343400"/>
            <a:ext cx="1851484" cy="914400"/>
          </a:xfrm>
          <a:prstGeom prst="wav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půlnoc</a:t>
            </a:r>
            <a:endParaRPr lang="cs-CZ" sz="2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26419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66FF33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animClr clrSpc="rgb" dir="cw"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66FF33"/>
                                      </p:to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Obrázky byly použity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Str. č.3: [3.3.2013],http</a:t>
            </a:r>
            <a:r>
              <a:rPr lang="cs-CZ" sz="2000" dirty="0"/>
              <a:t>://www.pdclipart.org/displayimage.php?album=32&amp;pos=25</a:t>
            </a:r>
          </a:p>
          <a:p>
            <a:r>
              <a:rPr lang="cs-CZ" sz="2000" dirty="0" smtClean="0"/>
              <a:t>Str. č.5:</a:t>
            </a:r>
          </a:p>
          <a:p>
            <a:pPr marL="0" indent="0">
              <a:buNone/>
            </a:pPr>
            <a:r>
              <a:rPr lang="cs-CZ" sz="2000" dirty="0" smtClean="0"/>
              <a:t>[3.3.2013], 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 dirty="0">
                <a:hlinkClick r:id="rId3"/>
              </a:rPr>
              <a:t>://</a:t>
            </a:r>
            <a:r>
              <a:rPr lang="cs-CZ" sz="2000" dirty="0" smtClean="0">
                <a:hlinkClick r:id="rId3"/>
              </a:rPr>
              <a:t>www.pdclipart.org/displayimage.php?album=32&amp;pos=26</a:t>
            </a:r>
            <a:endParaRPr lang="cs-CZ" sz="2000" dirty="0" smtClean="0"/>
          </a:p>
          <a:p>
            <a:r>
              <a:rPr lang="cs-CZ" sz="2000" dirty="0"/>
              <a:t>Str.č.6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[3.3.2013],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www.pdclipart.org/displayimage.php?album=32&amp;pos=30</a:t>
            </a:r>
            <a:endParaRPr lang="cs-CZ" sz="2000" dirty="0" smtClean="0"/>
          </a:p>
          <a:p>
            <a:r>
              <a:rPr lang="cs-CZ" sz="2000" dirty="0" smtClean="0"/>
              <a:t>Str. č.8:</a:t>
            </a:r>
          </a:p>
          <a:p>
            <a:pPr marL="0" indent="0">
              <a:buNone/>
            </a:pPr>
            <a:r>
              <a:rPr lang="cs-CZ" sz="2000" dirty="0" smtClean="0"/>
              <a:t>[3.3.2013], </a:t>
            </a:r>
            <a:r>
              <a:rPr lang="cs-CZ" sz="2000" dirty="0"/>
              <a:t>http://www.pdclipart.org/displayimage.php?album=32&amp;pos=21</a:t>
            </a:r>
            <a:endParaRPr lang="cs-CZ" sz="2000" dirty="0" smtClean="0"/>
          </a:p>
          <a:p>
            <a:r>
              <a:rPr lang="cs-CZ" sz="2000" dirty="0" smtClean="0"/>
              <a:t>Str. č. 10:</a:t>
            </a:r>
          </a:p>
          <a:p>
            <a:pPr marL="0" indent="0">
              <a:buNone/>
            </a:pPr>
            <a:r>
              <a:rPr lang="cs-CZ" sz="2000" dirty="0" smtClean="0"/>
              <a:t>[3.3.2013], 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www.pdclipart.org/displayimage.php?album=32&amp;pos=27</a:t>
            </a:r>
            <a:endParaRPr lang="cs-CZ" sz="2000" dirty="0" smtClean="0"/>
          </a:p>
          <a:p>
            <a:r>
              <a:rPr lang="cs-CZ" sz="2000" dirty="0" smtClean="0"/>
              <a:t>Str. č. 12:</a:t>
            </a:r>
          </a:p>
          <a:p>
            <a:pPr marL="0" indent="0">
              <a:buNone/>
            </a:pPr>
            <a:r>
              <a:rPr lang="cs-CZ" sz="2000" dirty="0" smtClean="0"/>
              <a:t>[3.3.2013], </a:t>
            </a:r>
            <a:r>
              <a:rPr lang="cs-CZ" sz="2000" dirty="0" smtClean="0">
                <a:hlinkClick r:id="rId6"/>
              </a:rPr>
              <a:t>http</a:t>
            </a:r>
            <a:r>
              <a:rPr lang="cs-CZ" sz="2000" dirty="0">
                <a:hlinkClick r:id="rId6"/>
              </a:rPr>
              <a:t>://</a:t>
            </a:r>
            <a:r>
              <a:rPr lang="cs-CZ" sz="2000" dirty="0" smtClean="0">
                <a:hlinkClick r:id="rId6"/>
              </a:rPr>
              <a:t>www.pdclipart.org/displayimage.php?album=32&amp;pos=20</a:t>
            </a:r>
            <a:endParaRPr lang="cs-CZ" sz="2000" dirty="0" smtClean="0"/>
          </a:p>
          <a:p>
            <a:r>
              <a:rPr lang="cs-CZ" sz="2000" dirty="0" smtClean="0"/>
              <a:t>Str.č.15:[3.3.2013], </a:t>
            </a: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www.datakabinet.cz/cs/Kontakty.html</a:t>
            </a:r>
            <a:endParaRPr lang="cs-CZ" sz="2000" dirty="0" smtClean="0"/>
          </a:p>
          <a:p>
            <a:r>
              <a:rPr lang="cs-CZ" sz="2000" dirty="0" smtClean="0"/>
              <a:t>Fotky byly pořízeny autorkou prezentace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79075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8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194</TotalTime>
  <Words>368</Words>
  <Application>Microsoft Office PowerPoint</Application>
  <PresentationFormat>Předvádění na obrazovce (4:3)</PresentationFormat>
  <Paragraphs>95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Snímek 1</vt:lpstr>
      <vt:lpstr>ČÁSTI DNE</vt:lpstr>
      <vt:lpstr>RÁNO</vt:lpstr>
      <vt:lpstr>Snímek 4</vt:lpstr>
      <vt:lpstr>DOPOLEDNE</vt:lpstr>
      <vt:lpstr>POLEDNE</vt:lpstr>
      <vt:lpstr>Snímek 7</vt:lpstr>
      <vt:lpstr>ODPOLEDNE</vt:lpstr>
      <vt:lpstr>Snímek 9</vt:lpstr>
      <vt:lpstr>VEČER</vt:lpstr>
      <vt:lpstr>Snímek 11</vt:lpstr>
      <vt:lpstr>NOC</vt:lpstr>
      <vt:lpstr>Zvýrazňovačem vyznač správnou možnost</vt:lpstr>
      <vt:lpstr>Škrtni, co do řady nepatří</vt:lpstr>
      <vt:lpstr>Spoj obrázek</vt:lpstr>
      <vt:lpstr>Klikni na správnou odpověď</vt:lpstr>
      <vt:lpstr>Obrázky byly použity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ČÁSTI DNE</dc:title>
  <dc:creator>lenka.cerna</dc:creator>
  <cp:lastModifiedBy>Dum</cp:lastModifiedBy>
  <cp:revision>32</cp:revision>
  <dcterms:created xsi:type="dcterms:W3CDTF">2013-02-17T17:54:35Z</dcterms:created>
  <dcterms:modified xsi:type="dcterms:W3CDTF">2015-07-16T15:22:33Z</dcterms:modified>
</cp:coreProperties>
</file>