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75" r:id="rId2"/>
    <p:sldId id="256" r:id="rId3"/>
    <p:sldId id="263" r:id="rId4"/>
    <p:sldId id="264" r:id="rId5"/>
    <p:sldId id="265" r:id="rId6"/>
    <p:sldId id="266" r:id="rId7"/>
    <p:sldId id="267" r:id="rId8"/>
    <p:sldId id="268" r:id="rId9"/>
    <p:sldId id="269" r:id="rId10"/>
    <p:sldId id="272" r:id="rId11"/>
    <p:sldId id="273" r:id="rId12"/>
    <p:sldId id="274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F85E285-25F9-42FD-BC7D-A7EBC8239BC0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5D63009-D9E2-43CA-A249-5C45001F416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F85E285-25F9-42FD-BC7D-A7EBC8239BC0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5D63009-D9E2-43CA-A249-5C45001F41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F85E285-25F9-42FD-BC7D-A7EBC8239BC0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5D63009-D9E2-43CA-A249-5C45001F416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F85E285-25F9-42FD-BC7D-A7EBC8239BC0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5D63009-D9E2-43CA-A249-5C45001F41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F85E285-25F9-42FD-BC7D-A7EBC8239BC0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5D63009-D9E2-43CA-A249-5C45001F41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F85E285-25F9-42FD-BC7D-A7EBC8239BC0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5D63009-D9E2-43CA-A249-5C45001F41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F85E285-25F9-42FD-BC7D-A7EBC8239BC0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5D63009-D9E2-43CA-A249-5C45001F416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F85E285-25F9-42FD-BC7D-A7EBC8239BC0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5D63009-D9E2-43CA-A249-5C45001F41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F85E285-25F9-42FD-BC7D-A7EBC8239BC0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5D63009-D9E2-43CA-A249-5C45001F416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F85E285-25F9-42FD-BC7D-A7EBC8239BC0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5D63009-D9E2-43CA-A249-5C45001F41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F85E285-25F9-42FD-BC7D-A7EBC8239BC0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5D63009-D9E2-43CA-A249-5C45001F41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0F85E285-25F9-42FD-BC7D-A7EBC8239BC0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95D63009-D9E2-43CA-A249-5C45001F416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40420769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Tvarosloví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pro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6. 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VY_32_INOVACE_18_Slovesný</a:t>
                      </a:r>
                      <a:r>
                        <a:rPr lang="cs-CZ" sz="2000" b="1" baseline="0" smtClean="0">
                          <a:latin typeface="Times New Roman"/>
                          <a:ea typeface="Calibri"/>
                          <a:cs typeface="Times New Roman"/>
                        </a:rPr>
                        <a:t> způsob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Fulínová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Šárka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43642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i="1" u="sng" dirty="0" smtClean="0"/>
              <a:t>SLOVESNÝ ZPŮSOB</a:t>
            </a:r>
            <a:br>
              <a:rPr lang="cs-CZ" b="1" i="1" u="sng" dirty="0" smtClean="0"/>
            </a:br>
            <a:r>
              <a:rPr lang="cs-CZ" sz="2000" b="1" dirty="0" smtClean="0"/>
              <a:t>(tvarosloví)</a:t>
            </a:r>
            <a:endParaRPr lang="cs-CZ" sz="2000" b="1" i="1" u="sng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68344" y="5949280"/>
            <a:ext cx="1123216" cy="498816"/>
          </a:xfrm>
        </p:spPr>
        <p:txBody>
          <a:bodyPr>
            <a:normAutofit fontScale="92500"/>
          </a:bodyPr>
          <a:lstStyle/>
          <a:p>
            <a:r>
              <a:rPr lang="cs-CZ" sz="1100" b="1" dirty="0" smtClean="0"/>
              <a:t>Šárka Fulínová</a:t>
            </a:r>
          </a:p>
          <a:p>
            <a:r>
              <a:rPr lang="cs-CZ" sz="1100" b="1" dirty="0" smtClean="0"/>
              <a:t>2.ZŠ Dobříš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476672"/>
            <a:ext cx="7873822" cy="649408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solidFill>
                  <a:srgbClr val="FF0000"/>
                </a:solidFill>
                <a:latin typeface="+mj-lt"/>
              </a:rPr>
              <a:t>Slovesný  způsob:</a:t>
            </a:r>
          </a:p>
          <a:p>
            <a:endParaRPr lang="cs-CZ" sz="3200" b="1" u="sng" dirty="0">
              <a:solidFill>
                <a:srgbClr val="FF0000"/>
              </a:solidFill>
              <a:latin typeface="+mj-lt"/>
            </a:endParaRPr>
          </a:p>
          <a:p>
            <a:r>
              <a:rPr lang="cs-CZ" sz="3200" b="1" u="sng" dirty="0">
                <a:latin typeface="+mj-lt"/>
              </a:rPr>
              <a:t>O</a:t>
            </a:r>
            <a:r>
              <a:rPr lang="cs-CZ" sz="3200" b="1" u="sng" dirty="0" smtClean="0">
                <a:latin typeface="+mj-lt"/>
              </a:rPr>
              <a:t>znamovací</a:t>
            </a:r>
            <a:r>
              <a:rPr lang="cs-CZ" sz="3200" b="1" dirty="0" smtClean="0">
                <a:latin typeface="+mj-lt"/>
              </a:rPr>
              <a:t>: zpívám, zpíváš, zpíváme,</a:t>
            </a:r>
          </a:p>
          <a:p>
            <a:r>
              <a:rPr lang="cs-CZ" sz="3200" b="1" dirty="0">
                <a:latin typeface="+mj-lt"/>
              </a:rPr>
              <a:t> </a:t>
            </a:r>
            <a:r>
              <a:rPr lang="cs-CZ" sz="3200" b="1" dirty="0" smtClean="0">
                <a:latin typeface="+mj-lt"/>
              </a:rPr>
              <a:t>                      zpívala jsem, budu zpívat</a:t>
            </a:r>
          </a:p>
          <a:p>
            <a:r>
              <a:rPr lang="cs-CZ" sz="3200" b="1" dirty="0" smtClean="0">
                <a:solidFill>
                  <a:srgbClr val="00B050"/>
                </a:solidFill>
                <a:latin typeface="+mj-lt"/>
              </a:rPr>
              <a:t>POUZE U TOHOTO ZPŮSOBU MŮŽEME</a:t>
            </a:r>
          </a:p>
          <a:p>
            <a:r>
              <a:rPr lang="cs-CZ" sz="3200" b="1" dirty="0" smtClean="0">
                <a:solidFill>
                  <a:srgbClr val="00B050"/>
                </a:solidFill>
                <a:latin typeface="+mj-lt"/>
              </a:rPr>
              <a:t>URČIT ČAS.</a:t>
            </a:r>
          </a:p>
          <a:p>
            <a:endParaRPr lang="cs-CZ" sz="3200" b="1" u="sng" dirty="0">
              <a:solidFill>
                <a:srgbClr val="00B050"/>
              </a:solidFill>
              <a:latin typeface="+mj-lt"/>
            </a:endParaRPr>
          </a:p>
          <a:p>
            <a:r>
              <a:rPr lang="cs-CZ" sz="3200" b="1" u="sng" dirty="0">
                <a:latin typeface="+mj-lt"/>
              </a:rPr>
              <a:t>R</a:t>
            </a:r>
            <a:r>
              <a:rPr lang="cs-CZ" sz="3200" b="1" u="sng" dirty="0" smtClean="0">
                <a:latin typeface="+mj-lt"/>
              </a:rPr>
              <a:t>ozkazovací</a:t>
            </a:r>
            <a:r>
              <a:rPr lang="cs-CZ" sz="3200" b="1" dirty="0" smtClean="0">
                <a:latin typeface="+mj-lt"/>
              </a:rPr>
              <a:t>: zpívej, zpívejme, zpívejte</a:t>
            </a:r>
          </a:p>
          <a:p>
            <a:r>
              <a:rPr lang="cs-CZ" sz="3200" b="1" dirty="0" smtClean="0">
                <a:solidFill>
                  <a:srgbClr val="00B050"/>
                </a:solidFill>
                <a:latin typeface="+mj-lt"/>
              </a:rPr>
              <a:t>POUZE VE TŘECH OSOBÁCH:</a:t>
            </a:r>
          </a:p>
          <a:p>
            <a:r>
              <a:rPr lang="cs-CZ" sz="3200" b="1" dirty="0" smtClean="0">
                <a:solidFill>
                  <a:srgbClr val="00B050"/>
                </a:solidFill>
                <a:latin typeface="+mj-lt"/>
              </a:rPr>
              <a:t>2. os.</a:t>
            </a:r>
            <a:r>
              <a:rPr lang="cs-CZ" sz="3200" b="1" dirty="0" err="1" smtClean="0">
                <a:solidFill>
                  <a:srgbClr val="00B050"/>
                </a:solidFill>
                <a:latin typeface="+mj-lt"/>
              </a:rPr>
              <a:t>č.j</a:t>
            </a:r>
            <a:r>
              <a:rPr lang="cs-CZ" sz="3200" b="1" dirty="0" smtClean="0">
                <a:solidFill>
                  <a:srgbClr val="00B050"/>
                </a:solidFill>
                <a:latin typeface="+mj-lt"/>
              </a:rPr>
              <a:t>.,+ 1.os. a 2.os.č.mn.</a:t>
            </a:r>
          </a:p>
          <a:p>
            <a:endParaRPr lang="cs-CZ" sz="3200" b="1" dirty="0">
              <a:solidFill>
                <a:srgbClr val="00B050"/>
              </a:solidFill>
              <a:latin typeface="+mj-lt"/>
            </a:endParaRPr>
          </a:p>
          <a:p>
            <a:endParaRPr lang="cs-CZ" sz="3200" b="1" u="sng" dirty="0" smtClean="0">
              <a:solidFill>
                <a:srgbClr val="00B050"/>
              </a:solidFill>
              <a:latin typeface="+mj-lt"/>
            </a:endParaRPr>
          </a:p>
          <a:p>
            <a:r>
              <a:rPr lang="cs-CZ" sz="3200" b="1" dirty="0">
                <a:latin typeface="+mj-lt"/>
              </a:rPr>
              <a:t> </a:t>
            </a:r>
            <a:r>
              <a:rPr lang="cs-CZ" sz="3200" b="1" dirty="0" smtClean="0">
                <a:latin typeface="+mj-lt"/>
              </a:rPr>
              <a:t>        </a:t>
            </a:r>
            <a:endParaRPr lang="cs-CZ" sz="3200" b="1" dirty="0">
              <a:latin typeface="+mj-lt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115616" y="404664"/>
            <a:ext cx="8172430" cy="55092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>
                <a:latin typeface="Arial" pitchFamily="34" charset="0"/>
                <a:cs typeface="Arial" pitchFamily="34" charset="0"/>
              </a:rPr>
              <a:t>P</a:t>
            </a:r>
            <a:r>
              <a:rPr lang="cs-CZ" sz="3200" b="1" u="sng" dirty="0" smtClean="0">
                <a:latin typeface="Arial" pitchFamily="34" charset="0"/>
                <a:cs typeface="Arial" pitchFamily="34" charset="0"/>
              </a:rPr>
              <a:t>odmiňovací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(přítomný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                      a budoucí)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Sloveso v podmiňovacím způsobu 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v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yjadřuje </a:t>
            </a:r>
            <a: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děj, který by se mohl </a:t>
            </a:r>
          </a:p>
          <a:p>
            <a:r>
              <a:rPr lang="cs-CZ" sz="3200" b="1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u</a:t>
            </a:r>
            <a: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skutečnit.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Slovesem se vyjadřuje zpravidla:</a:t>
            </a:r>
          </a:p>
          <a:p>
            <a:r>
              <a:rPr lang="cs-CZ" sz="3200" b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-podmínka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(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Kdyby nesněžilo, byli bychom venku.)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-</a:t>
            </a:r>
            <a:r>
              <a:rPr lang="cs-CZ" sz="3200" b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děj možný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(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Možná bych tam zašla ještě dnes.)</a:t>
            </a:r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-</a:t>
            </a:r>
            <a:r>
              <a:rPr lang="cs-CZ" sz="3200" b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přání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(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Ráda bych dostala jedničku.)</a:t>
            </a:r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404664"/>
            <a:ext cx="6877204" cy="458587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solidFill>
                  <a:srgbClr val="FF0000"/>
                </a:solidFill>
                <a:latin typeface="+mj-lt"/>
              </a:rPr>
              <a:t>Podmiňovací způsob </a:t>
            </a:r>
            <a:r>
              <a:rPr lang="cs-CZ" sz="3200" b="1" i="1" u="sng" dirty="0" smtClean="0">
                <a:solidFill>
                  <a:srgbClr val="FF0000"/>
                </a:solidFill>
                <a:latin typeface="+mj-lt"/>
              </a:rPr>
              <a:t>přítomný</a:t>
            </a:r>
          </a:p>
          <a:p>
            <a:r>
              <a:rPr lang="cs-CZ" sz="3200" b="1" dirty="0" smtClean="0">
                <a:latin typeface="+mj-lt"/>
              </a:rPr>
              <a:t>se skládá:</a:t>
            </a:r>
          </a:p>
          <a:p>
            <a:endParaRPr lang="cs-CZ" sz="3200" b="1" dirty="0">
              <a:latin typeface="+mj-lt"/>
            </a:endParaRPr>
          </a:p>
          <a:p>
            <a:r>
              <a:rPr lang="cs-CZ" sz="3200" b="1" dirty="0">
                <a:solidFill>
                  <a:srgbClr val="00B050"/>
                </a:solidFill>
                <a:latin typeface="+mj-lt"/>
              </a:rPr>
              <a:t>z</a:t>
            </a:r>
            <a:r>
              <a:rPr lang="cs-CZ" sz="3200" b="1" dirty="0" smtClean="0">
                <a:solidFill>
                  <a:srgbClr val="00B050"/>
                </a:solidFill>
                <a:latin typeface="+mj-lt"/>
              </a:rPr>
              <a:t> příčestí činného význam.slovesa</a:t>
            </a:r>
          </a:p>
          <a:p>
            <a:r>
              <a:rPr lang="cs-CZ" sz="3200" b="1" dirty="0" smtClean="0">
                <a:solidFill>
                  <a:srgbClr val="FF0000"/>
                </a:solidFill>
                <a:latin typeface="+mj-lt"/>
              </a:rPr>
              <a:t>+ </a:t>
            </a:r>
            <a:r>
              <a:rPr lang="cs-CZ" sz="3200" b="1" dirty="0" smtClean="0">
                <a:solidFill>
                  <a:srgbClr val="7030A0"/>
                </a:solidFill>
                <a:latin typeface="+mj-lt"/>
              </a:rPr>
              <a:t>tvarů slovesa BÝT</a:t>
            </a:r>
          </a:p>
          <a:p>
            <a:endParaRPr lang="cs-CZ" sz="3200" b="1" dirty="0">
              <a:solidFill>
                <a:srgbClr val="7030A0"/>
              </a:solidFill>
              <a:latin typeface="+mj-lt"/>
            </a:endParaRPr>
          </a:p>
          <a:p>
            <a:endParaRPr lang="cs-CZ" sz="3200" b="1" dirty="0" smtClean="0">
              <a:latin typeface="+mj-lt"/>
            </a:endParaRPr>
          </a:p>
          <a:p>
            <a:r>
              <a:rPr lang="cs-CZ" sz="3200" b="1" dirty="0" smtClean="0">
                <a:latin typeface="+mj-lt"/>
              </a:rPr>
              <a:t>           Př.:  </a:t>
            </a:r>
            <a:r>
              <a:rPr lang="cs-CZ" sz="3600" b="1" dirty="0" smtClean="0">
                <a:solidFill>
                  <a:srgbClr val="00B050"/>
                </a:solidFill>
                <a:latin typeface="+mj-lt"/>
              </a:rPr>
              <a:t>zpívala </a:t>
            </a:r>
            <a:r>
              <a:rPr lang="cs-CZ" sz="3600" b="1" dirty="0" smtClean="0">
                <a:solidFill>
                  <a:srgbClr val="7030A0"/>
                </a:solidFill>
                <a:latin typeface="+mj-lt"/>
              </a:rPr>
              <a:t>bych.</a:t>
            </a:r>
            <a:endParaRPr lang="cs-CZ" sz="3200" b="1" dirty="0" smtClean="0">
              <a:latin typeface="+mj-lt"/>
            </a:endParaRPr>
          </a:p>
          <a:p>
            <a:endParaRPr lang="cs-CZ" sz="3200" b="1" dirty="0">
              <a:latin typeface="+mj-lt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692696"/>
            <a:ext cx="7669087" cy="569386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>
                <a:latin typeface="Arial" pitchFamily="34" charset="0"/>
                <a:cs typeface="Arial" pitchFamily="34" charset="0"/>
              </a:rPr>
              <a:t>PODMIŇOVACÍ  ZPŮSOB  PŘÍTOMNÝ</a:t>
            </a:r>
          </a:p>
          <a:p>
            <a:endParaRPr lang="cs-CZ" sz="2800" b="1" u="sng" dirty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           číslo jednotné   číslo množné  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pPr marL="514350" indent="-514350">
              <a:buAutoNum type="arabicPeriod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osoba      </a:t>
            </a:r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zpíval </a:t>
            </a:r>
            <a:r>
              <a:rPr lang="cs-CZ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bych</a:t>
            </a:r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       zpívali </a:t>
            </a:r>
            <a:r>
              <a:rPr lang="cs-CZ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bychom</a:t>
            </a:r>
          </a:p>
          <a:p>
            <a:pPr marL="514350" indent="-514350">
              <a:buAutoNum type="arabicPeriod"/>
            </a:pPr>
            <a:endParaRPr lang="cs-CZ" sz="2800" b="1" dirty="0">
              <a:latin typeface="Arial" pitchFamily="34" charset="0"/>
              <a:cs typeface="Arial" pitchFamily="34" charset="0"/>
            </a:endParaRPr>
          </a:p>
          <a:p>
            <a:pPr marL="514350" indent="-514350">
              <a:buAutoNum type="arabicPeriod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osoba      </a:t>
            </a:r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zpíval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bys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</a:t>
            </a:r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zpívali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byste</a:t>
            </a:r>
          </a:p>
          <a:p>
            <a:pPr marL="514350" indent="-514350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          ( smál by ses,</a:t>
            </a:r>
          </a:p>
          <a:p>
            <a:pPr marL="514350" indent="-514350"/>
            <a:r>
              <a:rPr lang="cs-CZ" sz="28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           koupil by sis)</a:t>
            </a:r>
          </a:p>
          <a:p>
            <a:pPr marL="514350" indent="-514350"/>
            <a:endParaRPr lang="cs-CZ" sz="2800" b="1" dirty="0">
              <a:latin typeface="Arial" pitchFamily="34" charset="0"/>
              <a:cs typeface="Arial" pitchFamily="34" charset="0"/>
            </a:endParaRPr>
          </a:p>
          <a:p>
            <a:pPr marL="514350" indent="-514350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3.  Osoba      </a:t>
            </a:r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zpíval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by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 </a:t>
            </a:r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zpívali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by</a:t>
            </a:r>
          </a:p>
          <a:p>
            <a:pPr marL="514350" indent="-514350"/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pPr marL="514350" indent="-514350"/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548680"/>
            <a:ext cx="6747360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>
                <a:solidFill>
                  <a:srgbClr val="FF0000"/>
                </a:solidFill>
                <a:latin typeface="+mj-lt"/>
              </a:rPr>
              <a:t>Podmiňovací  způsob  minulý</a:t>
            </a:r>
          </a:p>
          <a:p>
            <a:r>
              <a:rPr lang="cs-CZ" sz="2800" b="1" dirty="0">
                <a:latin typeface="+mj-lt"/>
              </a:rPr>
              <a:t>s</a:t>
            </a:r>
            <a:r>
              <a:rPr lang="cs-CZ" sz="2800" b="1" dirty="0" smtClean="0">
                <a:latin typeface="+mj-lt"/>
              </a:rPr>
              <a:t>e skládá:</a:t>
            </a:r>
          </a:p>
          <a:p>
            <a:endParaRPr lang="cs-CZ" sz="2800" b="1" dirty="0">
              <a:latin typeface="+mj-lt"/>
            </a:endParaRPr>
          </a:p>
          <a:p>
            <a:r>
              <a:rPr lang="cs-CZ" sz="2800" b="1" dirty="0">
                <a:solidFill>
                  <a:srgbClr val="00B050"/>
                </a:solidFill>
                <a:latin typeface="+mj-lt"/>
              </a:rPr>
              <a:t>z</a:t>
            </a:r>
            <a:r>
              <a:rPr lang="cs-CZ" sz="2800" b="1" dirty="0" smtClean="0">
                <a:solidFill>
                  <a:srgbClr val="00B050"/>
                </a:solidFill>
                <a:latin typeface="+mj-lt"/>
              </a:rPr>
              <a:t> příčestí činného </a:t>
            </a:r>
            <a:r>
              <a:rPr lang="cs-CZ" sz="2800" b="1" dirty="0" smtClean="0">
                <a:solidFill>
                  <a:srgbClr val="FF0000"/>
                </a:solidFill>
                <a:latin typeface="+mj-lt"/>
              </a:rPr>
              <a:t>+ </a:t>
            </a:r>
            <a:r>
              <a:rPr lang="cs-CZ" sz="2800" b="1" dirty="0" smtClean="0">
                <a:solidFill>
                  <a:srgbClr val="7030A0"/>
                </a:solidFill>
                <a:latin typeface="+mj-lt"/>
              </a:rPr>
              <a:t>tvarů slovesa BÝT</a:t>
            </a:r>
          </a:p>
          <a:p>
            <a:endParaRPr lang="cs-CZ" sz="2800" b="1" dirty="0">
              <a:solidFill>
                <a:srgbClr val="7030A0"/>
              </a:solidFill>
              <a:latin typeface="+mj-lt"/>
            </a:endParaRPr>
          </a:p>
          <a:p>
            <a:r>
              <a:rPr lang="cs-CZ" sz="2800" b="1" dirty="0" smtClean="0">
                <a:latin typeface="+mj-lt"/>
              </a:rPr>
              <a:t>Př.: </a:t>
            </a:r>
            <a:r>
              <a:rPr lang="cs-CZ" sz="2800" b="1" dirty="0" smtClean="0">
                <a:solidFill>
                  <a:srgbClr val="7030A0"/>
                </a:solidFill>
                <a:latin typeface="+mj-lt"/>
              </a:rPr>
              <a:t>byl bych </a:t>
            </a:r>
            <a:r>
              <a:rPr lang="cs-CZ" sz="2800" b="1" dirty="0" smtClean="0">
                <a:solidFill>
                  <a:srgbClr val="00B050"/>
                </a:solidFill>
                <a:latin typeface="+mj-lt"/>
              </a:rPr>
              <a:t>zpíval.</a:t>
            </a:r>
            <a:endParaRPr lang="cs-CZ" sz="2800" b="1" dirty="0">
              <a:solidFill>
                <a:srgbClr val="00B050"/>
              </a:solidFill>
              <a:latin typeface="+mj-lt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0" y="692696"/>
            <a:ext cx="6000938" cy="569386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>
                <a:latin typeface="+mj-lt"/>
              </a:rPr>
              <a:t>PODMIŇOVACÍ  ZPŮSOB  MINULÝ</a:t>
            </a:r>
          </a:p>
          <a:p>
            <a:endParaRPr lang="cs-CZ" sz="2800" b="1" u="sng" dirty="0">
              <a:latin typeface="+mj-lt"/>
            </a:endParaRPr>
          </a:p>
          <a:p>
            <a:r>
              <a:rPr lang="cs-CZ" sz="2800" b="1" dirty="0" smtClean="0">
                <a:latin typeface="+mj-lt"/>
              </a:rPr>
              <a:t>                           </a:t>
            </a:r>
            <a:r>
              <a:rPr lang="cs-CZ" sz="2800" b="1" dirty="0" smtClean="0">
                <a:solidFill>
                  <a:srgbClr val="FF0000"/>
                </a:solidFill>
                <a:latin typeface="+mj-lt"/>
              </a:rPr>
              <a:t>číslo jednotné</a:t>
            </a:r>
          </a:p>
          <a:p>
            <a:r>
              <a:rPr lang="cs-CZ" sz="2800" b="1" dirty="0" smtClean="0">
                <a:latin typeface="+mj-lt"/>
              </a:rPr>
              <a:t>1.osoba – </a:t>
            </a:r>
            <a:r>
              <a:rPr lang="cs-CZ" sz="2800" b="1" dirty="0" smtClean="0">
                <a:solidFill>
                  <a:srgbClr val="00B050"/>
                </a:solidFill>
                <a:latin typeface="+mj-lt"/>
              </a:rPr>
              <a:t>byl </a:t>
            </a:r>
            <a:r>
              <a:rPr lang="cs-CZ" sz="2800" b="1" dirty="0" smtClean="0">
                <a:solidFill>
                  <a:srgbClr val="7030A0"/>
                </a:solidFill>
                <a:latin typeface="+mj-lt"/>
              </a:rPr>
              <a:t>bych zpíval</a:t>
            </a:r>
          </a:p>
          <a:p>
            <a:r>
              <a:rPr lang="cs-CZ" sz="2800" b="1" dirty="0" smtClean="0">
                <a:latin typeface="+mj-lt"/>
              </a:rPr>
              <a:t>2.osoba</a:t>
            </a:r>
            <a:r>
              <a:rPr lang="cs-CZ" sz="2800" b="1" dirty="0" smtClean="0">
                <a:solidFill>
                  <a:srgbClr val="7030A0"/>
                </a:solidFill>
                <a:latin typeface="+mj-lt"/>
              </a:rPr>
              <a:t> – </a:t>
            </a:r>
            <a:r>
              <a:rPr lang="cs-CZ" sz="2800" b="1" dirty="0" smtClean="0">
                <a:solidFill>
                  <a:srgbClr val="00B050"/>
                </a:solidFill>
                <a:latin typeface="+mj-lt"/>
              </a:rPr>
              <a:t>byl bys </a:t>
            </a:r>
            <a:r>
              <a:rPr lang="cs-CZ" sz="2800" b="1" dirty="0" smtClean="0">
                <a:solidFill>
                  <a:srgbClr val="7030A0"/>
                </a:solidFill>
                <a:latin typeface="+mj-lt"/>
              </a:rPr>
              <a:t>zpíval</a:t>
            </a:r>
          </a:p>
          <a:p>
            <a:r>
              <a:rPr lang="cs-CZ" sz="2800" b="1" dirty="0">
                <a:latin typeface="+mj-lt"/>
              </a:rPr>
              <a:t> </a:t>
            </a:r>
            <a:r>
              <a:rPr lang="cs-CZ" sz="2800" b="1" dirty="0" smtClean="0">
                <a:latin typeface="+mj-lt"/>
              </a:rPr>
              <a:t>                 (byl by ses smál,</a:t>
            </a:r>
          </a:p>
          <a:p>
            <a:r>
              <a:rPr lang="cs-CZ" sz="2800" b="1" dirty="0">
                <a:latin typeface="+mj-lt"/>
              </a:rPr>
              <a:t> </a:t>
            </a:r>
            <a:r>
              <a:rPr lang="cs-CZ" sz="2800" b="1" dirty="0" smtClean="0">
                <a:latin typeface="+mj-lt"/>
              </a:rPr>
              <a:t>                  byl by sis koupil)</a:t>
            </a:r>
          </a:p>
          <a:p>
            <a:r>
              <a:rPr lang="cs-CZ" sz="2800" b="1" dirty="0" smtClean="0">
                <a:latin typeface="+mj-lt"/>
              </a:rPr>
              <a:t>3.osoba – </a:t>
            </a:r>
            <a:r>
              <a:rPr lang="cs-CZ" sz="2800" b="1" dirty="0" smtClean="0">
                <a:solidFill>
                  <a:srgbClr val="00B050"/>
                </a:solidFill>
                <a:latin typeface="+mj-lt"/>
              </a:rPr>
              <a:t>byl by</a:t>
            </a:r>
            <a:r>
              <a:rPr lang="cs-CZ" sz="2800" b="1" dirty="0" smtClean="0">
                <a:solidFill>
                  <a:srgbClr val="7030A0"/>
                </a:solidFill>
                <a:latin typeface="+mj-lt"/>
              </a:rPr>
              <a:t> zpíval</a:t>
            </a:r>
          </a:p>
          <a:p>
            <a:r>
              <a:rPr lang="cs-CZ" sz="2800" b="1" dirty="0">
                <a:latin typeface="+mj-lt"/>
              </a:rPr>
              <a:t> </a:t>
            </a:r>
            <a:r>
              <a:rPr lang="cs-CZ" sz="2800" b="1" dirty="0" smtClean="0">
                <a:latin typeface="+mj-lt"/>
              </a:rPr>
              <a:t>   </a:t>
            </a:r>
          </a:p>
          <a:p>
            <a:r>
              <a:rPr lang="cs-CZ" sz="2800" b="1" dirty="0" smtClean="0">
                <a:latin typeface="+mj-lt"/>
              </a:rPr>
              <a:t>                       </a:t>
            </a:r>
            <a:r>
              <a:rPr lang="cs-CZ" sz="2800" b="1" dirty="0" smtClean="0">
                <a:solidFill>
                  <a:srgbClr val="FF0000"/>
                </a:solidFill>
                <a:latin typeface="+mj-lt"/>
              </a:rPr>
              <a:t>číslo množné</a:t>
            </a:r>
          </a:p>
          <a:p>
            <a:r>
              <a:rPr lang="cs-CZ" sz="2800" b="1" dirty="0" smtClean="0">
                <a:latin typeface="+mj-lt"/>
              </a:rPr>
              <a:t>1.osoba – </a:t>
            </a:r>
            <a:r>
              <a:rPr lang="cs-CZ" sz="2800" b="1" dirty="0" smtClean="0">
                <a:solidFill>
                  <a:srgbClr val="00B050"/>
                </a:solidFill>
                <a:latin typeface="+mj-lt"/>
              </a:rPr>
              <a:t>byli bychom </a:t>
            </a:r>
            <a:r>
              <a:rPr lang="cs-CZ" sz="2800" b="1" dirty="0" smtClean="0">
                <a:solidFill>
                  <a:srgbClr val="7030A0"/>
                </a:solidFill>
                <a:latin typeface="+mj-lt"/>
              </a:rPr>
              <a:t>zpívali</a:t>
            </a:r>
          </a:p>
          <a:p>
            <a:r>
              <a:rPr lang="cs-CZ" sz="2800" b="1" dirty="0" smtClean="0">
                <a:latin typeface="+mj-lt"/>
              </a:rPr>
              <a:t>2.osoba -  </a:t>
            </a:r>
            <a:r>
              <a:rPr lang="cs-CZ" sz="2800" b="1" dirty="0" smtClean="0">
                <a:solidFill>
                  <a:srgbClr val="00B050"/>
                </a:solidFill>
                <a:latin typeface="+mj-lt"/>
              </a:rPr>
              <a:t>byli byste </a:t>
            </a:r>
            <a:r>
              <a:rPr lang="cs-CZ" sz="2800" b="1" dirty="0" smtClean="0">
                <a:solidFill>
                  <a:srgbClr val="7030A0"/>
                </a:solidFill>
                <a:latin typeface="+mj-lt"/>
              </a:rPr>
              <a:t>zpívali</a:t>
            </a:r>
          </a:p>
          <a:p>
            <a:r>
              <a:rPr lang="cs-CZ" sz="2800" b="1" dirty="0" smtClean="0">
                <a:latin typeface="+mj-lt"/>
              </a:rPr>
              <a:t>3.osoba – </a:t>
            </a:r>
            <a:r>
              <a:rPr lang="cs-CZ" sz="2800" b="1" dirty="0" smtClean="0">
                <a:solidFill>
                  <a:srgbClr val="00B050"/>
                </a:solidFill>
                <a:latin typeface="+mj-lt"/>
              </a:rPr>
              <a:t>byli by</a:t>
            </a:r>
            <a:r>
              <a:rPr lang="cs-CZ" sz="2800" b="1" dirty="0" smtClean="0">
                <a:solidFill>
                  <a:srgbClr val="7030A0"/>
                </a:solidFill>
                <a:latin typeface="+mj-lt"/>
              </a:rPr>
              <a:t> zpívali </a:t>
            </a:r>
            <a:endParaRPr lang="cs-CZ" sz="2800" b="1" dirty="0">
              <a:solidFill>
                <a:srgbClr val="7030A0"/>
              </a:solidFill>
              <a:latin typeface="+mj-lt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332656"/>
            <a:ext cx="7661072" cy="569386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>
                <a:solidFill>
                  <a:srgbClr val="FF0000"/>
                </a:solidFill>
                <a:latin typeface="+mj-lt"/>
              </a:rPr>
              <a:t>Tvary rozkazovacího způsobu:</a:t>
            </a:r>
          </a:p>
          <a:p>
            <a:endParaRPr lang="cs-CZ" sz="2800" b="1" u="sng" dirty="0">
              <a:latin typeface="+mj-lt"/>
            </a:endParaRPr>
          </a:p>
          <a:p>
            <a:r>
              <a:rPr lang="cs-CZ" sz="2800" b="1" dirty="0" smtClean="0">
                <a:latin typeface="+mj-lt"/>
              </a:rPr>
              <a:t>Je to </a:t>
            </a:r>
            <a:r>
              <a:rPr lang="cs-CZ" sz="2800" b="1" dirty="0" smtClean="0">
                <a:solidFill>
                  <a:srgbClr val="7030A0"/>
                </a:solidFill>
                <a:latin typeface="+mj-lt"/>
              </a:rPr>
              <a:t>zákaz, rozkaz nebo prosba</a:t>
            </a:r>
            <a:r>
              <a:rPr lang="cs-CZ" sz="2800" b="1" dirty="0" smtClean="0">
                <a:latin typeface="+mj-lt"/>
              </a:rPr>
              <a:t>.</a:t>
            </a:r>
          </a:p>
          <a:p>
            <a:r>
              <a:rPr lang="cs-CZ" sz="2800" b="1" dirty="0" smtClean="0">
                <a:latin typeface="+mj-lt"/>
              </a:rPr>
              <a:t>Sloveso v rozkazovacím způsobu vyjadřuje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+mj-lt"/>
              </a:rPr>
              <a:t>děj, který má někdo uskutečnit.</a:t>
            </a:r>
          </a:p>
          <a:p>
            <a:r>
              <a:rPr lang="cs-CZ" sz="2800" b="1" dirty="0" smtClean="0">
                <a:latin typeface="+mj-lt"/>
              </a:rPr>
              <a:t>Rozkazovací způsob má tvary pro:</a:t>
            </a:r>
          </a:p>
          <a:p>
            <a:r>
              <a:rPr lang="cs-CZ" sz="2800" b="1" dirty="0">
                <a:solidFill>
                  <a:srgbClr val="0070C0"/>
                </a:solidFill>
                <a:latin typeface="+mj-lt"/>
              </a:rPr>
              <a:t>2</a:t>
            </a:r>
            <a:r>
              <a:rPr lang="cs-CZ" sz="2800" b="1" dirty="0" smtClean="0">
                <a:solidFill>
                  <a:srgbClr val="0070C0"/>
                </a:solidFill>
                <a:latin typeface="+mj-lt"/>
              </a:rPr>
              <a:t>.os.č.j. +</a:t>
            </a:r>
            <a:r>
              <a:rPr lang="cs-CZ" sz="2800" b="1" dirty="0" smtClean="0">
                <a:latin typeface="+mj-lt"/>
              </a:rPr>
              <a:t> </a:t>
            </a:r>
            <a:r>
              <a:rPr lang="cs-CZ" sz="2800" b="1" dirty="0">
                <a:solidFill>
                  <a:srgbClr val="0070C0"/>
                </a:solidFill>
                <a:latin typeface="+mj-lt"/>
              </a:rPr>
              <a:t>1</a:t>
            </a:r>
            <a:r>
              <a:rPr lang="cs-CZ" sz="2800" b="1" dirty="0" smtClean="0">
                <a:solidFill>
                  <a:srgbClr val="0070C0"/>
                </a:solidFill>
                <a:latin typeface="+mj-lt"/>
              </a:rPr>
              <a:t>.os. + 2.os.č.mn..</a:t>
            </a:r>
          </a:p>
          <a:p>
            <a:endParaRPr lang="cs-CZ" sz="2800" b="1" dirty="0">
              <a:solidFill>
                <a:srgbClr val="0070C0"/>
              </a:solidFill>
              <a:latin typeface="+mj-lt"/>
            </a:endParaRPr>
          </a:p>
          <a:p>
            <a:r>
              <a:rPr lang="cs-CZ" sz="2800" b="1" u="sng" dirty="0" smtClean="0">
                <a:solidFill>
                  <a:srgbClr val="00B050"/>
                </a:solidFill>
                <a:latin typeface="+mj-lt"/>
              </a:rPr>
              <a:t>TVOŘÍ SE KONCOVKAMI:</a:t>
            </a:r>
          </a:p>
          <a:p>
            <a:pPr marL="514350" indent="-514350">
              <a:buAutoNum type="alphaLcParenR"/>
            </a:pPr>
            <a:r>
              <a:rPr lang="cs-CZ" sz="2800" b="1" dirty="0" smtClean="0">
                <a:latin typeface="+mj-lt"/>
              </a:rPr>
              <a:t>-, -</a:t>
            </a:r>
            <a:r>
              <a:rPr lang="cs-CZ" sz="2800" b="1" dirty="0" err="1" smtClean="0">
                <a:latin typeface="+mj-lt"/>
              </a:rPr>
              <a:t>me</a:t>
            </a:r>
            <a:r>
              <a:rPr lang="cs-CZ" sz="2800" b="1" dirty="0" smtClean="0">
                <a:latin typeface="+mj-lt"/>
              </a:rPr>
              <a:t>, -</a:t>
            </a:r>
            <a:r>
              <a:rPr lang="cs-CZ" sz="2800" b="1" dirty="0" err="1" smtClean="0">
                <a:latin typeface="+mj-lt"/>
              </a:rPr>
              <a:t>te</a:t>
            </a:r>
            <a:r>
              <a:rPr lang="cs-CZ" sz="2800" b="1" dirty="0" smtClean="0">
                <a:latin typeface="+mj-lt"/>
              </a:rPr>
              <a:t> (piš, pišme, pište)</a:t>
            </a:r>
          </a:p>
          <a:p>
            <a:pPr marL="514350" indent="-514350">
              <a:buAutoNum type="alphaLcParenR"/>
            </a:pPr>
            <a:r>
              <a:rPr lang="cs-CZ" sz="2800" b="1" dirty="0" smtClean="0">
                <a:latin typeface="+mj-lt"/>
              </a:rPr>
              <a:t>-i, -</a:t>
            </a:r>
            <a:r>
              <a:rPr lang="cs-CZ" sz="2800" b="1" dirty="0" err="1" smtClean="0">
                <a:latin typeface="+mj-lt"/>
              </a:rPr>
              <a:t>ěme</a:t>
            </a:r>
            <a:r>
              <a:rPr lang="cs-CZ" sz="2800" b="1" dirty="0" smtClean="0">
                <a:latin typeface="+mj-lt"/>
              </a:rPr>
              <a:t>(-</a:t>
            </a:r>
            <a:r>
              <a:rPr lang="cs-CZ" sz="2800" b="1" dirty="0" err="1" smtClean="0">
                <a:latin typeface="+mj-lt"/>
              </a:rPr>
              <a:t>eme</a:t>
            </a:r>
            <a:r>
              <a:rPr lang="cs-CZ" sz="2800" b="1" dirty="0" smtClean="0">
                <a:latin typeface="+mj-lt"/>
              </a:rPr>
              <a:t>), -</a:t>
            </a:r>
            <a:r>
              <a:rPr lang="cs-CZ" sz="2800" b="1" dirty="0" err="1" smtClean="0">
                <a:latin typeface="+mj-lt"/>
              </a:rPr>
              <a:t>ěte</a:t>
            </a:r>
            <a:r>
              <a:rPr lang="cs-CZ" sz="2800" b="1" dirty="0" smtClean="0">
                <a:latin typeface="+mj-lt"/>
              </a:rPr>
              <a:t>(</a:t>
            </a:r>
            <a:r>
              <a:rPr lang="cs-CZ" sz="2800" b="1" dirty="0" err="1" smtClean="0">
                <a:latin typeface="+mj-lt"/>
              </a:rPr>
              <a:t>ete</a:t>
            </a:r>
            <a:r>
              <a:rPr lang="cs-CZ" sz="2800" b="1" dirty="0" smtClean="0">
                <a:latin typeface="+mj-lt"/>
              </a:rPr>
              <a:t>) (kresli, kresleme,</a:t>
            </a:r>
          </a:p>
          <a:p>
            <a:pPr marL="514350" indent="-514350"/>
            <a:r>
              <a:rPr lang="cs-CZ" sz="2800" b="1" dirty="0">
                <a:latin typeface="+mj-lt"/>
              </a:rPr>
              <a:t> </a:t>
            </a:r>
            <a:r>
              <a:rPr lang="cs-CZ" sz="2800" b="1" dirty="0" smtClean="0">
                <a:latin typeface="+mj-lt"/>
              </a:rPr>
              <a:t>                                              kreslete)</a:t>
            </a:r>
          </a:p>
          <a:p>
            <a:pPr marL="514350" indent="-514350"/>
            <a:r>
              <a:rPr lang="cs-CZ" sz="2800" b="1" dirty="0" smtClean="0">
                <a:latin typeface="+mj-lt"/>
              </a:rPr>
              <a:t>c) –ej, -</a:t>
            </a:r>
            <a:r>
              <a:rPr lang="cs-CZ" sz="2800" b="1" dirty="0" err="1" smtClean="0">
                <a:latin typeface="+mj-lt"/>
              </a:rPr>
              <a:t>ejme</a:t>
            </a:r>
            <a:r>
              <a:rPr lang="cs-CZ" sz="2800" b="1" dirty="0" smtClean="0">
                <a:latin typeface="+mj-lt"/>
              </a:rPr>
              <a:t>, -</a:t>
            </a:r>
            <a:r>
              <a:rPr lang="cs-CZ" sz="2800" b="1" dirty="0" err="1" smtClean="0">
                <a:latin typeface="+mj-lt"/>
              </a:rPr>
              <a:t>ejte</a:t>
            </a:r>
            <a:r>
              <a:rPr lang="cs-CZ" sz="2800" b="1" dirty="0" smtClean="0">
                <a:latin typeface="+mj-lt"/>
              </a:rPr>
              <a:t> (dělej, dělejme, dělejte).</a:t>
            </a:r>
            <a:endParaRPr lang="cs-CZ" sz="2800" b="1" dirty="0">
              <a:latin typeface="+mj-lt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0" y="692696"/>
            <a:ext cx="7653057" cy="489364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i="1" u="sng" dirty="0" smtClean="0">
                <a:latin typeface="+mj-lt"/>
              </a:rPr>
              <a:t>2. Dejte slovesa do správného tvaru.</a:t>
            </a:r>
          </a:p>
          <a:p>
            <a:endParaRPr lang="cs-CZ" sz="2400" b="1" i="1" u="sng" dirty="0" smtClean="0">
              <a:latin typeface="+mj-lt"/>
            </a:endParaRPr>
          </a:p>
          <a:p>
            <a:endParaRPr lang="cs-CZ" sz="3200" b="1" dirty="0" smtClean="0">
              <a:latin typeface="+mj-lt"/>
            </a:endParaRPr>
          </a:p>
          <a:p>
            <a:r>
              <a:rPr lang="cs-CZ" sz="3200" b="1" dirty="0" smtClean="0">
                <a:latin typeface="+mj-lt"/>
              </a:rPr>
              <a:t>Spát – 1.osoba, č. </a:t>
            </a:r>
            <a:r>
              <a:rPr lang="cs-CZ" sz="3200" b="1" dirty="0" err="1" smtClean="0">
                <a:latin typeface="+mj-lt"/>
              </a:rPr>
              <a:t>j</a:t>
            </a:r>
            <a:r>
              <a:rPr lang="cs-CZ" sz="3200" b="1" dirty="0" smtClean="0">
                <a:latin typeface="+mj-lt"/>
              </a:rPr>
              <a:t>., </a:t>
            </a:r>
            <a:r>
              <a:rPr lang="cs-CZ" sz="3200" b="1" dirty="0" err="1" smtClean="0">
                <a:latin typeface="+mj-lt"/>
              </a:rPr>
              <a:t>zp</a:t>
            </a:r>
            <a:r>
              <a:rPr lang="cs-CZ" sz="3200" b="1" dirty="0" smtClean="0">
                <a:latin typeface="+mj-lt"/>
              </a:rPr>
              <a:t>. rozkazovací</a:t>
            </a:r>
          </a:p>
          <a:p>
            <a:r>
              <a:rPr lang="cs-CZ" sz="3200" b="1" dirty="0" smtClean="0">
                <a:latin typeface="+mj-lt"/>
              </a:rPr>
              <a:t>krýt – 2. os., </a:t>
            </a:r>
            <a:r>
              <a:rPr lang="cs-CZ" sz="3200" b="1" dirty="0" err="1" smtClean="0">
                <a:latin typeface="+mj-lt"/>
              </a:rPr>
              <a:t>č.j</a:t>
            </a:r>
            <a:r>
              <a:rPr lang="cs-CZ" sz="3200" b="1" dirty="0" smtClean="0">
                <a:latin typeface="+mj-lt"/>
              </a:rPr>
              <a:t>., </a:t>
            </a:r>
            <a:r>
              <a:rPr lang="cs-CZ" sz="3200" b="1" dirty="0" err="1" smtClean="0">
                <a:latin typeface="+mj-lt"/>
              </a:rPr>
              <a:t>zp</a:t>
            </a:r>
            <a:r>
              <a:rPr lang="cs-CZ" sz="3200" b="1" dirty="0" smtClean="0">
                <a:latin typeface="+mj-lt"/>
              </a:rPr>
              <a:t>. pod. přítomný</a:t>
            </a:r>
          </a:p>
          <a:p>
            <a:r>
              <a:rPr lang="cs-CZ" sz="3200" b="1" dirty="0" smtClean="0">
                <a:latin typeface="+mj-lt"/>
              </a:rPr>
              <a:t>vázat – 3.os., </a:t>
            </a:r>
            <a:r>
              <a:rPr lang="cs-CZ" sz="3200" b="1" dirty="0" err="1" smtClean="0">
                <a:latin typeface="+mj-lt"/>
              </a:rPr>
              <a:t>č.mn</a:t>
            </a:r>
            <a:r>
              <a:rPr lang="cs-CZ" sz="3200" b="1" dirty="0" smtClean="0">
                <a:latin typeface="+mj-lt"/>
              </a:rPr>
              <a:t>., </a:t>
            </a:r>
            <a:r>
              <a:rPr lang="cs-CZ" sz="3200" b="1" dirty="0" err="1" smtClean="0">
                <a:latin typeface="+mj-lt"/>
              </a:rPr>
              <a:t>zp</a:t>
            </a:r>
            <a:r>
              <a:rPr lang="cs-CZ" sz="3200" b="1" dirty="0" smtClean="0">
                <a:latin typeface="+mj-lt"/>
              </a:rPr>
              <a:t>. pod. přítomný</a:t>
            </a:r>
          </a:p>
          <a:p>
            <a:r>
              <a:rPr lang="cs-CZ" sz="3200" b="1" dirty="0" smtClean="0">
                <a:latin typeface="+mj-lt"/>
              </a:rPr>
              <a:t>padat – 2.os., </a:t>
            </a:r>
            <a:r>
              <a:rPr lang="cs-CZ" sz="3200" b="1" dirty="0" err="1" smtClean="0">
                <a:latin typeface="+mj-lt"/>
              </a:rPr>
              <a:t>č.j</a:t>
            </a:r>
            <a:r>
              <a:rPr lang="cs-CZ" sz="3200" b="1" dirty="0" smtClean="0">
                <a:latin typeface="+mj-lt"/>
              </a:rPr>
              <a:t>., </a:t>
            </a:r>
            <a:r>
              <a:rPr lang="cs-CZ" sz="3200" b="1" dirty="0" err="1" smtClean="0">
                <a:latin typeface="+mj-lt"/>
              </a:rPr>
              <a:t>zp</a:t>
            </a:r>
            <a:r>
              <a:rPr lang="cs-CZ" sz="3200" b="1" dirty="0" smtClean="0">
                <a:latin typeface="+mj-lt"/>
              </a:rPr>
              <a:t>. </a:t>
            </a:r>
            <a:r>
              <a:rPr lang="cs-CZ" sz="3200" b="1" dirty="0" err="1" smtClean="0">
                <a:latin typeface="+mj-lt"/>
              </a:rPr>
              <a:t>ozn</a:t>
            </a:r>
            <a:r>
              <a:rPr lang="cs-CZ" sz="3200" b="1" dirty="0" smtClean="0">
                <a:latin typeface="+mj-lt"/>
              </a:rPr>
              <a:t>.,</a:t>
            </a:r>
            <a:r>
              <a:rPr lang="cs-CZ" sz="3200" b="1" dirty="0" err="1" smtClean="0">
                <a:latin typeface="+mj-lt"/>
              </a:rPr>
              <a:t>č.minulý</a:t>
            </a:r>
            <a:endParaRPr lang="cs-CZ" sz="3200" b="1" dirty="0" smtClean="0">
              <a:latin typeface="+mj-lt"/>
            </a:endParaRPr>
          </a:p>
          <a:p>
            <a:r>
              <a:rPr lang="cs-CZ" sz="3200" b="1" dirty="0" smtClean="0">
                <a:latin typeface="+mj-lt"/>
              </a:rPr>
              <a:t>poznat – 3.os., </a:t>
            </a:r>
            <a:r>
              <a:rPr lang="cs-CZ" sz="3200" b="1" dirty="0" err="1" smtClean="0">
                <a:latin typeface="+mj-lt"/>
              </a:rPr>
              <a:t>č.j</a:t>
            </a:r>
            <a:r>
              <a:rPr lang="cs-CZ" sz="3200" b="1" dirty="0" smtClean="0">
                <a:latin typeface="+mj-lt"/>
              </a:rPr>
              <a:t>., </a:t>
            </a:r>
            <a:r>
              <a:rPr lang="cs-CZ" sz="3200" b="1" dirty="0" err="1" smtClean="0">
                <a:latin typeface="+mj-lt"/>
              </a:rPr>
              <a:t>zp.ozn</a:t>
            </a:r>
            <a:r>
              <a:rPr lang="cs-CZ" sz="3200" b="1" dirty="0" smtClean="0">
                <a:latin typeface="+mj-lt"/>
              </a:rPr>
              <a:t>., </a:t>
            </a:r>
            <a:r>
              <a:rPr lang="cs-CZ" sz="3200" b="1" dirty="0" err="1" smtClean="0">
                <a:latin typeface="+mj-lt"/>
              </a:rPr>
              <a:t>č.budoucí</a:t>
            </a:r>
            <a:endParaRPr lang="cs-CZ" sz="3200" b="1" dirty="0" smtClean="0">
              <a:latin typeface="+mj-lt"/>
            </a:endParaRPr>
          </a:p>
          <a:p>
            <a:r>
              <a:rPr lang="cs-CZ" sz="3200" b="1" dirty="0" smtClean="0">
                <a:latin typeface="+mj-lt"/>
              </a:rPr>
              <a:t>cvičte – infinitiv ke slovesnému tvaru</a:t>
            </a:r>
          </a:p>
          <a:p>
            <a:r>
              <a:rPr lang="cs-CZ" sz="3200" b="1" dirty="0" smtClean="0">
                <a:latin typeface="+mj-lt"/>
              </a:rPr>
              <a:t>umýt se – 2.os., </a:t>
            </a:r>
            <a:r>
              <a:rPr lang="cs-CZ" sz="3200" b="1" dirty="0" err="1" smtClean="0">
                <a:latin typeface="+mj-lt"/>
              </a:rPr>
              <a:t>č.mn</a:t>
            </a:r>
            <a:r>
              <a:rPr lang="cs-CZ" sz="3200" b="1" dirty="0" smtClean="0">
                <a:latin typeface="+mj-lt"/>
              </a:rPr>
              <a:t>., </a:t>
            </a:r>
            <a:r>
              <a:rPr lang="cs-CZ" sz="3200" b="1" dirty="0" err="1" smtClean="0">
                <a:latin typeface="+mj-lt"/>
              </a:rPr>
              <a:t>zp.rozkazovací</a:t>
            </a:r>
            <a:r>
              <a:rPr lang="cs-CZ" sz="3200" b="1" dirty="0" smtClean="0">
                <a:latin typeface="+mj-lt"/>
              </a:rPr>
              <a:t>.</a:t>
            </a:r>
            <a:endParaRPr lang="cs-CZ" sz="3200" b="1" dirty="0">
              <a:latin typeface="+mj-lt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5656" y="404664"/>
            <a:ext cx="5551520" cy="59400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  <a:latin typeface="+mj-lt"/>
              </a:rPr>
              <a:t>ŘEŠENÍ.</a:t>
            </a:r>
          </a:p>
          <a:p>
            <a:endParaRPr lang="cs-CZ" sz="2800" b="1" dirty="0" smtClean="0">
              <a:solidFill>
                <a:srgbClr val="FF0000"/>
              </a:solidFill>
              <a:latin typeface="+mj-lt"/>
            </a:endParaRPr>
          </a:p>
          <a:p>
            <a:r>
              <a:rPr lang="cs-CZ" sz="4400" b="1" dirty="0" smtClean="0">
                <a:latin typeface="+mj-lt"/>
              </a:rPr>
              <a:t>spát – </a:t>
            </a:r>
            <a:r>
              <a:rPr lang="cs-CZ" sz="4400" b="1" dirty="0" smtClean="0">
                <a:solidFill>
                  <a:srgbClr val="002060"/>
                </a:solidFill>
                <a:latin typeface="+mj-lt"/>
              </a:rPr>
              <a:t>spi </a:t>
            </a:r>
          </a:p>
          <a:p>
            <a:r>
              <a:rPr lang="cs-CZ" sz="4400" b="1" dirty="0" smtClean="0">
                <a:latin typeface="+mj-lt"/>
              </a:rPr>
              <a:t>krýt – </a:t>
            </a:r>
            <a:r>
              <a:rPr lang="cs-CZ" sz="4400" b="1" dirty="0" smtClean="0">
                <a:solidFill>
                  <a:srgbClr val="002060"/>
                </a:solidFill>
                <a:latin typeface="+mj-lt"/>
              </a:rPr>
              <a:t>kryl bys</a:t>
            </a:r>
          </a:p>
          <a:p>
            <a:r>
              <a:rPr lang="cs-CZ" sz="4400" b="1" dirty="0" smtClean="0">
                <a:latin typeface="+mj-lt"/>
              </a:rPr>
              <a:t>vázat – </a:t>
            </a:r>
            <a:r>
              <a:rPr lang="cs-CZ" sz="4400" b="1" dirty="0" smtClean="0">
                <a:solidFill>
                  <a:srgbClr val="002060"/>
                </a:solidFill>
                <a:latin typeface="+mj-lt"/>
              </a:rPr>
              <a:t>vázali by</a:t>
            </a:r>
          </a:p>
          <a:p>
            <a:r>
              <a:rPr lang="cs-CZ" sz="4400" b="1" dirty="0" smtClean="0">
                <a:latin typeface="+mj-lt"/>
              </a:rPr>
              <a:t>padat – </a:t>
            </a:r>
            <a:r>
              <a:rPr lang="cs-CZ" sz="4400" b="1" dirty="0" smtClean="0">
                <a:solidFill>
                  <a:srgbClr val="002060"/>
                </a:solidFill>
                <a:latin typeface="+mj-lt"/>
              </a:rPr>
              <a:t>padal jsi</a:t>
            </a:r>
          </a:p>
          <a:p>
            <a:r>
              <a:rPr lang="cs-CZ" sz="4400" b="1" dirty="0" smtClean="0">
                <a:latin typeface="+mj-lt"/>
              </a:rPr>
              <a:t>poznat – </a:t>
            </a:r>
            <a:r>
              <a:rPr lang="cs-CZ" sz="4400" b="1" dirty="0" smtClean="0">
                <a:solidFill>
                  <a:srgbClr val="002060"/>
                </a:solidFill>
                <a:latin typeface="+mj-lt"/>
              </a:rPr>
              <a:t>pozná</a:t>
            </a:r>
          </a:p>
          <a:p>
            <a:r>
              <a:rPr lang="cs-CZ" sz="4400" b="1" dirty="0" smtClean="0">
                <a:latin typeface="+mj-lt"/>
              </a:rPr>
              <a:t>cvičte – </a:t>
            </a:r>
            <a:r>
              <a:rPr lang="cs-CZ" sz="4400" b="1" dirty="0" smtClean="0">
                <a:solidFill>
                  <a:srgbClr val="002060"/>
                </a:solidFill>
                <a:latin typeface="+mj-lt"/>
              </a:rPr>
              <a:t>cvičit</a:t>
            </a:r>
          </a:p>
          <a:p>
            <a:r>
              <a:rPr lang="cs-CZ" sz="4400" b="1" dirty="0" smtClean="0">
                <a:latin typeface="+mj-lt"/>
              </a:rPr>
              <a:t>umýt se – </a:t>
            </a:r>
            <a:r>
              <a:rPr lang="cs-CZ" sz="4400" b="1" dirty="0" smtClean="0">
                <a:solidFill>
                  <a:srgbClr val="002060"/>
                </a:solidFill>
                <a:latin typeface="+mj-lt"/>
              </a:rPr>
              <a:t>umyjte se</a:t>
            </a:r>
            <a:endParaRPr lang="cs-CZ" sz="4400" b="1" dirty="0">
              <a:solidFill>
                <a:srgbClr val="002060"/>
              </a:solidFill>
              <a:latin typeface="+mj-lt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692696"/>
            <a:ext cx="5759450" cy="1914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352428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307</TotalTime>
  <Words>450</Words>
  <Application>Microsoft Office PowerPoint</Application>
  <PresentationFormat>Předvádění na obrazovce (4:3)</PresentationFormat>
  <Paragraphs>104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Slunovrat</vt:lpstr>
      <vt:lpstr>Prezentace aplikace PowerPoint</vt:lpstr>
      <vt:lpstr>SLOVESNÝ ZPŮSOB (tvarosloví)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SLOVESA</dc:title>
  <dc:creator>OEM</dc:creator>
  <cp:lastModifiedBy>OEM</cp:lastModifiedBy>
  <cp:revision>17</cp:revision>
  <dcterms:created xsi:type="dcterms:W3CDTF">2010-07-08T08:12:08Z</dcterms:created>
  <dcterms:modified xsi:type="dcterms:W3CDTF">2011-11-18T11:20:07Z</dcterms:modified>
</cp:coreProperties>
</file>