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60" r:id="rId3"/>
    <p:sldId id="256" r:id="rId4"/>
    <p:sldId id="258" r:id="rId5"/>
    <p:sldId id="257" r:id="rId6"/>
    <p:sldId id="261" r:id="rId7"/>
    <p:sldId id="262" r:id="rId8"/>
    <p:sldId id="263" r:id="rId9"/>
    <p:sldId id="267" r:id="rId10"/>
    <p:sldId id="265" r:id="rId11"/>
    <p:sldId id="266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6" r:id="rId20"/>
    <p:sldId id="277" r:id="rId21"/>
    <p:sldId id="264" r:id="rId22"/>
    <p:sldId id="27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  <a:srgbClr val="FF6600"/>
    <a:srgbClr val="CC0099"/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646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765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10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4459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3180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323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5963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309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139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5110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067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39999">
              <a:schemeClr val="accent3">
                <a:lumMod val="60000"/>
                <a:lumOff val="40000"/>
              </a:schemeClr>
            </a:gs>
            <a:gs pos="70000">
              <a:schemeClr val="accent3">
                <a:lumMod val="40000"/>
                <a:lumOff val="60000"/>
              </a:schemeClr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5F6EB-C1C5-4972-8FD8-B6D127301F9D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3516B-C0C2-44B5-8801-79ACD1F1A2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83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0405"/>
            <a:ext cx="7560840" cy="616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4206147"/>
              </p:ext>
            </p:extLst>
          </p:nvPr>
        </p:nvGraphicFramePr>
        <p:xfrm>
          <a:off x="3563888" y="2060848"/>
          <a:ext cx="20882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2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CZ.1.07/1.4.00/21.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de-DE" sz="12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8503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na kliknutí</a:t>
            </a:r>
          </a:p>
          <a:p>
            <a:r>
              <a:rPr lang="cs-CZ" dirty="0" smtClean="0"/>
              <a:t>Soutěž v poznávání zvířat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299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130425"/>
            <a:ext cx="8424936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LESNÍ ŽIVOČICHOVÉ</a:t>
            </a:r>
            <a:endParaRPr lang="cs-CZ" sz="96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843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08298"/>
            <a:ext cx="4458072" cy="3310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0000"/>
                </a:solidFill>
                <a:latin typeface="BatangChe" pitchFamily="49" charset="-127"/>
                <a:ea typeface="BatangChe" pitchFamily="49" charset="-127"/>
              </a:rPr>
              <a:t>VEVERKA OBECNÁ</a:t>
            </a:r>
            <a:endParaRPr lang="cs-CZ" sz="6000" b="1" dirty="0">
              <a:solidFill>
                <a:srgbClr val="FF0000"/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h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lodavec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o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cas – rovnováha při lezení, drápy pomáhají při lezení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třapce chlupů na ušních boltcích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rst – červená, černá, na břiše a hrdle krémová až bílá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otrava – semena šišek, houby, oříšky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c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hráněný druh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66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txBody>
          <a:bodyPr/>
          <a:lstStyle/>
          <a:p>
            <a:r>
              <a:rPr lang="cs-CZ" sz="6600" b="1" dirty="0" smtClean="0">
                <a:solidFill>
                  <a:srgbClr val="7030A0"/>
                </a:solidFill>
                <a:latin typeface="BatangChe" pitchFamily="49" charset="-127"/>
                <a:ea typeface="BatangChe" pitchFamily="49" charset="-127"/>
              </a:rPr>
              <a:t>SRNEC OBECNÝ</a:t>
            </a:r>
            <a:endParaRPr lang="cs-CZ" sz="6600" b="1" dirty="0">
              <a:solidFill>
                <a:srgbClr val="7030A0"/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udokopytník, savec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ýložravec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o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cas velmi krátký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rst – mírně </a:t>
            </a:r>
            <a:r>
              <a:rPr lang="cs-CZ" sz="2800" b="1" dirty="0" err="1" smtClean="0">
                <a:solidFill>
                  <a:schemeClr val="tx1"/>
                </a:solidFill>
                <a:latin typeface="Arial Narrow" pitchFamily="34" charset="0"/>
              </a:rPr>
              <a:t>rezavočervená</a:t>
            </a:r>
            <a:endParaRPr lang="cs-CZ" sz="2800" b="1" dirty="0" smtClean="0">
              <a:solidFill>
                <a:schemeClr val="tx1"/>
              </a:solidFill>
              <a:latin typeface="Arial Narrow" pitchFamily="34" charset="0"/>
            </a:endParaRP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amci – krátké parůžky, shazují je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rnec – srna - srnče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21088"/>
            <a:ext cx="4487536" cy="25196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70927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29" y="2996952"/>
            <a:ext cx="3688524" cy="36892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CC0099"/>
                </a:solidFill>
                <a:latin typeface="BatangChe" pitchFamily="49" charset="-127"/>
                <a:ea typeface="BatangChe" pitchFamily="49" charset="-127"/>
              </a:rPr>
              <a:t>PRASE DIVOKÉ</a:t>
            </a:r>
            <a:endParaRPr lang="cs-CZ" sz="6000" b="1" dirty="0">
              <a:solidFill>
                <a:srgbClr val="CC0099"/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sudokopytník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šežravec – rypákem vyrývá kořínky, hlízy, požírá larvy hmyzu, obojživelníky i hraboše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yhledává bahnitá místa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elká hlava, krátké nohy,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    trojhranné špičáky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k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anec – bachyně – sele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kodí na polích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l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ovná zvěř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320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JELEN EVROPSKÝ</a:t>
            </a:r>
            <a:endParaRPr lang="cs-CZ" sz="6000" b="1" dirty="0">
              <a:solidFill>
                <a:schemeClr val="accent5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udokopytník, býložravý přežvýkavec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rst – hnědá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arohy – shazuje na konci zimy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amci žijí samostatně,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   samice ve skupinách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ř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íje – hlasité troubení</a:t>
            </a:r>
          </a:p>
          <a:p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l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ovná zvěř</a:t>
            </a:r>
            <a:endParaRPr lang="cs-CZ" sz="28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5988" y="3284983"/>
            <a:ext cx="4918011" cy="3276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1088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  <a:latin typeface="BatangChe" pitchFamily="49" charset="-127"/>
                <a:ea typeface="BatangChe" pitchFamily="49" charset="-127"/>
              </a:rPr>
              <a:t>ZMIJE OBECNÁ</a:t>
            </a:r>
            <a:endParaRPr lang="cs-CZ" sz="6600" b="1" dirty="0">
              <a:solidFill>
                <a:srgbClr val="00B0F0"/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 Narrow" pitchFamily="34" charset="0"/>
              </a:rPr>
              <a:t>j</a:t>
            </a:r>
            <a:r>
              <a:rPr lang="cs-CZ" sz="2800" b="1" dirty="0" smtClean="0">
                <a:latin typeface="Arial Narrow" pitchFamily="34" charset="0"/>
              </a:rPr>
              <a:t>edovatý had</a:t>
            </a:r>
          </a:p>
          <a:p>
            <a:r>
              <a:rPr lang="cs-CZ" sz="2800" b="1" dirty="0" smtClean="0">
                <a:latin typeface="Arial Narrow" pitchFamily="34" charset="0"/>
              </a:rPr>
              <a:t>živí se drobnými savci, obojživelníky, hmyzem</a:t>
            </a:r>
          </a:p>
          <a:p>
            <a:r>
              <a:rPr lang="cs-CZ" sz="2800" b="1" dirty="0" smtClean="0">
                <a:latin typeface="Arial Narrow" pitchFamily="34" charset="0"/>
              </a:rPr>
              <a:t>plazí se pomalu</a:t>
            </a:r>
          </a:p>
          <a:p>
            <a:r>
              <a:rPr lang="cs-CZ" sz="2800" b="1" dirty="0">
                <a:latin typeface="Arial Narrow" pitchFamily="34" charset="0"/>
              </a:rPr>
              <a:t>n</a:t>
            </a:r>
            <a:r>
              <a:rPr lang="cs-CZ" sz="2800" b="1" dirty="0" smtClean="0">
                <a:latin typeface="Arial Narrow" pitchFamily="34" charset="0"/>
              </a:rPr>
              <a:t>a hřbetě klikatá čára</a:t>
            </a:r>
          </a:p>
          <a:p>
            <a:r>
              <a:rPr lang="cs-CZ" sz="2800" b="1" dirty="0">
                <a:latin typeface="Arial Narrow" pitchFamily="34" charset="0"/>
              </a:rPr>
              <a:t>r</a:t>
            </a:r>
            <a:r>
              <a:rPr lang="cs-CZ" sz="2800" b="1" dirty="0" smtClean="0">
                <a:latin typeface="Arial Narrow" pitchFamily="34" charset="0"/>
              </a:rPr>
              <a:t>odí živá mláďata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2976"/>
            <a:ext cx="4386064" cy="32895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748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25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BatangChe" pitchFamily="49" charset="-127"/>
                <a:ea typeface="BatangChe" pitchFamily="49" charset="-127"/>
              </a:rPr>
              <a:t>LIŠKA OBECNÁ</a:t>
            </a:r>
            <a:endParaRPr lang="cs-CZ" sz="6000" b="1" dirty="0">
              <a:solidFill>
                <a:srgbClr val="FFC000"/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latin typeface="Arial Narrow" pitchFamily="34" charset="0"/>
              </a:rPr>
              <a:t>p</a:t>
            </a:r>
            <a:r>
              <a:rPr lang="cs-CZ" sz="2800" b="1" dirty="0" smtClean="0">
                <a:latin typeface="Arial Narrow" pitchFamily="34" charset="0"/>
              </a:rPr>
              <a:t>sovitá šelma</a:t>
            </a:r>
          </a:p>
          <a:p>
            <a:r>
              <a:rPr lang="cs-CZ" sz="2800" b="1" dirty="0">
                <a:latin typeface="Arial Narrow" pitchFamily="34" charset="0"/>
              </a:rPr>
              <a:t>š</a:t>
            </a:r>
            <a:r>
              <a:rPr lang="cs-CZ" sz="2800" b="1" dirty="0" smtClean="0">
                <a:latin typeface="Arial Narrow" pitchFamily="34" charset="0"/>
              </a:rPr>
              <a:t>pičaté uši, huňatý ocas, rezavá srst</a:t>
            </a:r>
          </a:p>
          <a:p>
            <a:r>
              <a:rPr lang="cs-CZ" sz="2800" b="1" dirty="0">
                <a:latin typeface="Arial Narrow" pitchFamily="34" charset="0"/>
              </a:rPr>
              <a:t>ž</a:t>
            </a:r>
            <a:r>
              <a:rPr lang="cs-CZ" sz="2800" b="1" dirty="0" smtClean="0">
                <a:latin typeface="Arial Narrow" pitchFamily="34" charset="0"/>
              </a:rPr>
              <a:t>ije v norách</a:t>
            </a:r>
          </a:p>
          <a:p>
            <a:r>
              <a:rPr lang="cs-CZ" sz="2800" b="1" dirty="0">
                <a:latin typeface="Arial Narrow" pitchFamily="34" charset="0"/>
              </a:rPr>
              <a:t>v</a:t>
            </a:r>
            <a:r>
              <a:rPr lang="cs-CZ" sz="2800" b="1" dirty="0" smtClean="0">
                <a:latin typeface="Arial Narrow" pitchFamily="34" charset="0"/>
              </a:rPr>
              <a:t>šežravec</a:t>
            </a:r>
          </a:p>
          <a:p>
            <a:r>
              <a:rPr lang="cs-CZ" sz="2800" b="1" dirty="0">
                <a:latin typeface="Arial Narrow" pitchFamily="34" charset="0"/>
              </a:rPr>
              <a:t>t</a:t>
            </a:r>
            <a:r>
              <a:rPr lang="cs-CZ" sz="2800" b="1" dirty="0" smtClean="0">
                <a:latin typeface="Arial Narrow" pitchFamily="34" charset="0"/>
              </a:rPr>
              <a:t>rpí vzteklinou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12621"/>
            <a:ext cx="5333109" cy="36331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481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25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MRAVENEC LESNÍ</a:t>
            </a:r>
            <a:endParaRPr lang="cs-CZ" sz="6000" b="1" dirty="0">
              <a:solidFill>
                <a:schemeClr val="accent2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latin typeface="Arial Narrow" pitchFamily="34" charset="0"/>
              </a:rPr>
              <a:t>v</a:t>
            </a:r>
            <a:r>
              <a:rPr lang="cs-CZ" sz="2800" b="1" dirty="0" smtClean="0">
                <a:latin typeface="Arial Narrow" pitchFamily="34" charset="0"/>
              </a:rPr>
              <a:t>elmi užitečný – hubí škodlivý hmyz</a:t>
            </a:r>
          </a:p>
          <a:p>
            <a:r>
              <a:rPr lang="cs-CZ" sz="2800" b="1" dirty="0">
                <a:latin typeface="Arial Narrow" pitchFamily="34" charset="0"/>
              </a:rPr>
              <a:t>m</a:t>
            </a:r>
            <a:r>
              <a:rPr lang="cs-CZ" sz="2800" b="1" dirty="0" smtClean="0">
                <a:latin typeface="Arial Narrow" pitchFamily="34" charset="0"/>
              </a:rPr>
              <a:t>raveniště staví z jehličí</a:t>
            </a:r>
          </a:p>
          <a:p>
            <a:r>
              <a:rPr lang="cs-CZ" sz="2800" b="1" dirty="0">
                <a:latin typeface="Arial Narrow" pitchFamily="34" charset="0"/>
              </a:rPr>
              <a:t>d</a:t>
            </a:r>
            <a:r>
              <a:rPr lang="cs-CZ" sz="2800" b="1" dirty="0" smtClean="0">
                <a:latin typeface="Arial Narrow" pitchFamily="34" charset="0"/>
              </a:rPr>
              <a:t>ělnice – starají se o larvy, o stavbu</a:t>
            </a:r>
          </a:p>
          <a:p>
            <a:r>
              <a:rPr lang="cs-CZ" sz="2800" b="1" dirty="0">
                <a:latin typeface="Arial Narrow" pitchFamily="34" charset="0"/>
              </a:rPr>
              <a:t>k</a:t>
            </a:r>
            <a:r>
              <a:rPr lang="cs-CZ" sz="2800" b="1" dirty="0" smtClean="0">
                <a:latin typeface="Arial Narrow" pitchFamily="34" charset="0"/>
              </a:rPr>
              <a:t>rálovna – klade vajíčka </a:t>
            </a:r>
          </a:p>
          <a:p>
            <a:pPr marL="0" indent="0">
              <a:buNone/>
            </a:pPr>
            <a:r>
              <a:rPr lang="cs-CZ" sz="2800" b="1" dirty="0">
                <a:latin typeface="Arial Narrow" pitchFamily="34" charset="0"/>
              </a:rPr>
              <a:t> </a:t>
            </a:r>
            <a:r>
              <a:rPr lang="cs-CZ" sz="2800" b="1" dirty="0" smtClean="0">
                <a:latin typeface="Arial Narrow" pitchFamily="34" charset="0"/>
              </a:rPr>
              <a:t>  – z nichž jsou larvy, </a:t>
            </a:r>
          </a:p>
          <a:p>
            <a:pPr marL="0" indent="0">
              <a:buNone/>
            </a:pPr>
            <a:r>
              <a:rPr lang="cs-CZ" sz="2800" b="1" dirty="0">
                <a:latin typeface="Arial Narrow" pitchFamily="34" charset="0"/>
              </a:rPr>
              <a:t> </a:t>
            </a:r>
            <a:r>
              <a:rPr lang="cs-CZ" sz="2800" b="1" dirty="0" smtClean="0">
                <a:latin typeface="Arial Narrow" pitchFamily="34" charset="0"/>
              </a:rPr>
              <a:t>     zakuklí se</a:t>
            </a:r>
          </a:p>
          <a:p>
            <a:r>
              <a:rPr lang="cs-CZ" sz="2800" b="1" dirty="0">
                <a:latin typeface="Arial Narrow" pitchFamily="34" charset="0"/>
              </a:rPr>
              <a:t>c</a:t>
            </a:r>
            <a:r>
              <a:rPr lang="cs-CZ" sz="2800" b="1" dirty="0" smtClean="0">
                <a:latin typeface="Arial Narrow" pitchFamily="34" charset="0"/>
              </a:rPr>
              <a:t>hráněný živočich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1639" y="3212976"/>
            <a:ext cx="4714011" cy="34029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6833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80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600" decel="100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600" decel="100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00" decel="100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00" decel="100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JEZEVEC LESNÍ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latin typeface="Arial Narrow" pitchFamily="34" charset="0"/>
              </a:rPr>
              <a:t>k</a:t>
            </a:r>
            <a:r>
              <a:rPr lang="cs-CZ" sz="2800" b="1" dirty="0" smtClean="0">
                <a:latin typeface="Arial Narrow" pitchFamily="34" charset="0"/>
              </a:rPr>
              <a:t>unovitá šelma</a:t>
            </a:r>
          </a:p>
          <a:p>
            <a:r>
              <a:rPr lang="cs-CZ" sz="2800" b="1" dirty="0">
                <a:latin typeface="Arial Narrow" pitchFamily="34" charset="0"/>
              </a:rPr>
              <a:t>b</a:t>
            </a:r>
            <a:r>
              <a:rPr lang="cs-CZ" sz="2800" b="1" dirty="0" smtClean="0">
                <a:latin typeface="Arial Narrow" pitchFamily="34" charset="0"/>
              </a:rPr>
              <a:t>ílá hlava, přes oči černé pruhy, srst žlutošedá až černá</a:t>
            </a:r>
          </a:p>
          <a:p>
            <a:r>
              <a:rPr lang="cs-CZ" sz="2800" b="1" dirty="0">
                <a:latin typeface="Arial Narrow" pitchFamily="34" charset="0"/>
              </a:rPr>
              <a:t>p</a:t>
            </a:r>
            <a:r>
              <a:rPr lang="cs-CZ" sz="2800" b="1" dirty="0" smtClean="0">
                <a:latin typeface="Arial Narrow" pitchFamily="34" charset="0"/>
              </a:rPr>
              <a:t>řes zimu omezuje aktivitu</a:t>
            </a:r>
          </a:p>
          <a:p>
            <a:r>
              <a:rPr lang="cs-CZ" sz="2800" b="1" dirty="0">
                <a:latin typeface="Arial Narrow" pitchFamily="34" charset="0"/>
              </a:rPr>
              <a:t>v</a:t>
            </a:r>
            <a:r>
              <a:rPr lang="cs-CZ" sz="2800" b="1" dirty="0" smtClean="0">
                <a:latin typeface="Arial Narrow" pitchFamily="34" charset="0"/>
              </a:rPr>
              <a:t>šežravec</a:t>
            </a:r>
          </a:p>
          <a:p>
            <a:r>
              <a:rPr lang="cs-CZ" sz="2800" b="1" dirty="0">
                <a:latin typeface="Arial Narrow" pitchFamily="34" charset="0"/>
              </a:rPr>
              <a:t>v</a:t>
            </a:r>
            <a:r>
              <a:rPr lang="cs-CZ" sz="2800" b="1" dirty="0" smtClean="0">
                <a:latin typeface="Arial Narrow" pitchFamily="34" charset="0"/>
              </a:rPr>
              <a:t>yhrabává si noru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3359" y="3140968"/>
            <a:ext cx="4739680" cy="35547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0759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SOUTĚŽ</a:t>
            </a:r>
            <a:endParaRPr lang="cs-CZ" sz="60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Ťukejte na čtverce.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 první pozná zvíře na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obrázku,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získává bod.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Pro kontrolu ťukněte na hnědý trojúhelník v levém rohu.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132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8207130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ovnoramenný trojúhelník 3"/>
          <p:cNvSpPr/>
          <p:nvPr/>
        </p:nvSpPr>
        <p:spPr>
          <a:xfrm>
            <a:off x="7090498" y="5733256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537262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548680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95936" y="548680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52120" y="537262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17935" y="548680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3568" y="2060848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39752" y="2049430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95936" y="2060848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61751" y="2049430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08304" y="2020799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3568" y="3573016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9752" y="3573016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005567" y="3573016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686725" y="3573016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42909" y="3532967"/>
            <a:ext cx="165618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dorovný svitek 5"/>
          <p:cNvSpPr/>
          <p:nvPr/>
        </p:nvSpPr>
        <p:spPr>
          <a:xfrm>
            <a:off x="1205626" y="5148928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KUNA  LESNÍ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334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vnoramenný trojúhelník 5"/>
          <p:cNvSpPr/>
          <p:nvPr/>
        </p:nvSpPr>
        <p:spPr>
          <a:xfrm>
            <a:off x="7339283" y="5589240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1079447" y="5368906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ROHÁČ OBECNÝ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75756" y="-1125849"/>
            <a:ext cx="4536504" cy="8208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57389" y="694865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13573" y="692696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69757" y="692696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25941" y="722008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97111" y="692696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64285" y="2207033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95736" y="2234176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72492" y="2198293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40927" y="2222523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82125" y="2204864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39552" y="3710461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20469" y="3717032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884743" y="3708585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28676" y="3720537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197111" y="3708585"/>
            <a:ext cx="1656184" cy="1512168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355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2357"/>
            <a:ext cx="8294356" cy="4560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ovnoramenný trojúhelník 1"/>
          <p:cNvSpPr/>
          <p:nvPr/>
        </p:nvSpPr>
        <p:spPr>
          <a:xfrm>
            <a:off x="7339283" y="5589240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/>
          <p:cNvSpPr/>
          <p:nvPr/>
        </p:nvSpPr>
        <p:spPr>
          <a:xfrm>
            <a:off x="1079447" y="5154252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KUKAČKA OBECNÁ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2432" y="520034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65156" y="520034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21340" y="512357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77524" y="512357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33708" y="512357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8972" y="2048404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068604" y="2024525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14622" y="2024525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66837" y="2024525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33708" y="2023221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9723" y="3560572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065156" y="3535389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80730" y="3523034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36914" y="3523034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985516" y="3523034"/>
            <a:ext cx="1656184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427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388" y="457065"/>
            <a:ext cx="8221395" cy="4555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4388" y="476672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7020272" y="5445224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1079447" y="5154252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UŽOVKA HLADKÁ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80572" y="476672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13208" y="476672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69392" y="501080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04763" y="503815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4388" y="2001563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64873" y="1987918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13208" y="2001563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483959" y="2043871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24266" y="2013248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4388" y="3525416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64873" y="3513731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21057" y="3537636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48579" y="3500086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04763" y="3525416"/>
            <a:ext cx="1656184" cy="151216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455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952371" cy="5953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ovnoramenný trojúhelník 2"/>
          <p:cNvSpPr/>
          <p:nvPr/>
        </p:nvSpPr>
        <p:spPr>
          <a:xfrm>
            <a:off x="7020272" y="5445224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6234" y="260648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2418" y="274115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63731" y="274115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2736" y="1786283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22418" y="1760596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63731" y="1752925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1426" y="3263458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07547" y="3263458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63731" y="3286386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2736" y="4798554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91670" y="4775626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47854" y="4775626"/>
            <a:ext cx="1656184" cy="151216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239852" y="3421782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STRAKAPOUD VELKÝ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365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8826" y="404664"/>
            <a:ext cx="6628898" cy="6091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ovnoramenný trojúhelník 2"/>
          <p:cNvSpPr/>
          <p:nvPr/>
        </p:nvSpPr>
        <p:spPr>
          <a:xfrm>
            <a:off x="7164288" y="5445223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2988" y="417178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09172" y="404664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65356" y="404664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1540" y="423214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4781" y="1935382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09172" y="1935382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63275" y="1935382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028" y="1935382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52988" y="3472225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800965" y="3472225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491844" y="3446864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60573" y="3472225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52988" y="4984393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800965" y="4984393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463275" y="4984393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19459" y="4991436"/>
            <a:ext cx="1656184" cy="1512168"/>
          </a:xfrm>
          <a:prstGeom prst="rect">
            <a:avLst/>
          </a:prstGeom>
          <a:solidFill>
            <a:srgbClr val="CC009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dorovný svitek 19"/>
          <p:cNvSpPr/>
          <p:nvPr/>
        </p:nvSpPr>
        <p:spPr>
          <a:xfrm>
            <a:off x="3419872" y="3277491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DANĚK EVROPSKÝ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765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8280920" cy="4576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9047" y="409239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55231" y="409239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11415" y="409239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67599" y="444646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20272" y="444646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5536" y="1956814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1720" y="1954221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11415" y="1956814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71965" y="1921407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13492" y="1956814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5536" y="3468982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51720" y="3466389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7904" y="3433575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355998" y="3447220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85783" y="3468982"/>
            <a:ext cx="1656184" cy="1512168"/>
          </a:xfrm>
          <a:prstGeom prst="rect">
            <a:avLst/>
          </a:prstGeom>
          <a:solidFill>
            <a:srgbClr val="FF66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7164288" y="5445223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dorovný svitek 18"/>
          <p:cNvSpPr/>
          <p:nvPr/>
        </p:nvSpPr>
        <p:spPr>
          <a:xfrm>
            <a:off x="1196097" y="5224889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KLÍŠTĚ OBECNÉ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871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4889853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340741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17037" y="362414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73221" y="332656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2824" y="1857992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39008" y="1844824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73221" y="1839144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2824" y="3356992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17037" y="3356992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3221" y="3339805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2824" y="4869160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01873" y="4869160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45628" y="4869160"/>
            <a:ext cx="1656184" cy="1512168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7164288" y="5445223"/>
            <a:ext cx="1800200" cy="9361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dorovný svitek 17"/>
          <p:cNvSpPr/>
          <p:nvPr/>
        </p:nvSpPr>
        <p:spPr>
          <a:xfrm>
            <a:off x="3393384" y="2792582"/>
            <a:ext cx="5580620" cy="1376772"/>
          </a:xfrm>
          <a:prstGeom prst="horizontalScroll">
            <a:avLst/>
          </a:prstGeom>
          <a:solidFill>
            <a:srgbClr val="FFFF00"/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RYS OSTROVID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6048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92696"/>
            <a:ext cx="88924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SZCZEPANEK, Marek.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http://commons.wikimedia.org/wiki/File:Capreolus_capreolus_(Marek_Szczepanek).jpg?uselang=cs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262996" y="1431360"/>
            <a:ext cx="878497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SPALT, Oliver.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2.5 </a:t>
            </a:r>
            <a:r>
              <a:rPr lang="cs-CZ" sz="1400" dirty="0" err="1" smtClean="0">
                <a:effectLst/>
              </a:rPr>
              <a:t>Generic</a:t>
            </a:r>
            <a:r>
              <a:rPr lang="cs-CZ" sz="1400" dirty="0" smtClean="0">
                <a:effectLst/>
              </a:rPr>
              <a:t> na WWW: http://commons.wikimedia.org/wiki/File:Squirrel_germany.jpg?uselang=cs 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62996" y="1919730"/>
            <a:ext cx="84969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UFONCZ.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 2.0 </a:t>
            </a:r>
            <a:r>
              <a:rPr lang="cs-CZ" sz="1400" dirty="0" err="1" smtClean="0">
                <a:effectLst/>
              </a:rPr>
              <a:t>Generic</a:t>
            </a:r>
            <a:r>
              <a:rPr lang="cs-CZ" sz="1400" dirty="0" smtClean="0">
                <a:effectLst/>
              </a:rPr>
              <a:t> na WWW: http://commons.wikimedia.org/wiki/File:Prase_divoke.jpg?uselang=cs 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290883" y="2457501"/>
            <a:ext cx="828092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SMUDGE 9000.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 2.0 </a:t>
            </a:r>
            <a:r>
              <a:rPr lang="cs-CZ" sz="1400" dirty="0" err="1" smtClean="0">
                <a:effectLst/>
              </a:rPr>
              <a:t>Generic</a:t>
            </a:r>
            <a:r>
              <a:rPr lang="cs-CZ" sz="1400" dirty="0" smtClean="0">
                <a:effectLst/>
              </a:rPr>
              <a:t> na WWW: http://commons.wikimedia.org/wiki/File:Red_Deer_Stag.jpg?uselang=cs 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90883" y="2996952"/>
            <a:ext cx="828091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FRIC, Zdeněk.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http://commons.wikimedia.org/wiki/File:Viperaberus2.jpg?uselang=cs 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385574" y="3735616"/>
            <a:ext cx="80648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V. BERN.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na WWW: http://commons.wikimedia.org/wiki/File:Vulpes_vulpes_standing_in_snow.jpg?uselang=cs 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385574" y="4258836"/>
            <a:ext cx="837436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M. BETLEY.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http://commons.wikimedia.org/wiki/File:Mrowka_rudnica_formica_rufa_small.jpg?uselang=cs 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385574" y="4986246"/>
            <a:ext cx="80648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BADGERHERO.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http://commons.wikimedia.org/wiki/File:Badger-badger.jpg?uselang=cs 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418354" y="5729835"/>
            <a:ext cx="818622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KROPIVNIK, Dani.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, 2.5 </a:t>
            </a:r>
            <a:r>
              <a:rPr lang="cs-CZ" sz="1400" dirty="0" err="1" smtClean="0">
                <a:effectLst/>
              </a:rPr>
              <a:t>Generic</a:t>
            </a:r>
            <a:r>
              <a:rPr lang="cs-CZ" sz="1400" dirty="0" smtClean="0">
                <a:effectLst/>
              </a:rPr>
              <a:t>, 2.0 </a:t>
            </a:r>
            <a:r>
              <a:rPr lang="cs-CZ" sz="1400" dirty="0" err="1" smtClean="0">
                <a:effectLst/>
              </a:rPr>
              <a:t>Generic</a:t>
            </a:r>
            <a:r>
              <a:rPr lang="cs-CZ" sz="1400" dirty="0" smtClean="0">
                <a:effectLst/>
              </a:rPr>
              <a:t> a 1.0 </a:t>
            </a:r>
            <a:r>
              <a:rPr lang="cs-CZ" sz="1400" dirty="0" err="1" smtClean="0">
                <a:effectLst/>
              </a:rPr>
              <a:t>Generic</a:t>
            </a:r>
            <a:r>
              <a:rPr lang="cs-CZ" sz="1400" dirty="0" smtClean="0">
                <a:effectLst/>
              </a:rPr>
              <a:t> na WWW: http://commons.wikimedia.org/wiki/File:Martes_martes_crop.jpg?uselang=cs </a:t>
            </a:r>
            <a:endParaRPr lang="cs-CZ" sz="1400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957" y="58614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390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5270" y="476672"/>
            <a:ext cx="828092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.F. GAFFARD.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http://commons.wikimedia.org/wiki/File:Lucanus_cervus.jpg?uselang=cs 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422145" y="1215336"/>
            <a:ext cx="809516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PEUKERT, </a:t>
            </a:r>
            <a:r>
              <a:rPr lang="cs-CZ" sz="1400" dirty="0" err="1" smtClean="0">
                <a:effectLst/>
              </a:rPr>
              <a:t>Tim</a:t>
            </a:r>
            <a:r>
              <a:rPr lang="cs-CZ" sz="1400" dirty="0" smtClean="0">
                <a:effectLst/>
              </a:rPr>
              <a:t>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http://commons.wikimedia.org/wiki/File:Kuckuck_(Cuculus_canorus)_by_Tim_Peukert.jpg?uselang=cs 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376418" y="1954000"/>
            <a:ext cx="802315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DER IRBIS.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http://commons.wikimedia.org/wiki/File:Schlingnatter.jpg?uselang=cs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422145" y="2673400"/>
            <a:ext cx="771425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effectLst/>
              </a:rPr>
              <a:t>STASZCZUK, </a:t>
            </a:r>
            <a:r>
              <a:rPr lang="en-US" sz="1400" dirty="0" err="1" smtClean="0">
                <a:effectLst/>
              </a:rPr>
              <a:t>Sławomir</a:t>
            </a:r>
            <a:r>
              <a:rPr lang="en-US" sz="1400" dirty="0" smtClean="0">
                <a:effectLst/>
              </a:rPr>
              <a:t>. </a:t>
            </a:r>
            <a:r>
              <a:rPr lang="en-US" sz="1400" i="1" dirty="0" err="1" smtClean="0">
                <a:effectLst/>
              </a:rPr>
              <a:t>wikimedia.commons</a:t>
            </a:r>
            <a:r>
              <a:rPr lang="en-US" sz="1400" dirty="0" smtClean="0">
                <a:effectLst/>
              </a:rPr>
              <a:t> [online]. [cit. 4.11.2013]. </a:t>
            </a:r>
            <a:r>
              <a:rPr lang="en-US" sz="1400" dirty="0" err="1" smtClean="0">
                <a:effectLst/>
              </a:rPr>
              <a:t>Dostupný</a:t>
            </a:r>
            <a:r>
              <a:rPr lang="en-US" sz="1400" dirty="0" smtClean="0">
                <a:effectLst/>
              </a:rPr>
              <a:t> pod </a:t>
            </a:r>
            <a:r>
              <a:rPr lang="en-US" sz="1400" dirty="0" err="1" smtClean="0">
                <a:effectLst/>
              </a:rPr>
              <a:t>licencí</a:t>
            </a:r>
            <a:r>
              <a:rPr lang="en-US" sz="1400" dirty="0" smtClean="0">
                <a:effectLst/>
              </a:rPr>
              <a:t> Creative Commons </a:t>
            </a:r>
            <a:r>
              <a:rPr lang="en-US" sz="1400" dirty="0" err="1" smtClean="0">
                <a:effectLst/>
              </a:rPr>
              <a:t>Uveďte</a:t>
            </a:r>
            <a:r>
              <a:rPr lang="en-US" sz="1400" dirty="0" smtClean="0">
                <a:effectLst/>
              </a:rPr>
              <a:t> </a:t>
            </a:r>
            <a:r>
              <a:rPr lang="en-US" sz="1400" dirty="0" err="1" smtClean="0">
                <a:effectLst/>
              </a:rPr>
              <a:t>autora-Zachovejte</a:t>
            </a:r>
            <a:r>
              <a:rPr lang="en-US" sz="1400" dirty="0" smtClean="0">
                <a:effectLst/>
              </a:rPr>
              <a:t> </a:t>
            </a:r>
            <a:r>
              <a:rPr lang="en-US" sz="1400" dirty="0" err="1" smtClean="0">
                <a:effectLst/>
              </a:rPr>
              <a:t>licenci</a:t>
            </a:r>
            <a:r>
              <a:rPr lang="en-US" sz="1400" dirty="0" smtClean="0">
                <a:effectLst/>
              </a:rPr>
              <a:t> 3.0 </a:t>
            </a:r>
            <a:r>
              <a:rPr lang="en-US" sz="1400" dirty="0" err="1" smtClean="0">
                <a:effectLst/>
              </a:rPr>
              <a:t>Unported</a:t>
            </a:r>
            <a:r>
              <a:rPr lang="en-US" sz="1400" dirty="0" smtClean="0">
                <a:effectLst/>
              </a:rPr>
              <a:t> </a:t>
            </a:r>
            <a:r>
              <a:rPr lang="en-US" sz="1400" dirty="0" err="1" smtClean="0">
                <a:effectLst/>
              </a:rPr>
              <a:t>na</a:t>
            </a:r>
            <a:r>
              <a:rPr lang="en-US" sz="1400" dirty="0" smtClean="0">
                <a:effectLst/>
              </a:rPr>
              <a:t> WWW: http://commons.wikimedia.org/wiki/File:DendrocoposMajor.jpg?uselang=cs 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422145" y="3412064"/>
            <a:ext cx="85324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B.NAVEZ.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http://commons.wikimedia.org/wiki/File:Dama_dama8.JPG?uselang=cs 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58149" y="3941855"/>
            <a:ext cx="809516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LINDSEY, James K..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2.5 </a:t>
            </a:r>
            <a:r>
              <a:rPr lang="cs-CZ" sz="1400" dirty="0" err="1" smtClean="0">
                <a:effectLst/>
              </a:rPr>
              <a:t>Generic</a:t>
            </a:r>
            <a:r>
              <a:rPr lang="cs-CZ" sz="1400" dirty="0" smtClean="0">
                <a:effectLst/>
              </a:rPr>
              <a:t> na WWW: http://commons.wikimedia.org/wiki/File:Ixodes.ricinus.searching.jpg?uselang=cs 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458149" y="4700588"/>
            <a:ext cx="818804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LANDGRAF, Bernard. </a:t>
            </a:r>
            <a:r>
              <a:rPr lang="cs-CZ" sz="1400" i="1" dirty="0" err="1" smtClean="0">
                <a:effectLst/>
              </a:rPr>
              <a:t>wikimedia.commons</a:t>
            </a:r>
            <a:r>
              <a:rPr lang="cs-CZ" sz="1400" dirty="0" smtClean="0">
                <a:effectLst/>
              </a:rPr>
              <a:t> [online]. [cit. 4.11.2013].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http://commons.wikimedia.org/wiki/File:Lynx_lynx_poing.jpg?uselang=cs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62887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755</Words>
  <Application>Microsoft Office PowerPoint</Application>
  <PresentationFormat>Předvádění na obrazovce (4:3)</PresentationFormat>
  <Paragraphs>91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Snímek 1</vt:lpstr>
      <vt:lpstr>METODIKA:</vt:lpstr>
      <vt:lpstr>LESNÍ ŽIVOČICHOVÉ</vt:lpstr>
      <vt:lpstr>VEVERKA OBECNÁ</vt:lpstr>
      <vt:lpstr>SRNEC OBECNÝ</vt:lpstr>
      <vt:lpstr>PRASE DIVOKÉ</vt:lpstr>
      <vt:lpstr>JELEN EVROPSKÝ</vt:lpstr>
      <vt:lpstr>ZMIJE OBECNÁ</vt:lpstr>
      <vt:lpstr>LIŠKA OBECNÁ</vt:lpstr>
      <vt:lpstr>MRAVENEC LESNÍ</vt:lpstr>
      <vt:lpstr>JEZEVEC LESNÍ</vt:lpstr>
      <vt:lpstr>SOUTĚŽ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ZDROJE: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lenka.cerna</dc:creator>
  <cp:lastModifiedBy>Dum</cp:lastModifiedBy>
  <cp:revision>29</cp:revision>
  <dcterms:created xsi:type="dcterms:W3CDTF">2013-11-04T17:29:03Z</dcterms:created>
  <dcterms:modified xsi:type="dcterms:W3CDTF">2015-07-16T15:20:18Z</dcterms:modified>
</cp:coreProperties>
</file>