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9" r:id="rId2"/>
    <p:sldId id="260" r:id="rId3"/>
    <p:sldId id="256" r:id="rId4"/>
    <p:sldId id="257" r:id="rId5"/>
    <p:sldId id="261" r:id="rId6"/>
    <p:sldId id="262" r:id="rId7"/>
    <p:sldId id="264" r:id="rId8"/>
    <p:sldId id="265" r:id="rId9"/>
    <p:sldId id="267" r:id="rId10"/>
    <p:sldId id="269" r:id="rId11"/>
    <p:sldId id="268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58" r:id="rId26"/>
    <p:sldId id="266" r:id="rId27"/>
    <p:sldId id="263" r:id="rId28"/>
    <p:sldId id="27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9FF78"/>
    <a:srgbClr val="E741D3"/>
    <a:srgbClr val="CC0099"/>
    <a:srgbClr val="FFFF66"/>
    <a:srgbClr val="C9C400"/>
    <a:srgbClr val="6699FF"/>
    <a:srgbClr val="333300"/>
    <a:srgbClr val="CC3300"/>
    <a:srgbClr val="DDDDDD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9E9151-7924-440D-BE62-03175717A331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C6BC47-B09B-452D-B514-943B650C1C4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704856" cy="5192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3668" y="85542"/>
            <a:ext cx="4860540" cy="130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9946609"/>
              </p:ext>
            </p:extLst>
          </p:nvPr>
        </p:nvGraphicFramePr>
        <p:xfrm>
          <a:off x="3707904" y="1844824"/>
          <a:ext cx="20882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CZ.1.07/1.4.00/21.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de-DE" sz="14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811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3611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prezentace- přechod na stránku ťuknutím, obrázky chodí automaticky. Učitel může vykládat a ptát se dětí. Následně ťukne na </a:t>
            </a:r>
            <a:r>
              <a:rPr lang="cs-CZ" smtClean="0"/>
              <a:t>obrázek a </a:t>
            </a:r>
            <a:r>
              <a:rPr lang="cs-CZ" dirty="0" smtClean="0"/>
              <a:t>ověří správné odpovědi dětí.</a:t>
            </a:r>
          </a:p>
          <a:p>
            <a:r>
              <a:rPr lang="cs-CZ" dirty="0" smtClean="0"/>
              <a:t>Obrázkové pexeso – nejdříve ťukni na obrázek a název obrázku. Ťuknutím se dostanete na další stránku.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7151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92896"/>
            <a:ext cx="7851648" cy="1828800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Arial Black" pitchFamily="34" charset="0"/>
              </a:rPr>
              <a:t>KRAJE ČESKÉ REPUBLIKY</a:t>
            </a:r>
            <a:endParaRPr lang="cs-CZ" sz="6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6896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833" y="692696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FFFF00"/>
                </a:solidFill>
                <a:latin typeface="Bookman Old Style" pitchFamily="18" charset="0"/>
              </a:rPr>
              <a:t>STŘEDOČESKÝ</a:t>
            </a:r>
            <a:endParaRPr lang="cs-CZ" b="1" i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932" y="2060848"/>
            <a:ext cx="4349476" cy="32403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3398" y="456247"/>
            <a:ext cx="3720614" cy="3600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20750"/>
            <a:ext cx="3672409" cy="24605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606391" y="0"/>
            <a:ext cx="2509784" cy="1152128"/>
          </a:xfrm>
          <a:prstGeom prst="wedgeEllipseCallout">
            <a:avLst/>
          </a:prstGeom>
          <a:solidFill>
            <a:srgbClr val="C00000"/>
          </a:solidFill>
          <a:ln w="285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FFFF00"/>
                </a:solidFill>
                <a:latin typeface="Bookman Old Style" pitchFamily="18" charset="0"/>
              </a:rPr>
              <a:t>KARLŠTEJN</a:t>
            </a:r>
            <a:endParaRPr lang="cs-CZ" b="1" i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788024" y="3480583"/>
            <a:ext cx="2509784" cy="1152128"/>
          </a:xfrm>
          <a:prstGeom prst="wedgeEllipseCallout">
            <a:avLst/>
          </a:prstGeom>
          <a:solidFill>
            <a:srgbClr val="C00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rgbClr val="FFFF00"/>
                </a:solidFill>
                <a:latin typeface="Bookman Old Style" pitchFamily="18" charset="0"/>
              </a:rPr>
              <a:t>ŠKODA MLADÁ BOLESLAV</a:t>
            </a:r>
            <a:endParaRPr lang="cs-CZ" sz="2000" b="1" i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00619" y="5085184"/>
            <a:ext cx="4349476" cy="1440160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FF00"/>
                </a:solidFill>
                <a:latin typeface="Bookman Old Style" pitchFamily="18" charset="0"/>
                <a:cs typeface="Aharoni" pitchFamily="2" charset="-79"/>
              </a:rPr>
              <a:t>KRAJSKÉ MĚSTO - PRAHA</a:t>
            </a:r>
            <a:endParaRPr lang="cs-CZ" sz="2400" b="1" i="1" dirty="0">
              <a:solidFill>
                <a:srgbClr val="FFFF00"/>
              </a:solidFill>
              <a:latin typeface="Bookman Old Style" pitchFamily="18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7596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9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00FF00"/>
                </a:solidFill>
                <a:latin typeface="Bookman Old Style" pitchFamily="18" charset="0"/>
              </a:rPr>
              <a:t>JIHOČESKÝ</a:t>
            </a:r>
            <a:endParaRPr lang="cs-CZ" sz="5400" b="1" i="1" dirty="0">
              <a:solidFill>
                <a:srgbClr val="00FF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31" y="1945642"/>
            <a:ext cx="4664285" cy="296818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  <a:reflection blurRad="12700" stA="2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18" t="7326" r="9336" b="19408"/>
          <a:stretch/>
        </p:blipFill>
        <p:spPr bwMode="auto">
          <a:xfrm>
            <a:off x="4860032" y="332656"/>
            <a:ext cx="4019742" cy="27363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  <a:reflection blurRad="12700" stA="2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258573"/>
            <a:ext cx="1534912" cy="33794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79512" y="4902722"/>
            <a:ext cx="4536504" cy="1700808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00FF00"/>
                </a:solidFill>
              </a:rPr>
              <a:t>KRAJSKÉ MĚSTO –   ČESKÉ BUDĚJOVICE</a:t>
            </a:r>
            <a:endParaRPr lang="cs-CZ" sz="2800" b="1" i="1" dirty="0">
              <a:solidFill>
                <a:srgbClr val="00FF00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866004">
            <a:off x="4902380" y="4601936"/>
            <a:ext cx="3168352" cy="1046558"/>
          </a:xfrm>
          <a:prstGeom prst="homePlate">
            <a:avLst/>
          </a:prstGeom>
          <a:solidFill>
            <a:schemeClr val="accent3">
              <a:lumMod val="7500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00FF00"/>
                </a:solidFill>
              </a:rPr>
              <a:t>BUDĚJOVICKÝ BUDVAR</a:t>
            </a:r>
            <a:endParaRPr lang="cs-CZ" sz="2400" b="1" i="1" dirty="0">
              <a:solidFill>
                <a:srgbClr val="00FF00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20502945">
            <a:off x="4891189" y="2545681"/>
            <a:ext cx="3168352" cy="1046558"/>
          </a:xfrm>
          <a:prstGeom prst="homePlate">
            <a:avLst/>
          </a:prstGeom>
          <a:solidFill>
            <a:schemeClr val="accent3">
              <a:lumMod val="7500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00FF00"/>
                </a:solidFill>
              </a:rPr>
              <a:t>HLUBOKÁ NAD VLTAVOU</a:t>
            </a:r>
            <a:endParaRPr lang="cs-CZ" sz="2400" b="1" i="1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8474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PLZEŇSKÝ</a:t>
            </a:r>
            <a:endParaRPr lang="cs-CZ" sz="5400" dirty="0">
              <a:solidFill>
                <a:schemeClr val="accent3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84" r="9638"/>
          <a:stretch/>
        </p:blipFill>
        <p:spPr bwMode="auto">
          <a:xfrm>
            <a:off x="107504" y="1916832"/>
            <a:ext cx="4680520" cy="331236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0" t="-3935" r="20588" b="10754"/>
          <a:stretch/>
        </p:blipFill>
        <p:spPr bwMode="auto">
          <a:xfrm>
            <a:off x="4932040" y="440668"/>
            <a:ext cx="3528392" cy="295232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Vodorovný svitek 3"/>
          <p:cNvSpPr/>
          <p:nvPr/>
        </p:nvSpPr>
        <p:spPr>
          <a:xfrm>
            <a:off x="107504" y="5229200"/>
            <a:ext cx="4680520" cy="1595682"/>
          </a:xfrm>
          <a:prstGeom prst="horizontalScroll">
            <a:avLst/>
          </a:prstGeom>
          <a:solidFill>
            <a:srgbClr val="7030A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PLZEŇSKÝ KRAJ - PLZEŇ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364088" y="3546407"/>
            <a:ext cx="2952328" cy="1152128"/>
          </a:xfrm>
          <a:prstGeom prst="flowChartAlternateProcess">
            <a:avLst/>
          </a:prstGeom>
          <a:solidFill>
            <a:srgbClr val="7030A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itchFamily="34" charset="0"/>
              </a:rPr>
              <a:t>ŠKODOVY ZÁVODY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10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704088"/>
            <a:ext cx="8208912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KARLOVARSKÝ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3782194" cy="48509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relaxedInset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8680"/>
            <a:ext cx="3217540" cy="321754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relaxedInset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4308562" y="3861048"/>
            <a:ext cx="4583918" cy="1800200"/>
          </a:xfrm>
          <a:prstGeom prst="horizontalScroll">
            <a:avLst/>
          </a:prstGeom>
          <a:solidFill>
            <a:srgbClr val="00B0F0"/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KRAJSKÉ MĚSTO – KARLOVY VARY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4325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  <a:latin typeface="Gungsuh" pitchFamily="18" charset="-127"/>
                <a:ea typeface="Gungsuh" pitchFamily="18" charset="-127"/>
              </a:rPr>
              <a:t>ÚSTECKÝ</a:t>
            </a:r>
            <a:endParaRPr lang="cs-CZ" sz="6600" b="1" dirty="0">
              <a:solidFill>
                <a:srgbClr val="00B0F0"/>
              </a:solidFill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73" y="1898964"/>
            <a:ext cx="5197299" cy="3897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4628"/>
            <a:ext cx="2631504" cy="350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8084" y="3847952"/>
            <a:ext cx="4010527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2773" y="5268027"/>
            <a:ext cx="4693243" cy="1559916"/>
          </a:xfrm>
          <a:prstGeom prst="horizontalScroll">
            <a:avLst/>
          </a:prstGeom>
          <a:solidFill>
            <a:srgbClr val="FFFF00"/>
          </a:solidFill>
          <a:ln w="5715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  <a:latin typeface="Gungsuh" pitchFamily="18" charset="-127"/>
                <a:ea typeface="Gungsuh" pitchFamily="18" charset="-127"/>
                <a:cs typeface="David" pitchFamily="34" charset="-79"/>
              </a:rPr>
              <a:t>KRAJSKÉ MĚSTO – ÚSTÍ NAD LABEM</a:t>
            </a:r>
            <a:endParaRPr lang="cs-CZ" sz="3200" b="1" dirty="0">
              <a:solidFill>
                <a:srgbClr val="00B0F0"/>
              </a:solidFill>
              <a:latin typeface="Gungsuh" pitchFamily="18" charset="-127"/>
              <a:ea typeface="Gungsuh" pitchFamily="18" charset="-127"/>
              <a:cs typeface="David" pitchFamily="34" charset="-79"/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948264" y="-11329"/>
            <a:ext cx="2167492" cy="1136073"/>
          </a:xfrm>
          <a:prstGeom prst="wedgeRectCallout">
            <a:avLst/>
          </a:prstGeom>
          <a:solidFill>
            <a:srgbClr val="FFFF00"/>
          </a:solidFill>
          <a:ln w="5715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Gungsuh" pitchFamily="18" charset="-127"/>
                <a:ea typeface="Gungsuh" pitchFamily="18" charset="-127"/>
              </a:rPr>
              <a:t>TĚŽBA UHLÍ</a:t>
            </a:r>
            <a:endParaRPr lang="cs-CZ" sz="2800" b="1" dirty="0">
              <a:solidFill>
                <a:srgbClr val="00B0F0"/>
              </a:solidFill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6881119" y="3094926"/>
            <a:ext cx="2167492" cy="1136073"/>
          </a:xfrm>
          <a:prstGeom prst="wedgeRectCallout">
            <a:avLst/>
          </a:prstGeom>
          <a:solidFill>
            <a:srgbClr val="FFFF00"/>
          </a:solidFill>
          <a:ln w="5715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Gungsuh" pitchFamily="18" charset="-127"/>
                <a:ea typeface="Gungsuh" pitchFamily="18" charset="-127"/>
              </a:rPr>
              <a:t>PŘESUNUTÝ KOSTEL</a:t>
            </a:r>
            <a:endParaRPr lang="cs-CZ" sz="2400" b="1" dirty="0">
              <a:solidFill>
                <a:srgbClr val="00B0F0"/>
              </a:solidFill>
              <a:latin typeface="Gungsuh" pitchFamily="18" charset="-127"/>
              <a:ea typeface="Gungsuh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8173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5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Impact" pitchFamily="34" charset="0"/>
              </a:rPr>
              <a:t>LIBERECKÝ</a:t>
            </a:r>
            <a:endParaRPr lang="cs-CZ" sz="6000" dirty="0"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3185931" cy="477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5285" y="188640"/>
            <a:ext cx="4608512" cy="2922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7937" y="3254560"/>
            <a:ext cx="2230391" cy="3356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259632" y="5517232"/>
            <a:ext cx="4392488" cy="1440160"/>
          </a:xfrm>
          <a:prstGeom prst="horizontalScroll">
            <a:avLst/>
          </a:prstGeom>
          <a:solidFill>
            <a:srgbClr val="CC0099"/>
          </a:solidFill>
          <a:ln w="57150">
            <a:solidFill>
              <a:srgbClr val="66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Impact" pitchFamily="34" charset="0"/>
              </a:rPr>
              <a:t>KRAJSKÉ MĚSTO-LIBEREC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3398801" y="1700808"/>
            <a:ext cx="2943668" cy="1872208"/>
          </a:xfrm>
          <a:prstGeom prst="irregularSeal2">
            <a:avLst/>
          </a:prstGeom>
          <a:solidFill>
            <a:srgbClr val="CC0099"/>
          </a:solidFill>
          <a:ln w="57150">
            <a:solidFill>
              <a:srgbClr val="66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Impact" pitchFamily="34" charset="0"/>
              </a:rPr>
              <a:t>JEŠTĚD</a:t>
            </a:r>
            <a:endParaRPr lang="cs-CZ" sz="2800" dirty="0">
              <a:latin typeface="Impact" pitchFamily="34" charset="0"/>
            </a:endParaRPr>
          </a:p>
        </p:txBody>
      </p:sp>
      <p:sp>
        <p:nvSpPr>
          <p:cNvPr id="9" name="Výbuch 2 8"/>
          <p:cNvSpPr/>
          <p:nvPr/>
        </p:nvSpPr>
        <p:spPr>
          <a:xfrm>
            <a:off x="4486146" y="3725416"/>
            <a:ext cx="3326214" cy="1872208"/>
          </a:xfrm>
          <a:prstGeom prst="irregularSeal2">
            <a:avLst/>
          </a:prstGeom>
          <a:solidFill>
            <a:srgbClr val="CC0099"/>
          </a:solidFill>
          <a:ln w="57150">
            <a:solidFill>
              <a:srgbClr val="66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Impact" pitchFamily="34" charset="0"/>
              </a:rPr>
              <a:t>BIŽUTERIE</a:t>
            </a:r>
            <a:endParaRPr lang="cs-CZ" sz="2400" dirty="0">
              <a:latin typeface="Impac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220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7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1437" y="634479"/>
            <a:ext cx="3243588" cy="2564706"/>
          </a:xfrm>
          <a:prstGeom prst="ellips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31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470D"/>
                </a:solidFill>
                <a:latin typeface="Berlin Sans FB Demi" pitchFamily="34" charset="0"/>
              </a:rPr>
              <a:t>KRÁLOVÉHRADECKÝ</a:t>
            </a:r>
            <a:endParaRPr lang="cs-CZ" sz="5400" b="1" dirty="0">
              <a:solidFill>
                <a:srgbClr val="FF470D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37742"/>
            <a:ext cx="5472608" cy="3456384"/>
          </a:xfrm>
          <a:prstGeom prst="ellipse">
            <a:avLst/>
          </a:prstGeom>
          <a:ln w="63500" cap="rnd">
            <a:solidFill>
              <a:schemeClr val="accent3">
                <a:lumMod val="60000"/>
                <a:lumOff val="4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2463" y="3709392"/>
            <a:ext cx="3621537" cy="2569468"/>
          </a:xfrm>
          <a:prstGeom prst="ellips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79512" y="4994156"/>
            <a:ext cx="4968552" cy="1747211"/>
          </a:xfrm>
          <a:prstGeom prst="horizontalScroll">
            <a:avLst/>
          </a:prstGeom>
          <a:solidFill>
            <a:srgbClr val="66FF66"/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470D"/>
                  </a:solidFill>
                  <a:prstDash val="solid"/>
                </a:ln>
                <a:solidFill>
                  <a:srgbClr val="FF470D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erlin Sans FB Demi" pitchFamily="34" charset="0"/>
              </a:rPr>
              <a:t>KRAJSKÉ MĚSTO – HRADEC KRÁLOVÉ</a:t>
            </a:r>
            <a:endParaRPr lang="cs-CZ" sz="3200" dirty="0">
              <a:ln w="18415" cmpd="sng">
                <a:solidFill>
                  <a:srgbClr val="FF470D"/>
                </a:solidFill>
                <a:prstDash val="solid"/>
              </a:ln>
              <a:solidFill>
                <a:srgbClr val="FF470D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6372200" y="2796245"/>
            <a:ext cx="2582825" cy="805879"/>
          </a:xfrm>
          <a:prstGeom prst="flowChartProcess">
            <a:avLst/>
          </a:prstGeom>
          <a:solidFill>
            <a:srgbClr val="66FF66"/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Berlin Sans FB Demi" pitchFamily="34" charset="0"/>
              </a:rPr>
              <a:t>KLAVÍR PETROF</a:t>
            </a:r>
            <a:endParaRPr lang="cs-CZ" sz="2400" dirty="0">
              <a:solidFill>
                <a:srgbClr val="FF0000"/>
              </a:solidFill>
              <a:latin typeface="Berlin Sans FB Demi" pitchFamily="34" charset="0"/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6372199" y="5934272"/>
            <a:ext cx="2582825" cy="805879"/>
          </a:xfrm>
          <a:prstGeom prst="flowChartProcess">
            <a:avLst/>
          </a:prstGeom>
          <a:solidFill>
            <a:srgbClr val="66FF66"/>
          </a:solidFill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Berlin Sans FB Demi" pitchFamily="34" charset="0"/>
              </a:rPr>
              <a:t>SAFARI DVŮR KRÁLOVÉ</a:t>
            </a:r>
            <a:endParaRPr lang="cs-CZ" sz="2400" dirty="0">
              <a:solidFill>
                <a:srgbClr val="FF0000"/>
              </a:solidFill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22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2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73" y="41177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66"/>
                </a:solidFill>
                <a:latin typeface="Harrington" pitchFamily="82" charset="0"/>
              </a:rPr>
              <a:t>PARDUBICKÝ</a:t>
            </a:r>
            <a:endParaRPr lang="cs-CZ" sz="6000" b="1" dirty="0">
              <a:solidFill>
                <a:srgbClr val="FFFF66"/>
              </a:solidFill>
              <a:latin typeface="Harringto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765" y="1475076"/>
            <a:ext cx="3439269" cy="45856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1566" y="988368"/>
            <a:ext cx="3746712" cy="30560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1365" y="4149080"/>
            <a:ext cx="4146913" cy="2531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threePt" dir="t"/>
          </a:scene3d>
          <a:sp3d>
            <a:bevelT prst="relaxedInset"/>
          </a:sp3d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07504" y="5157192"/>
            <a:ext cx="4248472" cy="1700808"/>
          </a:xfrm>
          <a:prstGeom prst="horizontalScroll">
            <a:avLst/>
          </a:prstGeom>
          <a:solidFill>
            <a:schemeClr val="tx1">
              <a:lumMod val="65000"/>
            </a:schemeClr>
          </a:solidFill>
          <a:ln w="38100"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66"/>
                </a:solidFill>
                <a:latin typeface="Harrington" pitchFamily="82" charset="0"/>
              </a:rPr>
              <a:t>KRAJSKÉ  MĚSTO -PARDUBICE</a:t>
            </a:r>
            <a:endParaRPr lang="cs-CZ" sz="3200" b="1" dirty="0">
              <a:solidFill>
                <a:srgbClr val="FFFF66"/>
              </a:solidFill>
              <a:latin typeface="Harrington" pitchFamily="82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6624821" y="455529"/>
            <a:ext cx="2411675" cy="1224136"/>
          </a:xfrm>
          <a:prstGeom prst="cloudCallout">
            <a:avLst/>
          </a:prstGeom>
          <a:solidFill>
            <a:schemeClr val="tx1">
              <a:lumMod val="65000"/>
            </a:schemeClr>
          </a:solidFill>
          <a:ln w="38100"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66"/>
                </a:solidFill>
                <a:latin typeface="Harrington" pitchFamily="82" charset="0"/>
              </a:rPr>
              <a:t>PERNÍK</a:t>
            </a:r>
            <a:endParaRPr lang="cs-CZ" sz="2400" b="1" dirty="0">
              <a:solidFill>
                <a:srgbClr val="FFFF66"/>
              </a:solidFill>
              <a:latin typeface="Harrington" pitchFamily="82" charset="0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716689" y="3515874"/>
            <a:ext cx="2411675" cy="1224136"/>
          </a:xfrm>
          <a:prstGeom prst="cloudCallout">
            <a:avLst/>
          </a:prstGeom>
          <a:solidFill>
            <a:schemeClr val="tx1">
              <a:lumMod val="65000"/>
            </a:schemeClr>
          </a:solidFill>
          <a:ln w="38100"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66"/>
                </a:solidFill>
                <a:latin typeface="Harrington" pitchFamily="82" charset="0"/>
              </a:rPr>
              <a:t>LITOMYŠL</a:t>
            </a:r>
            <a:endParaRPr lang="cs-CZ" sz="2000" b="1" dirty="0">
              <a:solidFill>
                <a:srgbClr val="FFFF66"/>
              </a:solidFill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4712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75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2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8640"/>
            <a:ext cx="4826558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21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Lucida Bright" pitchFamily="18" charset="0"/>
              </a:rPr>
              <a:t>VYSOČINA</a:t>
            </a:r>
            <a:endParaRPr lang="cs-CZ" sz="6000" b="1" dirty="0">
              <a:solidFill>
                <a:srgbClr val="FFC000"/>
              </a:solidFill>
              <a:latin typeface="Lucida Brigh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348880"/>
            <a:ext cx="4968552" cy="35382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231" y="3119651"/>
            <a:ext cx="2330779" cy="34961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69776" y="5489848"/>
            <a:ext cx="4429000" cy="1368152"/>
          </a:xfrm>
          <a:prstGeom prst="horizontalScroll">
            <a:avLst/>
          </a:prstGeom>
          <a:solidFill>
            <a:srgbClr val="CC3300"/>
          </a:solidFill>
          <a:ln w="57150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latin typeface="Lucida Bright" pitchFamily="18" charset="0"/>
              </a:rPr>
              <a:t>KRAJSKÉ MĚSTO- JIHLAVA</a:t>
            </a:r>
            <a:endParaRPr lang="cs-CZ" sz="2800" b="1" dirty="0">
              <a:solidFill>
                <a:srgbClr val="FFC000"/>
              </a:solidFill>
              <a:latin typeface="Lucida Bright" pitchFamily="18" charset="0"/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 rot="20333157">
            <a:off x="5148064" y="2384884"/>
            <a:ext cx="2448272" cy="936104"/>
          </a:xfrm>
          <a:prstGeom prst="flowChartPunchedTape">
            <a:avLst/>
          </a:prstGeom>
          <a:solidFill>
            <a:srgbClr val="CC3300"/>
          </a:solidFill>
          <a:ln w="57150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latin typeface="Lucida Bright" pitchFamily="18" charset="0"/>
              </a:rPr>
              <a:t>TELČ-UNESCO</a:t>
            </a:r>
            <a:endParaRPr lang="cs-CZ" sz="2400" b="1" dirty="0">
              <a:solidFill>
                <a:srgbClr val="FFC000"/>
              </a:solidFill>
              <a:latin typeface="Lucida Bright" pitchFamily="18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 rot="20452910">
            <a:off x="5018003" y="4326957"/>
            <a:ext cx="2448272" cy="936104"/>
          </a:xfrm>
          <a:prstGeom prst="flowChartPunchedTape">
            <a:avLst/>
          </a:prstGeom>
          <a:solidFill>
            <a:srgbClr val="CC3300"/>
          </a:solidFill>
          <a:ln w="57150"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  <a:latin typeface="Lucida Bright" pitchFamily="18" charset="0"/>
              </a:rPr>
              <a:t>PĚSTOVÁNÍ BRAMBOR</a:t>
            </a:r>
            <a:endParaRPr lang="cs-CZ" sz="2000" b="1" dirty="0">
              <a:solidFill>
                <a:srgbClr val="FFC000"/>
              </a:solidFill>
              <a:latin typeface="Lucida Brigh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9577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25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8" dur="225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8014" y="188640"/>
            <a:ext cx="4650229" cy="2790978"/>
          </a:xfrm>
          <a:prstGeom prst="ellipse">
            <a:avLst/>
          </a:prstGeom>
          <a:ln w="57150">
            <a:solidFill>
              <a:srgbClr val="FFFF00"/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289" y="30591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latin typeface="Mongolian Baiti" pitchFamily="66" charset="0"/>
                <a:ea typeface="FangSong" pitchFamily="49" charset="-122"/>
                <a:cs typeface="Mongolian Baiti" pitchFamily="66" charset="0"/>
              </a:rPr>
              <a:t>JIHOMORAVSKÝ</a:t>
            </a:r>
            <a:endParaRPr lang="cs-CZ" b="1" dirty="0">
              <a:solidFill>
                <a:srgbClr val="00B0F0"/>
              </a:solidFill>
              <a:latin typeface="Mongolian Baiti" pitchFamily="66" charset="0"/>
              <a:ea typeface="FangSong" pitchFamily="49" charset="-122"/>
              <a:cs typeface="Mongolian Baiti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289" y="1340767"/>
            <a:ext cx="4217941" cy="44093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20289" y="5326616"/>
            <a:ext cx="4464496" cy="1556792"/>
          </a:xfrm>
          <a:prstGeom prst="horizontalScroll">
            <a:avLst/>
          </a:prstGeom>
          <a:solidFill>
            <a:schemeClr val="tx1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Mongolian Baiti" pitchFamily="66" charset="0"/>
                <a:cs typeface="Mongolian Baiti" pitchFamily="66" charset="0"/>
              </a:rPr>
              <a:t>KRAJSKÉ MĚSTO -BRNO</a:t>
            </a:r>
            <a:endParaRPr lang="cs-CZ" sz="2800" b="1" dirty="0">
              <a:solidFill>
                <a:srgbClr val="00B0F0"/>
              </a:solidFill>
              <a:latin typeface="Mongolian Baiti" pitchFamily="66" charset="0"/>
              <a:cs typeface="Mongolian Baiti" pitchFamily="66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1179" y="3284984"/>
            <a:ext cx="2703408" cy="3316512"/>
          </a:xfrm>
          <a:prstGeom prst="ellipse">
            <a:avLst/>
          </a:prstGeom>
          <a:ln w="57150">
            <a:solidFill>
              <a:srgbClr val="FFFF00"/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Slza 4"/>
          <p:cNvSpPr/>
          <p:nvPr/>
        </p:nvSpPr>
        <p:spPr>
          <a:xfrm>
            <a:off x="4338230" y="2420888"/>
            <a:ext cx="2304898" cy="1124544"/>
          </a:xfrm>
          <a:prstGeom prst="teardrop">
            <a:avLst/>
          </a:prstGeom>
          <a:solidFill>
            <a:schemeClr val="tx1"/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Mongolian Baiti" pitchFamily="66" charset="0"/>
                <a:cs typeface="Mongolian Baiti" pitchFamily="66" charset="0"/>
              </a:rPr>
              <a:t>MORAVSKÝ KRAS</a:t>
            </a:r>
            <a:endParaRPr lang="cs-CZ" sz="2000" b="1" dirty="0">
              <a:solidFill>
                <a:srgbClr val="00B0F0"/>
              </a:solidFill>
              <a:latin typeface="Mongolian Baiti" pitchFamily="66" charset="0"/>
              <a:cs typeface="Mongolian Baiti" pitchFamily="66" charset="0"/>
            </a:endParaRPr>
          </a:p>
        </p:txBody>
      </p:sp>
      <p:sp>
        <p:nvSpPr>
          <p:cNvPr id="10" name="Slza 9"/>
          <p:cNvSpPr/>
          <p:nvPr/>
        </p:nvSpPr>
        <p:spPr>
          <a:xfrm>
            <a:off x="4888730" y="5646671"/>
            <a:ext cx="2304898" cy="1124544"/>
          </a:xfrm>
          <a:prstGeom prst="teardrop">
            <a:avLst/>
          </a:prstGeom>
          <a:solidFill>
            <a:schemeClr val="tx1"/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Mongolian Baiti" pitchFamily="66" charset="0"/>
                <a:cs typeface="Mongolian Baiti" pitchFamily="66" charset="0"/>
              </a:rPr>
              <a:t>PĚSTOVÁNÍ VÍNA</a:t>
            </a:r>
            <a:endParaRPr lang="cs-CZ" sz="2000" b="1" dirty="0">
              <a:solidFill>
                <a:srgbClr val="00B0F0"/>
              </a:solidFill>
              <a:latin typeface="Mongolian Baiti" pitchFamily="66" charset="0"/>
              <a:cs typeface="Mongolian Baiti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129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1" dur="2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250"/>
                            </p:stCondLst>
                            <p:childTnLst>
                              <p:par>
                                <p:cTn id="13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5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250"/>
                            </p:stCondLst>
                            <p:childTnLst>
                              <p:par>
                                <p:cTn id="17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9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5" dur="2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1" dur="2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7" dur="2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8343" y="188640"/>
            <a:ext cx="4058923" cy="4392488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FF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9C400"/>
                </a:solidFill>
                <a:latin typeface="Stencil" pitchFamily="82" charset="0"/>
              </a:rPr>
              <a:t>OLOMOUCKÝ</a:t>
            </a:r>
            <a:endParaRPr lang="cs-CZ" sz="6000" dirty="0">
              <a:solidFill>
                <a:srgbClr val="C9C400"/>
              </a:solidFill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246" y="2132856"/>
            <a:ext cx="4968552" cy="3889978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FF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  <p:sp>
        <p:nvSpPr>
          <p:cNvPr id="4" name="Vodorovný svitek 3"/>
          <p:cNvSpPr/>
          <p:nvPr/>
        </p:nvSpPr>
        <p:spPr>
          <a:xfrm>
            <a:off x="539552" y="5229200"/>
            <a:ext cx="4831851" cy="1597198"/>
          </a:xfrm>
          <a:prstGeom prst="horizontalScroll">
            <a:avLst/>
          </a:prstGeom>
          <a:solidFill>
            <a:srgbClr val="FF0000"/>
          </a:solidFill>
          <a:ln>
            <a:solidFill>
              <a:srgbClr val="66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9C400"/>
                </a:solidFill>
                <a:latin typeface="Stencil" pitchFamily="82" charset="0"/>
              </a:rPr>
              <a:t>KRAJSKÉ MĚSTO - OLOMOUC</a:t>
            </a:r>
            <a:endParaRPr lang="cs-CZ" sz="2800" dirty="0">
              <a:solidFill>
                <a:srgbClr val="C9C400"/>
              </a:solidFill>
              <a:latin typeface="Stencil" pitchFamily="82" charset="0"/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6564425" y="3933056"/>
            <a:ext cx="2365092" cy="1583403"/>
          </a:xfrm>
          <a:prstGeom prst="star7">
            <a:avLst/>
          </a:prstGeom>
          <a:solidFill>
            <a:srgbClr val="FF0000"/>
          </a:solidFill>
          <a:ln>
            <a:solidFill>
              <a:srgbClr val="66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9C400"/>
                </a:solidFill>
                <a:latin typeface="Stencil" pitchFamily="82" charset="0"/>
              </a:rPr>
              <a:t>HANÁ</a:t>
            </a:r>
            <a:endParaRPr lang="cs-CZ" sz="2800" dirty="0">
              <a:solidFill>
                <a:srgbClr val="C9C400"/>
              </a:solidFill>
              <a:latin typeface="Stencil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2943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5020" y="714694"/>
            <a:ext cx="4194042" cy="31455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319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  <a:cs typeface="Times New Roman" pitchFamily="18" charset="0"/>
              </a:rPr>
              <a:t>MORAVSKOSLEZSKÝ</a:t>
            </a:r>
            <a:endParaRPr lang="cs-CZ" sz="4000" b="1" dirty="0">
              <a:solidFill>
                <a:schemeClr val="accent5">
                  <a:lumMod val="50000"/>
                </a:schemeClr>
              </a:solidFill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2896"/>
            <a:ext cx="5250160" cy="35110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0646"/>
            <a:ext cx="3233936" cy="24254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51520" y="5151989"/>
            <a:ext cx="4724179" cy="1800200"/>
          </a:xfrm>
          <a:prstGeom prst="horizontalScroll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KRAJSKÉ MĚSTO - OSTRAVA</a:t>
            </a:r>
            <a:endParaRPr lang="cs-CZ" sz="2800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372200" y="91239"/>
            <a:ext cx="2441848" cy="1152128"/>
          </a:xfrm>
          <a:prstGeom prst="wedgeRectCallou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  <a:cs typeface="Times New Roman" pitchFamily="18" charset="0"/>
              </a:rPr>
              <a:t>TĚŽBA ČERNÉHO UHLÍ</a:t>
            </a:r>
            <a:endParaRPr lang="cs-CZ" sz="2000" b="1" dirty="0">
              <a:solidFill>
                <a:schemeClr val="accent5">
                  <a:lumMod val="50000"/>
                </a:schemeClr>
              </a:solidFill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6428451" y="3429000"/>
            <a:ext cx="2441848" cy="1152128"/>
          </a:xfrm>
          <a:prstGeom prst="wedgeRectCallou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TATRA KOPŘIVNICE</a:t>
            </a:r>
            <a:endParaRPr lang="cs-CZ" sz="2400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086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E741D3"/>
                </a:solidFill>
                <a:latin typeface="Palatino Linotype" pitchFamily="18" charset="0"/>
              </a:rPr>
              <a:t>ZLÍNSKÝ</a:t>
            </a:r>
            <a:endParaRPr lang="cs-CZ" sz="5400" b="1" dirty="0">
              <a:solidFill>
                <a:srgbClr val="E741D3"/>
              </a:solidFill>
              <a:latin typeface="Palatino Linotyp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8880"/>
            <a:ext cx="4320480" cy="324036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4363" t="14485" r="30545" b="42606"/>
          <a:stretch/>
        </p:blipFill>
        <p:spPr bwMode="auto">
          <a:xfrm>
            <a:off x="4139952" y="260648"/>
            <a:ext cx="4832857" cy="245225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06435"/>
            <a:ext cx="3882007" cy="29115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Vodorovný svitek 3"/>
          <p:cNvSpPr/>
          <p:nvPr/>
        </p:nvSpPr>
        <p:spPr>
          <a:xfrm>
            <a:off x="171841" y="5218453"/>
            <a:ext cx="4320480" cy="1556792"/>
          </a:xfrm>
          <a:prstGeom prst="horizontalScroll">
            <a:avLst/>
          </a:prstGeom>
          <a:gradFill flip="none" rotWithShape="1">
            <a:gsLst>
              <a:gs pos="0">
                <a:srgbClr val="FFFF66">
                  <a:shade val="30000"/>
                  <a:satMod val="115000"/>
                </a:srgbClr>
              </a:gs>
              <a:gs pos="50000">
                <a:srgbClr val="FFFF66">
                  <a:shade val="67500"/>
                  <a:satMod val="115000"/>
                </a:srgbClr>
              </a:gs>
              <a:gs pos="100000">
                <a:srgbClr val="FFFF66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741D3"/>
                </a:solidFill>
                <a:latin typeface="Palatino Linotype" pitchFamily="18" charset="0"/>
              </a:rPr>
              <a:t>KRAJSKÉ MĚSTO - ZLÍN</a:t>
            </a:r>
            <a:endParaRPr lang="cs-CZ" sz="2800" b="1" dirty="0">
              <a:solidFill>
                <a:srgbClr val="E741D3"/>
              </a:solidFill>
              <a:latin typeface="Palatino Linotype" pitchFamily="18" charset="0"/>
            </a:endParaRPr>
          </a:p>
        </p:txBody>
      </p:sp>
      <p:sp>
        <p:nvSpPr>
          <p:cNvPr id="6" name="Vývojový diagram: předdefinovaný postup 5"/>
          <p:cNvSpPr/>
          <p:nvPr/>
        </p:nvSpPr>
        <p:spPr>
          <a:xfrm>
            <a:off x="3707904" y="116632"/>
            <a:ext cx="2587620" cy="1080120"/>
          </a:xfrm>
          <a:prstGeom prst="flowChartPredefinedProcess">
            <a:avLst/>
          </a:prstGeom>
          <a:gradFill flip="none" rotWithShape="1">
            <a:gsLst>
              <a:gs pos="0">
                <a:srgbClr val="FFFF66">
                  <a:shade val="30000"/>
                  <a:satMod val="115000"/>
                </a:srgbClr>
              </a:gs>
              <a:gs pos="50000">
                <a:srgbClr val="FFFF66">
                  <a:shade val="67500"/>
                  <a:satMod val="115000"/>
                </a:srgbClr>
              </a:gs>
              <a:gs pos="100000">
                <a:srgbClr val="FFFF66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E741D3"/>
                </a:solidFill>
                <a:latin typeface="Palatino Linotype" pitchFamily="18" charset="0"/>
              </a:rPr>
              <a:t>OBUV - BAŤA</a:t>
            </a:r>
            <a:endParaRPr lang="cs-CZ" sz="2400" b="1" dirty="0">
              <a:solidFill>
                <a:srgbClr val="E741D3"/>
              </a:solidFill>
              <a:latin typeface="Palatino Linotype" pitchFamily="18" charset="0"/>
            </a:endParaRPr>
          </a:p>
        </p:txBody>
      </p:sp>
      <p:sp>
        <p:nvSpPr>
          <p:cNvPr id="10" name="Vývojový diagram: předdefinovaný postup 9"/>
          <p:cNvSpPr/>
          <p:nvPr/>
        </p:nvSpPr>
        <p:spPr>
          <a:xfrm>
            <a:off x="6154419" y="5777880"/>
            <a:ext cx="2587620" cy="1080120"/>
          </a:xfrm>
          <a:prstGeom prst="flowChartPredefinedProcess">
            <a:avLst/>
          </a:prstGeom>
          <a:gradFill flip="none" rotWithShape="1">
            <a:gsLst>
              <a:gs pos="0">
                <a:srgbClr val="FFFF66">
                  <a:shade val="30000"/>
                  <a:satMod val="115000"/>
                </a:srgbClr>
              </a:gs>
              <a:gs pos="50000">
                <a:srgbClr val="FFFF66">
                  <a:shade val="67500"/>
                  <a:satMod val="115000"/>
                </a:srgbClr>
              </a:gs>
              <a:gs pos="100000">
                <a:srgbClr val="FFFF66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E741D3"/>
                </a:solidFill>
                <a:latin typeface="Palatino Linotype" pitchFamily="18" charset="0"/>
              </a:rPr>
              <a:t>LÁZNĚ LUHAČOVICE</a:t>
            </a:r>
            <a:endParaRPr lang="cs-CZ" b="1" dirty="0">
              <a:solidFill>
                <a:srgbClr val="E741D3"/>
              </a:solidFill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521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0233" y="543489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2934328" y="482853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JEŠTĚD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86017" y="1938601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13726" y="498440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ŠKODOVY ZÁVODY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0160" y="498440"/>
            <a:ext cx="1864168" cy="14401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136" y="337876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92105" y="498441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40040" y="193860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92105" y="193860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KARLŠTEJN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47889" y="49844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47889" y="337876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47806" y="337876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DĚKANSKÝ KOSTEL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92022" y="337876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11880" y="481610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86017" y="482853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KARLOVY VARY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79738" y="481610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995824" y="1938604"/>
            <a:ext cx="1944216" cy="1440160"/>
            <a:chOff x="995824" y="1938604"/>
            <a:chExt cx="1944216" cy="1440160"/>
          </a:xfrm>
        </p:grpSpPr>
        <p:sp>
          <p:nvSpPr>
            <p:cNvPr id="9" name="Obdélník 8"/>
            <p:cNvSpPr/>
            <p:nvPr/>
          </p:nvSpPr>
          <p:spPr>
            <a:xfrm>
              <a:off x="995824" y="1938604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8323" y="2173026"/>
              <a:ext cx="1659218" cy="10516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107504" y="75522"/>
            <a:ext cx="83058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PEXESO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500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80728"/>
            <a:ext cx="7620000" cy="566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350" y="922894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6481134" y="2318006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508843" y="877845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ŠKODOVY ZÁVODY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5253" y="375816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587222" y="877846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635157" y="231800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87222" y="231800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KARLŠTEJN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643006" y="87784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643006" y="375816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42923" y="375816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DĚKANSKÝ KOSTEL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487139" y="375816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06997" y="519551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481134" y="5207943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KARLOVY VARY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574855" y="5195512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648276" y="877843"/>
            <a:ext cx="2098170" cy="1440168"/>
            <a:chOff x="648276" y="877843"/>
            <a:chExt cx="2098170" cy="1440168"/>
          </a:xfrm>
        </p:grpSpPr>
        <p:sp>
          <p:nvSpPr>
            <p:cNvPr id="30" name="Obdélník 29"/>
            <p:cNvSpPr/>
            <p:nvPr/>
          </p:nvSpPr>
          <p:spPr>
            <a:xfrm>
              <a:off x="648276" y="877843"/>
              <a:ext cx="2098170" cy="1440168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118" y="913096"/>
              <a:ext cx="1824095" cy="13125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64104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977" y="696610"/>
            <a:ext cx="7620000" cy="566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72" y="630361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58111" y="203388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85820" y="593727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ŠKODOVY ZÁVODY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0223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4199" y="59372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12134" y="203388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64199" y="203388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KARLŠTEJN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19983" y="59372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1990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DĚKANSKÝ KOSTEL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64116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3974" y="4911394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51832" y="4911394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2719983" y="3474049"/>
            <a:ext cx="1944216" cy="1447714"/>
            <a:chOff x="2719983" y="3474049"/>
            <a:chExt cx="1944216" cy="1447714"/>
          </a:xfrm>
        </p:grpSpPr>
        <p:sp>
          <p:nvSpPr>
            <p:cNvPr id="13" name="Obdélník 12"/>
            <p:cNvSpPr/>
            <p:nvPr/>
          </p:nvSpPr>
          <p:spPr>
            <a:xfrm>
              <a:off x="2719983" y="3474049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5812" y="3530297"/>
              <a:ext cx="1636859" cy="13914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622714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72" y="630361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58111" y="203388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0223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4199" y="59372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12134" y="203388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64199" y="203388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KARLŠTEJN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19983" y="59372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1990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DĚKANSKÝ KOSTEL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116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51832" y="4911394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783974" y="4911394"/>
            <a:ext cx="1944216" cy="2292606"/>
            <a:chOff x="783974" y="4911394"/>
            <a:chExt cx="1944216" cy="2292606"/>
          </a:xfrm>
        </p:grpSpPr>
        <p:sp>
          <p:nvSpPr>
            <p:cNvPr id="15" name="Obdélník 14"/>
            <p:cNvSpPr/>
            <p:nvPr/>
          </p:nvSpPr>
          <p:spPr>
            <a:xfrm>
              <a:off x="783974" y="4911394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5815" y="5157192"/>
              <a:ext cx="1740534" cy="204680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821686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72" y="630361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58111" y="203388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0223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4199" y="59372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19983" y="59372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1990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DĚKANSKÝ KOSTEL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116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51832" y="4911394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2712134" y="2033889"/>
            <a:ext cx="1944216" cy="1440160"/>
            <a:chOff x="2712134" y="2033889"/>
            <a:chExt cx="1944216" cy="1440160"/>
          </a:xfrm>
        </p:grpSpPr>
        <p:sp>
          <p:nvSpPr>
            <p:cNvPr id="10" name="Obdélník 9"/>
            <p:cNvSpPr/>
            <p:nvPr/>
          </p:nvSpPr>
          <p:spPr>
            <a:xfrm>
              <a:off x="2712134" y="2033889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19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92500" y="2145799"/>
              <a:ext cx="1827400" cy="12163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04885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230" y="599313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02230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TATRA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64199" y="59372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19983" y="59372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116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51832" y="4911394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6558111" y="2033888"/>
            <a:ext cx="1944216" cy="1440161"/>
            <a:chOff x="6558111" y="2033888"/>
            <a:chExt cx="1944216" cy="1440161"/>
          </a:xfrm>
        </p:grpSpPr>
        <p:sp>
          <p:nvSpPr>
            <p:cNvPr id="6" name="Obdélník 5"/>
            <p:cNvSpPr/>
            <p:nvPr/>
          </p:nvSpPr>
          <p:spPr>
            <a:xfrm>
              <a:off x="6558111" y="2033888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2976" y="2078938"/>
              <a:ext cx="1846496" cy="13951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766770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72" y="630361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664199" y="593728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19983" y="59372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MORAVSKÝ KRAS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116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4651832" y="4911394"/>
            <a:ext cx="1944216" cy="1754050"/>
            <a:chOff x="4651832" y="4911394"/>
            <a:chExt cx="1944216" cy="1754050"/>
          </a:xfrm>
        </p:grpSpPr>
        <p:sp>
          <p:nvSpPr>
            <p:cNvPr id="16" name="Obdélník 15"/>
            <p:cNvSpPr/>
            <p:nvPr/>
          </p:nvSpPr>
          <p:spPr>
            <a:xfrm>
              <a:off x="4651832" y="4911394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4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28164" y="5127515"/>
              <a:ext cx="1791552" cy="15379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899974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3725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072" y="630361"/>
            <a:ext cx="7620000" cy="567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461365" y="3474049"/>
            <a:ext cx="1944216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PARDUBICKÝ PERNÍK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664199" y="593728"/>
            <a:ext cx="1944216" cy="2930790"/>
            <a:chOff x="4664199" y="593728"/>
            <a:chExt cx="1944216" cy="2930790"/>
          </a:xfrm>
        </p:grpSpPr>
        <p:sp>
          <p:nvSpPr>
            <p:cNvPr id="9" name="Obdélník 8"/>
            <p:cNvSpPr/>
            <p:nvPr/>
          </p:nvSpPr>
          <p:spPr>
            <a:xfrm>
              <a:off x="4664199" y="593728"/>
              <a:ext cx="1944216" cy="1440160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26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2192" y="630361"/>
              <a:ext cx="1788229" cy="28941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Obdélník s jedním zakulaceným rohem 14"/>
          <p:cNvSpPr/>
          <p:nvPr/>
        </p:nvSpPr>
        <p:spPr>
          <a:xfrm>
            <a:off x="28422" y="404664"/>
            <a:ext cx="4032448" cy="1584176"/>
          </a:xfrm>
          <a:prstGeom prst="round1Rect">
            <a:avLst/>
          </a:prstGeom>
          <a:solidFill>
            <a:srgbClr val="09FF78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POSLEDNÍM KRAJEM JE ?</a:t>
            </a:r>
            <a:endParaRPr lang="cs-CZ" sz="2400" b="1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7827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9994" y="1340254"/>
            <a:ext cx="891400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ESTEC CO.LTD,. </a:t>
            </a:r>
            <a:r>
              <a:rPr lang="cs-CZ" sz="1200" i="1" dirty="0" err="1"/>
              <a:t>wikimeida.commons</a:t>
            </a:r>
            <a:r>
              <a:rPr lang="cs-CZ" sz="1400" dirty="0"/>
              <a:t> [online]. [cit. 26.9.2013]. 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Uveďte autora 3.0 </a:t>
            </a:r>
            <a:r>
              <a:rPr lang="cs-CZ" sz="1400" dirty="0" err="1"/>
              <a:t>Unported</a:t>
            </a:r>
            <a:r>
              <a:rPr lang="cs-CZ" sz="1400" dirty="0"/>
              <a:t> na WWW: http://commons.wikimedia.org/wiki/File:Prague_old_town_tower_view.jpg?uselang=cs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9994" y="2078918"/>
            <a:ext cx="89140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NEUVEDEN.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http://commons.wikimedia.org/wiki/File:Burgkarlstein02.jpg?uselang=cs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3656" y="2597796"/>
            <a:ext cx="83024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MATTHIAS93.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na WWW: http://commons.wikimedia.org/wiki/File:Skoda_Superb_II_20090329_front.jpg?uselang=cs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1470" y="3099069"/>
            <a:ext cx="86510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RYCHTECKÝ, Pavel.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http://commons.wikimedia.org/wiki/File:%C4%8Cesk%C3%A9_Bud%C4%9Bjovice_-_centrum_letecky.jpg?uselang=cs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7740" y="3745400"/>
            <a:ext cx="85184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SGBEER.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http://commons.wikimedia.org/wiki/File:Schloss_Frauenberg.jpg?uselang=cs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4622" y="4207065"/>
            <a:ext cx="8532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ML5. </a:t>
            </a:r>
            <a:r>
              <a:rPr lang="en-US" sz="1200" i="1" dirty="0" err="1"/>
              <a:t>wikimeida.commons</a:t>
            </a:r>
            <a:r>
              <a:rPr lang="en-US" sz="1200" dirty="0"/>
              <a:t> [online]. [cit. 26.9.2013].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http://commons.wikimedia.org/wiki/File:Budvar_UK_retouched.jpg?uselang=cs 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408411" y="5558444"/>
            <a:ext cx="86571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MNOHA11.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http://commons.wikimedia.org/wiki/File:Plze%C5%88_12.3.2012.jpg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86454" y="4730687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GROH, Honza.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http://commons.wikimedia.org/wiki/File:Palack%C3%A9ho_n%C3%A1m%C4%9Bst%C3%AD,_%C5%A0koda_15T.jpg?uselang=cs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8056" y="5969201"/>
            <a:ext cx="854593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MALJKOVIC, Filip.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na WWW: http://commons.wikimedia.org/wiki/File:KarlovyVaryHotSpring.jpg?uselang=cs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29994" y="687293"/>
            <a:ext cx="82224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WIEGAND, Alice. </a:t>
            </a:r>
            <a:r>
              <a:rPr lang="cs-CZ" sz="1200" i="1" dirty="0" err="1"/>
              <a:t>wikimeida.commons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 na WWW: http://commons.wikimedia.org/wiki/File:Karlsbader-Oblate.jpg?uselang=cs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8193" y="180048"/>
            <a:ext cx="8305800" cy="5072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9014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892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VOLNÉ DÍLO.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na WWW: http://commons.wikimedia.org/wiki/File:Usti_skala.jpg?uselang=cs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7667" y="794321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MAKY.OREL.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http://commons.wikimedia.org/wiki/File:Kolesov%C3%A9_rypadlo_-_Lom_B%C3%ADlina_2.JPG?uselang=cs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3849" y="1477807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FAIGL, Ladislav.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pod licencí 3.0 </a:t>
            </a:r>
            <a:r>
              <a:rPr lang="cs-CZ" sz="1200" dirty="0" err="1"/>
              <a:t>Unported</a:t>
            </a:r>
            <a:r>
              <a:rPr lang="cs-CZ" sz="1200" dirty="0"/>
              <a:t>,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 na WWW: http://commons.wikimedia.org/wiki/File:Kostel_Nanebevzet%C3%AD_Panny_Marie_v_Most%C4%9B.JPG?uselang=cs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86586" y="2144931"/>
            <a:ext cx="8532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RAWAC.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na WWW: http://commons.wikimedia.org/wiki/File:Radnice_Liberec_2005.jpg?uselang=cs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0031" y="2611303"/>
            <a:ext cx="82805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GUTTE, </a:t>
            </a:r>
            <a:r>
              <a:rPr lang="cs-CZ" sz="1200" dirty="0" err="1"/>
              <a:t>Bernd</a:t>
            </a:r>
            <a:r>
              <a:rPr lang="cs-CZ" sz="1200" dirty="0"/>
              <a:t>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http://commons.wikimedia.org/wiki/File:Jested.jpg?uselang=cs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0031" y="3086605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DETLEF THOMAS.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26.9.2013]. Dostupný na WWW: http://commons.wikimedia.org/wiki/File:Costume_Jewelry.jpg?uselang=cs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0757" y="3645024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SEDLACEK, Martin.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http://commons.wikimedia.org/wiki/File:HK.jpg?uselang=cs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6586" y="4123191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ŠEVELA, Pavel.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http://commons.wikimedia.org/wiki/File:Building_Fairs_Brno_2011_(199).jpg?uselang=cs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80031" y="4584856"/>
            <a:ext cx="839457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MISTVAN.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3.0 </a:t>
            </a:r>
            <a:r>
              <a:rPr lang="cs-CZ" sz="1200" dirty="0" err="1"/>
              <a:t>Unported</a:t>
            </a:r>
            <a:r>
              <a:rPr lang="cs-CZ" sz="1200" dirty="0"/>
              <a:t>,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 na WWW: http://commons.wikimedia.org/wiki/File:Diceros.bicornis-08-ZOO.Dvur.Kralove.jpg?uselang=cs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80031" y="5068536"/>
            <a:ext cx="90444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MIAOW </a:t>
            </a:r>
            <a:r>
              <a:rPr lang="cs-CZ" sz="1200" dirty="0" err="1"/>
              <a:t>MIAOW</a:t>
            </a:r>
            <a:r>
              <a:rPr lang="cs-CZ" sz="1200" dirty="0"/>
              <a:t>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http://commons.wikimedia.org/wiki/File:Pardubice_CZ_Zelena_brana.JPG?uselang=cs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80031" y="5600757"/>
            <a:ext cx="79927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PACKA. </a:t>
            </a:r>
            <a:r>
              <a:rPr lang="en-US" sz="1200" i="1" dirty="0" err="1"/>
              <a:t>wikimedia.commons</a:t>
            </a:r>
            <a:r>
              <a:rPr lang="en-US" sz="1200" dirty="0"/>
              <a:t> [online]. [cit. 27.9.2013].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Uveďte</a:t>
            </a:r>
            <a:r>
              <a:rPr lang="en-US" sz="1200" dirty="0"/>
              <a:t> </a:t>
            </a:r>
            <a:r>
              <a:rPr lang="en-US" sz="1200" dirty="0" err="1"/>
              <a:t>autora-Zachovejte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2.5 Generic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http://commons.wikimedia.org/wiki/File:Pardubice,_M%C3%ADru_ave.jpg?uselang=cs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47663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HALBE, </a:t>
            </a:r>
            <a:r>
              <a:rPr lang="cs-CZ" sz="1200" dirty="0" err="1"/>
              <a:t>Christof</a:t>
            </a:r>
            <a:r>
              <a:rPr lang="cs-CZ" sz="1200" dirty="0"/>
              <a:t>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http://commons.wikimedia.org/wiki/File:Litomy%C5%A1l,_Schloss.jpg?uselang=cs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483043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KONICEK, </a:t>
            </a:r>
            <a:r>
              <a:rPr lang="en-US" sz="1200" dirty="0" err="1"/>
              <a:t>Ondrej</a:t>
            </a:r>
            <a:r>
              <a:rPr lang="en-US" sz="1200" dirty="0"/>
              <a:t>. </a:t>
            </a:r>
            <a:r>
              <a:rPr lang="en-US" sz="1200" i="1" dirty="0" err="1"/>
              <a:t>wikimedia.commons</a:t>
            </a:r>
            <a:r>
              <a:rPr lang="en-US" sz="1200" dirty="0"/>
              <a:t> [online]. [cit. 27.9.2013].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Uveďte</a:t>
            </a:r>
            <a:r>
              <a:rPr lang="en-US" sz="1200" dirty="0"/>
              <a:t> </a:t>
            </a:r>
            <a:r>
              <a:rPr lang="en-US" sz="1200" dirty="0" err="1"/>
              <a:t>autora-Zachovejte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3.0 </a:t>
            </a:r>
            <a:r>
              <a:rPr lang="en-US" sz="1200" dirty="0" err="1"/>
              <a:t>Unported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http://commons.wikimedia.org/wiki/File:Jihlava_CZ_main_square_PICT2911.jpg?uselang=cs 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293440" y="2131975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WEINGARTZ, Hans.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Německo na WWW: http://commons.wikimedia.org/wiki/File:Telc109.jpg?uselang=cs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3440" y="2568485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SCOTT BAUER.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na WWW: http://commons.wikimedia.org/wiki/File:Potato_plant.jpg?uselang=cs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4488" y="3074314"/>
            <a:ext cx="8394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ŠEVELA, Pavel.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http://commons.wikimedia.org/wiki/File:Brno_Montage_II.jpg?uselang=cs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09286" y="3535979"/>
            <a:ext cx="8682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PRAZAK. </a:t>
            </a:r>
            <a:r>
              <a:rPr lang="en-US" sz="1200" i="1" dirty="0" err="1"/>
              <a:t>wikimedia.commons</a:t>
            </a:r>
            <a:r>
              <a:rPr lang="en-US" sz="1200" dirty="0"/>
              <a:t> [online]. [cit. 27.9.2013].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Creative Commons </a:t>
            </a:r>
            <a:r>
              <a:rPr lang="en-US" sz="1200" dirty="0" err="1"/>
              <a:t>Uveďte</a:t>
            </a:r>
            <a:r>
              <a:rPr lang="en-US" sz="1200" dirty="0"/>
              <a:t> </a:t>
            </a:r>
            <a:r>
              <a:rPr lang="en-US" sz="1200" dirty="0" err="1"/>
              <a:t>autora-Zachovejte</a:t>
            </a:r>
            <a:r>
              <a:rPr lang="en-US" sz="1200" dirty="0"/>
              <a:t> </a:t>
            </a:r>
            <a:r>
              <a:rPr lang="en-US" sz="1200" dirty="0" err="1"/>
              <a:t>licenci</a:t>
            </a:r>
            <a:r>
              <a:rPr lang="en-US" sz="1200" dirty="0"/>
              <a:t> 3.0 </a:t>
            </a:r>
            <a:r>
              <a:rPr lang="en-US" sz="1200" dirty="0" err="1"/>
              <a:t>Unported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http://commons.wikimedia.org/wiki/File:Jeskyn%C4%9B_Balcarka32.jpg?uselang=cs 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293440" y="4077072"/>
            <a:ext cx="8538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DEZIDOR.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http://commons.wikimedia.org/wiki/File:B%C3%ADl%C3%A9_v%C3%ADno.jpg?uselang=cs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4488" y="4538737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TEFERT, Dominik.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na WWW: http://commons.wikimedia.org/wiki/File:Olomouc-Horn%C3%AD_n%C3%A1m%C4%9Bst%C3%AD.JPG?uselang=cs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2254" y="5214391"/>
            <a:ext cx="84300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MAŇAS, Michal.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2.5 </a:t>
            </a:r>
            <a:r>
              <a:rPr lang="cs-CZ" sz="1200" dirty="0" err="1"/>
              <a:t>Generic</a:t>
            </a:r>
            <a:r>
              <a:rPr lang="cs-CZ" sz="1200" dirty="0"/>
              <a:t> na WWW: http://commons.wikimedia.org/wiki/File:Hanacky_kroj_zeny_1.jpg?uselang=cs </a:t>
            </a:r>
          </a:p>
        </p:txBody>
      </p:sp>
    </p:spTree>
    <p:extLst>
      <p:ext uri="{BB962C8B-B14F-4D97-AF65-F5344CB8AC3E}">
        <p14:creationId xmlns:p14="http://schemas.microsoft.com/office/powerpoint/2010/main" xmlns="" val="284946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SPŠCHAG OSTRAVA. </a:t>
            </a:r>
            <a:r>
              <a:rPr lang="en-US" sz="1200" i="1" dirty="0" err="1"/>
              <a:t>wikimedia.commons</a:t>
            </a:r>
            <a:r>
              <a:rPr lang="en-US" sz="1200" dirty="0"/>
              <a:t> [online]. [cit. 27.9.2013].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http://commons.wikimedia.org/wiki/File:Ostrava,_pohled_z_Nov%C3%A9_radnice_2.jpg?uselang=cs 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357599" y="938337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PODZEMNIK.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,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 na WWW: http://commons.wikimedia.org/wiki/File:D%C5%AFl_9._kv%C4%9Bten_(1).JPG?uselang=cs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1601123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PERNAK.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http://commons.wikimedia.org/wiki/File:Lopraisova_Tatra.JPG?uselang=cs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40564" y="2132856"/>
            <a:ext cx="84590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ONDREJ.KONICEK.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na WWW: http://commons.wikimedia.org/wiki/File:Zlin4.jpg?uselang=cs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8756" y="2594521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BROKENSPHERE.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http://commons.wikimedia.org/wiki/File:Bata_Shoes_store,_Wenceslas_Square.JPG?uselang=cs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8756" y="3399383"/>
            <a:ext cx="84590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MORAVEC, Hynek.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http://commons.wikimedia.org/wiki/File:Luhacovice_6200.JPG?uselang=cs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2560" y="3888757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MATHKNIGH. </a:t>
            </a:r>
            <a:r>
              <a:rPr lang="cs-CZ" sz="1200" i="1" dirty="0" err="1"/>
              <a:t>wikimedia.commons</a:t>
            </a:r>
            <a:r>
              <a:rPr lang="cs-CZ" sz="1200" dirty="0"/>
              <a:t> [online]. [cit. 27.9.2013].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http://commons.wikimedia.org/wiki/File:PragueCathedral03.jpg?uselang=cs </a:t>
            </a:r>
          </a:p>
        </p:txBody>
      </p:sp>
    </p:spTree>
    <p:extLst>
      <p:ext uri="{BB962C8B-B14F-4D97-AF65-F5344CB8AC3E}">
        <p14:creationId xmlns:p14="http://schemas.microsoft.com/office/powerpoint/2010/main" xmlns="" val="2931733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461</TotalTime>
  <Words>1220</Words>
  <Application>Microsoft Office PowerPoint</Application>
  <PresentationFormat>Předvádění na obrazovce (4:3)</PresentationFormat>
  <Paragraphs>129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Tok</vt:lpstr>
      <vt:lpstr>Snímek 1</vt:lpstr>
      <vt:lpstr>Metodika:</vt:lpstr>
      <vt:lpstr>KRAJE ČESKÉ REPUBLIKY</vt:lpstr>
      <vt:lpstr>STŘEDOČESKÝ</vt:lpstr>
      <vt:lpstr>JIHOČESKÝ</vt:lpstr>
      <vt:lpstr>PLZEŇSKÝ</vt:lpstr>
      <vt:lpstr>KARLOVARSKÝ</vt:lpstr>
      <vt:lpstr>ÚSTECKÝ</vt:lpstr>
      <vt:lpstr>LIBERECKÝ</vt:lpstr>
      <vt:lpstr>KRÁLOVÉHRADECKÝ</vt:lpstr>
      <vt:lpstr>PARDUBICKÝ</vt:lpstr>
      <vt:lpstr>VYSOČINA</vt:lpstr>
      <vt:lpstr>JIHOMORAVSKÝ</vt:lpstr>
      <vt:lpstr>OLOMOUCKÝ</vt:lpstr>
      <vt:lpstr>MORAVSKOSLEZSKÝ</vt:lpstr>
      <vt:lpstr>ZLÍNSKÝ</vt:lpstr>
      <vt:lpstr>PEXESO: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ZDROJE: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ČESKÉ REPUBLIKY</dc:title>
  <dc:creator>lenka.cerna</dc:creator>
  <cp:lastModifiedBy>Dum</cp:lastModifiedBy>
  <cp:revision>44</cp:revision>
  <dcterms:created xsi:type="dcterms:W3CDTF">2013-09-25T18:26:16Z</dcterms:created>
  <dcterms:modified xsi:type="dcterms:W3CDTF">2015-07-16T15:18:05Z</dcterms:modified>
</cp:coreProperties>
</file>