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  <p:sldMasterId id="2147483875" r:id="rId2"/>
  </p:sldMasterIdLst>
  <p:notesMasterIdLst>
    <p:notesMasterId r:id="rId22"/>
  </p:notesMasterIdLst>
  <p:handoutMasterIdLst>
    <p:handoutMasterId r:id="rId23"/>
  </p:handoutMasterIdLst>
  <p:sldIdLst>
    <p:sldId id="283" r:id="rId3"/>
    <p:sldId id="256" r:id="rId4"/>
    <p:sldId id="257" r:id="rId5"/>
    <p:sldId id="262" r:id="rId6"/>
    <p:sldId id="258" r:id="rId7"/>
    <p:sldId id="260" r:id="rId8"/>
    <p:sldId id="259" r:id="rId9"/>
    <p:sldId id="263" r:id="rId10"/>
    <p:sldId id="264" r:id="rId11"/>
    <p:sldId id="265" r:id="rId12"/>
    <p:sldId id="266" r:id="rId13"/>
    <p:sldId id="270" r:id="rId14"/>
    <p:sldId id="271" r:id="rId15"/>
    <p:sldId id="272" r:id="rId16"/>
    <p:sldId id="273" r:id="rId17"/>
    <p:sldId id="274" r:id="rId18"/>
    <p:sldId id="280" r:id="rId19"/>
    <p:sldId id="281" r:id="rId20"/>
    <p:sldId id="28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0" d="100"/>
          <a:sy n="70" d="100"/>
        </p:scale>
        <p:origin x="-1074" y="-6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F9763DE-B0B0-4E45-86E8-DABEF6352208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6D89452-0266-4C2E-A3F3-CE103603F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89520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428A651-98E0-4E67-BBDA-30B10DBB0B31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9BBE633-D3A9-451F-9D8F-792E61944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1057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19B707-C3A2-43EF-BD89-C0100BF3D6C5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2AA99D-DE22-4FC0-BEC4-702748A74B8C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90FDCF-15A9-4C4D-BA69-EF047ED2C47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45829-88F6-4E4D-8198-FE97B9735227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A7E233D-5F79-4EBF-BA7C-72EBA07EEE3C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FF7B350-7734-4AC2-889B-ED3B2B596B2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140700-7718-4FD9-A8EF-BEF260948AC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25FB857-D596-4491-AA45-5CBC97C54044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73AAB6F-5AE3-4830-80DF-3F6E94175048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DE75DF-7A35-4EA2-9555-87C30EAB0C5E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A342E4-4332-4DC2-AC9B-F16A41649A44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297528F-28D0-4B7E-9725-C9887895F2EA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6D4D735-2377-474F-AB76-2A4BC6668EFD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DE5F846-F188-4CEB-8D6E-02E945AB7982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CF6C52-B68C-4753-8964-84761383D1FA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F59946-F092-48F0-9B04-59BC0D55645B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06353-E3BF-4842-AD80-837CC084635C}" type="datetime1">
              <a:rPr lang="en-US" smtClean="0"/>
              <a:pPr>
                <a:defRPr/>
              </a:pPr>
              <a:t>7/16/2015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60FC81-31B4-45CD-B340-ED4B9FBD03F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37411B-BB33-43CF-B53D-46DC0BF95D11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18DA66-5E00-4209-AA27-4CA24C2BAA8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B9681F-8D88-44D0-BA73-4041B185007D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E9A192-708B-4974-AFC0-ED84C701934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93A5CE-05B8-4E38-857C-EF8AD63526A0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BE811E-52AC-4D72-BEFB-EE21E439DE4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2A4838-F286-4AAE-8BFF-7272F71261E5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A98E40-36D5-4D59-946F-3F112173528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D8F761-72E2-4C4C-B267-2AD747E15EF9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CD5006-5D06-461C-A6ED-FE94A05417B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2180AE-6AFB-4D85-92FB-282F96DD7689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21B5-B5E7-4044-88F5-404A3192306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72D79A-81E6-4F93-B4EC-294DF1289B46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756D4F-8CC0-4D9B-ADAD-F1827E8198D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407671-EA53-403B-94FB-CBB4DA278B18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452D2B-7927-434D-9761-80DEA701F66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B44021-A66B-4AE6-8AC4-45BE5D8AB5AA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189E0B-2BBB-4383-9BAB-3A4AEB763FD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6BC658-DDD4-4F25-8055-12CE7848A500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22604-82C4-4B21-ACF1-4DCB01BEFFD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54715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80660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41843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AA6B6-10E5-4810-BC9F-DA72D8452E73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91821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04601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12117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549243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E191-5F94-4FC1-B823-BD7CABF7FA06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98819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8991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44641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55435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40342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6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7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56792"/>
            <a:ext cx="5544616" cy="1139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Riskuj - optika 2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III/2/FY/2/3/20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</a:t>
            </a:r>
            <a:r>
              <a:rPr lang="cs-CZ" sz="1400" dirty="0" smtClean="0"/>
              <a:t>si zábavnou formou zopakuje znalosti z optiky.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čočky, lom světla, zrcadla, optické přístroje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9</a:t>
            </a:r>
            <a:r>
              <a:rPr lang="cs-CZ" sz="1400" dirty="0" smtClean="0"/>
              <a:t>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14.10.2013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Riskuj – optika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3899308"/>
              </p:ext>
            </p:extLst>
          </p:nvPr>
        </p:nvGraphicFramePr>
        <p:xfrm>
          <a:off x="0" y="0"/>
          <a:ext cx="9144000" cy="8423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2708920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Čočky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Lom</a:t>
                      </a:r>
                      <a:r>
                        <a:rPr lang="cs-CZ" sz="2800" b="1" i="1" u="sng" baseline="0" dirty="0" smtClean="0">
                          <a:latin typeface="Candara" pitchFamily="34" charset="0"/>
                        </a:rPr>
                        <a:t> světla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Zrcadla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baseline="0" dirty="0" smtClean="0">
                          <a:latin typeface="Candara" pitchFamily="34" charset="0"/>
                        </a:rPr>
                        <a:t>Optické přístroje</a:t>
                      </a: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-8463" y="2711712"/>
            <a:ext cx="2268538" cy="10144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8463" y="3747843"/>
            <a:ext cx="2277300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0051" y="4741464"/>
            <a:ext cx="2270126" cy="101600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7456" y="5767906"/>
            <a:ext cx="2270126" cy="101600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0075" y="2703393"/>
            <a:ext cx="2268537" cy="101441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8837" y="3749263"/>
            <a:ext cx="2268537" cy="101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0927" y="4754912"/>
            <a:ext cx="2268537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836" y="5767906"/>
            <a:ext cx="2268537" cy="10160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58747" y="2711712"/>
            <a:ext cx="2268538" cy="101441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870" y="3736731"/>
            <a:ext cx="2268538" cy="10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8747" y="4747879"/>
            <a:ext cx="2268538" cy="1016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870" y="5767906"/>
            <a:ext cx="2268538" cy="10160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5462" y="2717175"/>
            <a:ext cx="2268538" cy="1016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5463" y="3747843"/>
            <a:ext cx="2268538" cy="1016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75462" y="4782314"/>
            <a:ext cx="2268538" cy="1016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5462" y="5758153"/>
            <a:ext cx="2268538" cy="1016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2" name="Tlačítko akce: Dopředu nebo Další 1">
            <a:hlinkClick r:id="rId2" action="ppaction://hlinksldjump" highlightClick="1"/>
          </p:cNvPr>
          <p:cNvSpPr/>
          <p:nvPr/>
        </p:nvSpPr>
        <p:spPr>
          <a:xfrm>
            <a:off x="3332" y="2724273"/>
            <a:ext cx="504825" cy="25717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Tlačítko akce: Dopředu nebo Další 24">
            <a:hlinkClick r:id="rId3" action="ppaction://hlinksldjump" highlightClick="1"/>
          </p:cNvPr>
          <p:cNvSpPr/>
          <p:nvPr/>
        </p:nvSpPr>
        <p:spPr>
          <a:xfrm>
            <a:off x="0" y="3769519"/>
            <a:ext cx="504825" cy="261144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lačítko akce: Dopředu nebo Další 25">
            <a:hlinkClick r:id="rId4" action="ppaction://hlinksldjump" highlightClick="1"/>
          </p:cNvPr>
          <p:cNvSpPr/>
          <p:nvPr/>
        </p:nvSpPr>
        <p:spPr>
          <a:xfrm>
            <a:off x="0" y="4752731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Tlačítko akce: Dopředu nebo Další 26">
            <a:hlinkClick r:id="rId5" action="ppaction://hlinksldjump" highlightClick="1"/>
          </p:cNvPr>
          <p:cNvSpPr/>
          <p:nvPr/>
        </p:nvSpPr>
        <p:spPr>
          <a:xfrm>
            <a:off x="-10051" y="5767906"/>
            <a:ext cx="504825" cy="259557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2281181" y="2714000"/>
            <a:ext cx="504825" cy="257176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lačítko akce: Dopředu nebo Další 28">
            <a:hlinkClick r:id="rId7" action="ppaction://hlinksldjump" highlightClick="1"/>
          </p:cNvPr>
          <p:cNvSpPr/>
          <p:nvPr/>
        </p:nvSpPr>
        <p:spPr>
          <a:xfrm>
            <a:off x="2281180" y="3769519"/>
            <a:ext cx="504825" cy="256382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Tlačítko akce: Dopředu nebo Další 29">
            <a:hlinkClick r:id="rId8" action="ppaction://hlinksldjump" highlightClick="1"/>
          </p:cNvPr>
          <p:cNvSpPr/>
          <p:nvPr/>
        </p:nvSpPr>
        <p:spPr>
          <a:xfrm>
            <a:off x="2268836" y="4752731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lačítko akce: Dopředu nebo Další 30">
            <a:hlinkClick r:id="rId9" action="ppaction://hlinksldjump" highlightClick="1"/>
          </p:cNvPr>
          <p:cNvSpPr/>
          <p:nvPr/>
        </p:nvSpPr>
        <p:spPr>
          <a:xfrm>
            <a:off x="2270423" y="5771080"/>
            <a:ext cx="503238" cy="256383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Tlačítko akce: Dopředu nebo Další 32">
            <a:hlinkClick r:id="rId10" action="ppaction://hlinksldjump" highlightClick="1"/>
          </p:cNvPr>
          <p:cNvSpPr/>
          <p:nvPr/>
        </p:nvSpPr>
        <p:spPr>
          <a:xfrm>
            <a:off x="4559870" y="2717175"/>
            <a:ext cx="503238" cy="254001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lačítko akce: Dopředu nebo Další 33">
            <a:hlinkClick r:id="rId11" action="ppaction://hlinksldjump" highlightClick="1"/>
          </p:cNvPr>
          <p:cNvSpPr/>
          <p:nvPr/>
        </p:nvSpPr>
        <p:spPr>
          <a:xfrm>
            <a:off x="4577931" y="3769519"/>
            <a:ext cx="503238" cy="253207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Tlačítko akce: Dopředu nebo Další 34">
            <a:hlinkClick r:id="rId12" action="ppaction://hlinksldjump" highlightClick="1"/>
          </p:cNvPr>
          <p:cNvSpPr/>
          <p:nvPr/>
        </p:nvSpPr>
        <p:spPr>
          <a:xfrm>
            <a:off x="4604731" y="4791005"/>
            <a:ext cx="503238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Tlačítko akce: Dopředu nebo Další 35">
            <a:hlinkClick r:id="rId13" action="ppaction://hlinksldjump" highlightClick="1"/>
          </p:cNvPr>
          <p:cNvSpPr/>
          <p:nvPr/>
        </p:nvSpPr>
        <p:spPr>
          <a:xfrm>
            <a:off x="4604731" y="5780303"/>
            <a:ext cx="503238" cy="259559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Tlačítko akce: Dopředu nebo Další 37">
            <a:hlinkClick r:id="rId14" action="ppaction://hlinksldjump" highlightClick="1"/>
          </p:cNvPr>
          <p:cNvSpPr/>
          <p:nvPr/>
        </p:nvSpPr>
        <p:spPr>
          <a:xfrm>
            <a:off x="6875462" y="2722319"/>
            <a:ext cx="504825" cy="254002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Tlačítko akce: Dopředu nebo Další 38">
            <a:hlinkClick r:id="rId15" action="ppaction://hlinksldjump" highlightClick="1"/>
          </p:cNvPr>
          <p:cNvSpPr/>
          <p:nvPr/>
        </p:nvSpPr>
        <p:spPr>
          <a:xfrm>
            <a:off x="6926222" y="3736731"/>
            <a:ext cx="504825" cy="264319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Tlačítko akce: Dopředu nebo Další 39">
            <a:hlinkClick r:id="rId16" action="ppaction://hlinksldjump" highlightClick="1"/>
          </p:cNvPr>
          <p:cNvSpPr/>
          <p:nvPr/>
        </p:nvSpPr>
        <p:spPr>
          <a:xfrm>
            <a:off x="6911975" y="4794949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Tlačítko akce: Dopředu nebo Další 40">
            <a:hlinkClick r:id="rId17" action="ppaction://hlinksldjump" highlightClick="1"/>
          </p:cNvPr>
          <p:cNvSpPr/>
          <p:nvPr/>
        </p:nvSpPr>
        <p:spPr>
          <a:xfrm>
            <a:off x="6875463" y="5833448"/>
            <a:ext cx="504825" cy="251621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" grpId="0" animBg="1"/>
      <p:bldP spid="25" grpId="0" animBg="1"/>
      <p:bldP spid="26" grpId="0" animBg="1"/>
      <p:bldP spid="27" grpId="0" animBg="1"/>
      <p:bldP spid="4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Čočky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35956" y="523875"/>
            <a:ext cx="89959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Která čočka mění rovnoběžný svazek paprsků na sbíhavý?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rozptylka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spojka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s</a:t>
            </a:r>
            <a:r>
              <a:rPr lang="cs-CZ" sz="2400" dirty="0" smtClean="0">
                <a:latin typeface="Candara" pitchFamily="34" charset="0"/>
              </a:rPr>
              <a:t>pojka i rozptylka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58324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spojka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Čočky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12501"/>
            <a:ext cx="89959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Jaký je obraz předmětu vytvořený pomocí čočky, dáme-li předmět blíž než je její ohnisková vzdálenost?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O</a:t>
            </a:r>
            <a:r>
              <a:rPr lang="cs-CZ" sz="2400" dirty="0" smtClean="0">
                <a:latin typeface="Candara" pitchFamily="34" charset="0"/>
              </a:rPr>
              <a:t>braz je </a:t>
            </a:r>
            <a:r>
              <a:rPr lang="cs-CZ" sz="2400" dirty="0">
                <a:latin typeface="Candara" pitchFamily="34" charset="0"/>
              </a:rPr>
              <a:t>zvětšený, přímý a zdánlivý.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Obraz je zmenšený, přímý a skutečný.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Obraz je zvětšený, přímý a skutečný.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015011"/>
            <a:ext cx="403225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obraz je zvětšený</a:t>
            </a:r>
            <a:r>
              <a:rPr lang="cs-CZ" sz="2800" dirty="0">
                <a:latin typeface="Candara" pitchFamily="34" charset="0"/>
              </a:rPr>
              <a:t>, přímý a zdánlivý.</a:t>
            </a:r>
          </a:p>
          <a:p>
            <a:pPr eaLnBrk="1" hangingPunct="1"/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Čočky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496815"/>
            <a:ext cx="89959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Jaké vlastnosti má obraz předmětu vytvořený rozptylkou?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649057"/>
            <a:ext cx="5113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přímý</a:t>
            </a:r>
            <a:r>
              <a:rPr lang="cs-CZ" sz="2800" dirty="0">
                <a:latin typeface="Candara" pitchFamily="34" charset="0"/>
              </a:rPr>
              <a:t>, zmenšený a </a:t>
            </a:r>
            <a:r>
              <a:rPr lang="cs-CZ" sz="2800" dirty="0" smtClean="0">
                <a:latin typeface="Candara" pitchFamily="34" charset="0"/>
              </a:rPr>
              <a:t>zdánlivý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Čočky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98468" y="523875"/>
            <a:ext cx="94553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Je obraz vytvořený rozptylkou závislý na vzdálenosti předmětu od rozptylky?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0221" y="3861048"/>
            <a:ext cx="51133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ne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Lom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487660"/>
            <a:ext cx="89959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Kdy nastává lom od kolmice?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Při přechodu světla z opticky hustšího do opticky </a:t>
            </a:r>
            <a:r>
              <a:rPr lang="cs-CZ" sz="2400" dirty="0" smtClean="0">
                <a:latin typeface="Candara" pitchFamily="34" charset="0"/>
              </a:rPr>
              <a:t>ř</a:t>
            </a:r>
            <a:r>
              <a:rPr lang="cs-CZ" sz="2400" dirty="0" smtClean="0">
                <a:latin typeface="Candara" pitchFamily="34" charset="0"/>
              </a:rPr>
              <a:t>idšího </a:t>
            </a:r>
            <a:r>
              <a:rPr lang="cs-CZ" sz="2400" dirty="0" smtClean="0">
                <a:latin typeface="Candara" pitchFamily="34" charset="0"/>
              </a:rPr>
              <a:t>prostředí (</a:t>
            </a:r>
            <a:r>
              <a:rPr lang="cs-CZ" sz="2400" dirty="0">
                <a:latin typeface="Candara" pitchFamily="34" charset="0"/>
              </a:rPr>
              <a:t>v</a:t>
            </a:r>
            <a:r>
              <a:rPr lang="cs-CZ" sz="2400" dirty="0" smtClean="0">
                <a:latin typeface="Candara" pitchFamily="34" charset="0"/>
              </a:rPr>
              <a:t>oda- vzduch).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Při přechodu světla </a:t>
            </a:r>
            <a:r>
              <a:rPr lang="cs-CZ" sz="2400" dirty="0">
                <a:latin typeface="Candara" pitchFamily="34" charset="0"/>
              </a:rPr>
              <a:t>z opticky řidšího do opticky hustšího prostředí </a:t>
            </a:r>
            <a:r>
              <a:rPr lang="cs-CZ" sz="2400" dirty="0" smtClean="0">
                <a:latin typeface="Candara" pitchFamily="34" charset="0"/>
              </a:rPr>
              <a:t>(vzduch </a:t>
            </a:r>
            <a:r>
              <a:rPr lang="cs-CZ" sz="2400" dirty="0">
                <a:latin typeface="Candara" pitchFamily="34" charset="0"/>
              </a:rPr>
              <a:t>– diamant).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0083" y="4526164"/>
            <a:ext cx="835342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Při </a:t>
            </a:r>
            <a:r>
              <a:rPr lang="cs-CZ" sz="2800" dirty="0">
                <a:latin typeface="Candara" pitchFamily="34" charset="0"/>
              </a:rPr>
              <a:t>přechodu světla z opticky řidšího do opticky hustšího prostředí (vzduch – diamant). </a:t>
            </a:r>
          </a:p>
          <a:p>
            <a:pPr eaLnBrk="1" hangingPunct="1"/>
            <a:endParaRPr lang="cs-CZ" sz="2800" dirty="0"/>
          </a:p>
          <a:p>
            <a:pPr eaLnBrk="1" hangingPunct="1"/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Lom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12257"/>
            <a:ext cx="971600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Jestliže </a:t>
            </a:r>
            <a:r>
              <a:rPr lang="cs-CZ" sz="2800" b="1" dirty="0">
                <a:latin typeface="Candara" pitchFamily="34" charset="0"/>
              </a:rPr>
              <a:t>paprsek dopadá kolmo na rozhraní dvou prostředí, </a:t>
            </a:r>
            <a:r>
              <a:rPr lang="cs-CZ" sz="2800" b="1" dirty="0" smtClean="0">
                <a:latin typeface="Candara" pitchFamily="34" charset="0"/>
              </a:rPr>
              <a:t>pak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l</a:t>
            </a:r>
            <a:r>
              <a:rPr lang="cs-CZ" sz="2400" dirty="0" smtClean="0">
                <a:latin typeface="Candara" pitchFamily="34" charset="0"/>
              </a:rPr>
              <a:t>áme ke kolmici.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l</a:t>
            </a:r>
            <a:r>
              <a:rPr lang="cs-CZ" sz="2400" dirty="0" smtClean="0">
                <a:latin typeface="Candara" pitchFamily="34" charset="0"/>
              </a:rPr>
              <a:t>áme od kolmice.</a:t>
            </a: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s</a:t>
            </a:r>
            <a:r>
              <a:rPr lang="cs-CZ" sz="2400" dirty="0" smtClean="0">
                <a:latin typeface="Candara" pitchFamily="34" charset="0"/>
              </a:rPr>
              <a:t>e neláme.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2354" y="5238750"/>
            <a:ext cx="58324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>
                <a:latin typeface="Candara" pitchFamily="34" charset="0"/>
              </a:rPr>
              <a:t>s</a:t>
            </a:r>
            <a:r>
              <a:rPr lang="cs-CZ" sz="2800" dirty="0" smtClean="0">
                <a:latin typeface="Candara" pitchFamily="34" charset="0"/>
              </a:rPr>
              <a:t>e neláme.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11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Lom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23875"/>
            <a:ext cx="89959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Co to je mezní úhel?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608524"/>
            <a:ext cx="777716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solidFill>
                  <a:srgbClr val="3E3D2D"/>
                </a:solidFill>
                <a:latin typeface="Candara"/>
                <a:cs typeface="+mn-cs"/>
              </a:rPr>
              <a:t>Mezní úhel je největší úhel </a:t>
            </a:r>
            <a:r>
              <a:rPr lang="cs-CZ" sz="2800" dirty="0" smtClean="0">
                <a:solidFill>
                  <a:srgbClr val="3E3D2D"/>
                </a:solidFill>
                <a:latin typeface="Candara"/>
                <a:cs typeface="+mn-cs"/>
              </a:rPr>
              <a:t>dopadu, </a:t>
            </a:r>
            <a:r>
              <a:rPr lang="cs-CZ" sz="2800" dirty="0">
                <a:solidFill>
                  <a:srgbClr val="3E3D2D"/>
                </a:solidFill>
                <a:latin typeface="Candara"/>
                <a:cs typeface="+mn-cs"/>
              </a:rPr>
              <a:t>při kterém se ještě světlo </a:t>
            </a:r>
            <a:r>
              <a:rPr lang="cs-CZ" sz="2800" dirty="0" smtClean="0">
                <a:solidFill>
                  <a:srgbClr val="3E3D2D"/>
                </a:solidFill>
                <a:latin typeface="Candara"/>
                <a:cs typeface="+mn-cs"/>
              </a:rPr>
              <a:t>láme.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Lom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23875"/>
            <a:ext cx="89959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Co to je absolutní index lomu?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382110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Je to </a:t>
            </a:r>
            <a:r>
              <a:rPr lang="cs-CZ" sz="2800" dirty="0">
                <a:latin typeface="Candara" pitchFamily="34" charset="0"/>
              </a:rPr>
              <a:t>podíl rychlosti světla ve vakuu a rychlosti světla v daném prostředí.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23875"/>
            <a:ext cx="971600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nazýváme bod, kde se po dopadu na duté zrcadlo soustředí odražené paprsky?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s</a:t>
            </a:r>
            <a:r>
              <a:rPr lang="cs-CZ" sz="2400" dirty="0" smtClean="0">
                <a:latin typeface="Candara" pitchFamily="34" charset="0"/>
              </a:rPr>
              <a:t>třed křivosti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ohnisko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v</a:t>
            </a:r>
            <a:r>
              <a:rPr lang="cs-CZ" sz="2400" dirty="0" smtClean="0">
                <a:latin typeface="Candara" pitchFamily="34" charset="0"/>
              </a:rPr>
              <a:t>rchol zrcadla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ohnisko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0430" y="523875"/>
            <a:ext cx="899592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Je-li u dutého zrcadla předmět </a:t>
            </a:r>
            <a:r>
              <a:rPr lang="cs-CZ" sz="2800" b="1" dirty="0">
                <a:latin typeface="Candara" pitchFamily="34" charset="0"/>
              </a:rPr>
              <a:t>mezi </a:t>
            </a:r>
            <a:r>
              <a:rPr lang="cs-CZ" sz="2800" b="1" dirty="0" smtClean="0">
                <a:latin typeface="Candara" pitchFamily="34" charset="0"/>
              </a:rPr>
              <a:t>jeho vrcholem a ohniskem, </a:t>
            </a:r>
            <a:r>
              <a:rPr lang="cs-CZ" sz="2800" b="1" dirty="0">
                <a:latin typeface="Candara" pitchFamily="34" charset="0"/>
              </a:rPr>
              <a:t>pak je </a:t>
            </a:r>
            <a:r>
              <a:rPr lang="cs-CZ" sz="2800" b="1" dirty="0" smtClean="0">
                <a:latin typeface="Candara" pitchFamily="34" charset="0"/>
              </a:rPr>
              <a:t>obraz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212976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zdánlivý</a:t>
            </a:r>
            <a:r>
              <a:rPr lang="cs-CZ" sz="2400" dirty="0">
                <a:latin typeface="Candara" pitchFamily="34" charset="0"/>
              </a:rPr>
              <a:t>, zvětšený a přímý.</a:t>
            </a: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s</a:t>
            </a:r>
            <a:r>
              <a:rPr lang="cs-CZ" sz="2400" dirty="0" smtClean="0">
                <a:latin typeface="Candara" pitchFamily="34" charset="0"/>
              </a:rPr>
              <a:t>kutečný, zvětšený a přímý.</a:t>
            </a: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z</a:t>
            </a:r>
            <a:r>
              <a:rPr lang="cs-CZ" sz="2400" dirty="0" smtClean="0">
                <a:latin typeface="Candara" pitchFamily="34" charset="0"/>
              </a:rPr>
              <a:t>dánlivý, zvětšený, stranově převrácený.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zdánlivý</a:t>
            </a:r>
            <a:r>
              <a:rPr lang="cs-CZ" sz="2800" dirty="0">
                <a:latin typeface="Candara" pitchFamily="34" charset="0"/>
              </a:rPr>
              <a:t>, zvětšený a přímý.</a:t>
            </a:r>
          </a:p>
          <a:p>
            <a:pPr eaLnBrk="1" hangingPunct="1"/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34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23875"/>
            <a:ext cx="899592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nazýváme paprsky, které využíváme k sestrojení obrazu na kulových zrcadlech?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7" y="3789040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algn="just"/>
            <a:r>
              <a:rPr lang="cs-CZ" sz="2800" dirty="0">
                <a:latin typeface="Candara" pitchFamily="34" charset="0"/>
              </a:rPr>
              <a:t>v</a:t>
            </a:r>
            <a:r>
              <a:rPr lang="cs-CZ" sz="2800" dirty="0" smtClean="0">
                <a:latin typeface="Candara" pitchFamily="34" charset="0"/>
              </a:rPr>
              <a:t>ýznačné paprsky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43079"/>
            <a:ext cx="971600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Kde se v praxi využívají vypuklá zrcadla?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3154" y="3151277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např</a:t>
            </a:r>
            <a:r>
              <a:rPr lang="cs-CZ" sz="2800" dirty="0">
                <a:latin typeface="Candara" pitchFamily="34" charset="0"/>
              </a:rPr>
              <a:t>. na nepřehledných křižovatkách, v obchodech, ale i jako zpětná zrcátka dopravních prostředků. 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01417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Optické přístroje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01417"/>
            <a:ext cx="899592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Vyjmenuj tři věci, které můžeš využít, potřebuješ-li zvětšit pozorovaný předmět?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3147" y="3573016"/>
            <a:ext cx="83534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endParaRPr lang="cs-CZ" sz="2400" dirty="0">
              <a:latin typeface="Candara" pitchFamily="34" charset="0"/>
            </a:endParaRPr>
          </a:p>
          <a:p>
            <a:pPr marL="0" indent="0" eaLnBrk="1" hangingPunct="1"/>
            <a:r>
              <a:rPr lang="cs-CZ" sz="2400" dirty="0">
                <a:latin typeface="Candara" pitchFamily="34" charset="0"/>
              </a:rPr>
              <a:t>l</a:t>
            </a:r>
            <a:r>
              <a:rPr lang="cs-CZ" sz="2400" dirty="0" smtClean="0">
                <a:latin typeface="Candara" pitchFamily="34" charset="0"/>
              </a:rPr>
              <a:t>upa, mikroskop, dalekohled</a:t>
            </a:r>
            <a:endParaRPr lang="cs-CZ" sz="24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4808" y="507429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Optické přístroje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4282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7325" y="537657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P</a:t>
            </a:r>
            <a:r>
              <a:rPr lang="cs-CZ" sz="2800" b="1" dirty="0" smtClean="0">
                <a:latin typeface="Candara" pitchFamily="34" charset="0"/>
              </a:rPr>
              <a:t>roč není Keplerův dalekohled vhodný k pozemskému pozorování?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0479" y="4005064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Protože obraz pozorovaného předmětu je obrácený.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Optické přístroje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487660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C</a:t>
            </a:r>
            <a:r>
              <a:rPr lang="cs-CZ" sz="2800" b="1" dirty="0" smtClean="0">
                <a:latin typeface="Candara" pitchFamily="34" charset="0"/>
              </a:rPr>
              <a:t>o to je okulár?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14096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Část mikroskopu – </a:t>
            </a:r>
            <a:r>
              <a:rPr lang="cs-CZ" sz="2800" dirty="0" smtClean="0">
                <a:latin typeface="Candara" pitchFamily="34" charset="0"/>
              </a:rPr>
              <a:t>spojka, </a:t>
            </a:r>
            <a:r>
              <a:rPr lang="cs-CZ" sz="2800" dirty="0" smtClean="0">
                <a:latin typeface="Candara" pitchFamily="34" charset="0"/>
              </a:rPr>
              <a:t>do které se při pozorování díváme.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Optické přístroje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23875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C</a:t>
            </a:r>
            <a:r>
              <a:rPr lang="cs-CZ" sz="2800" b="1" dirty="0" smtClean="0">
                <a:latin typeface="Candara" pitchFamily="34" charset="0"/>
              </a:rPr>
              <a:t>o to je zorný úhel?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4775" y="3505220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800" dirty="0" smtClean="0">
                <a:latin typeface="Candara" pitchFamily="34" charset="0"/>
              </a:rPr>
              <a:t>Jedná </a:t>
            </a:r>
            <a:r>
              <a:rPr lang="cs-CZ" sz="2800" dirty="0">
                <a:latin typeface="Candara" pitchFamily="34" charset="0"/>
              </a:rPr>
              <a:t>se o úhel mezi paprsky, které vycházejí z krajních bodů předmětu a vnikají do </a:t>
            </a:r>
            <a:r>
              <a:rPr lang="cs-CZ" sz="2800" dirty="0" smtClean="0">
                <a:latin typeface="Candara" pitchFamily="34" charset="0"/>
              </a:rPr>
              <a:t>oka.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795</TotalTime>
  <Words>488</Words>
  <Application>Microsoft Office PowerPoint</Application>
  <PresentationFormat>Předvádění na obrazovce (4:3)</PresentationFormat>
  <Paragraphs>149</Paragraphs>
  <Slides>19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Vlnění</vt:lpstr>
      <vt:lpstr>Motiv systému Office</vt:lpstr>
      <vt:lpstr>Snímek 1</vt:lpstr>
      <vt:lpstr>Riskuj – optika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hardware</dc:title>
  <dc:creator>Otmar Němec</dc:creator>
  <dc:description>Autorem materiálu a všech jeho částí, není-li uvedeno jinak, je Otmar Němec.
Dostupné z Metodického portálu www.rvp.cz ; ISSN 1802-4785. 
Provozuje Národní ústav pro vzdělávání, školské poradenské zařízení a zařízení pro další vzdělávání pedagogických pracovníků (NÚV).</dc:description>
  <cp:lastModifiedBy>Dum</cp:lastModifiedBy>
  <cp:revision>62</cp:revision>
  <dcterms:created xsi:type="dcterms:W3CDTF">2010-10-19T08:27:42Z</dcterms:created>
  <dcterms:modified xsi:type="dcterms:W3CDTF">2015-07-16T15:13:37Z</dcterms:modified>
</cp:coreProperties>
</file>