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2"/>
  </p:notesMasterIdLst>
  <p:sldIdLst>
    <p:sldId id="276" r:id="rId2"/>
    <p:sldId id="256" r:id="rId3"/>
    <p:sldId id="257" r:id="rId4"/>
    <p:sldId id="266" r:id="rId5"/>
    <p:sldId id="267" r:id="rId6"/>
    <p:sldId id="272" r:id="rId7"/>
    <p:sldId id="278" r:id="rId8"/>
    <p:sldId id="279" r:id="rId9"/>
    <p:sldId id="265" r:id="rId10"/>
    <p:sldId id="27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100" d="100"/>
          <a:sy n="100" d="100"/>
        </p:scale>
        <p:origin x="-20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6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9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nelluv_zakon.svg" TargetMode="External"/><Relationship Id="rId2" Type="http://schemas.openxmlformats.org/officeDocument/2006/relationships/hyperlink" Target="http://commons.wikimedia.org/wiki/File:Willebrord_Snelliu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9" y="1556792"/>
            <a:ext cx="5544616" cy="11391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83585" y="2924944"/>
            <a:ext cx="8208912" cy="289310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1400" dirty="0"/>
              <a:t>Číslo projektu: </a:t>
            </a:r>
            <a:r>
              <a:rPr lang="cs-CZ" sz="1400" b="1" dirty="0" smtClean="0"/>
              <a:t>CZ.1.07/1.4.00/21.3811</a:t>
            </a:r>
            <a:endParaRPr lang="cs-CZ" sz="1400" b="1" dirty="0"/>
          </a:p>
          <a:p>
            <a:r>
              <a:rPr lang="cs-CZ" sz="1400" dirty="0"/>
              <a:t>Název DUM: </a:t>
            </a:r>
            <a:r>
              <a:rPr lang="cs-CZ" sz="1400" b="1" dirty="0" err="1" smtClean="0"/>
              <a:t>Snellův</a:t>
            </a:r>
            <a:r>
              <a:rPr lang="cs-CZ" sz="1400" b="1" dirty="0" smtClean="0"/>
              <a:t> zákon</a:t>
            </a:r>
            <a:r>
              <a:rPr lang="cs-CZ" sz="1400" dirty="0"/>
              <a:t>	</a:t>
            </a:r>
          </a:p>
          <a:p>
            <a:r>
              <a:rPr lang="cs-CZ" sz="1400" dirty="0"/>
              <a:t>Číslo DUM: </a:t>
            </a:r>
            <a:r>
              <a:rPr lang="cs-CZ" sz="1400" dirty="0" smtClean="0"/>
              <a:t>III/2/FY/2/3/19</a:t>
            </a:r>
            <a:endParaRPr lang="cs-CZ" sz="1400" dirty="0"/>
          </a:p>
          <a:p>
            <a:r>
              <a:rPr lang="cs-CZ" sz="1400" dirty="0"/>
              <a:t>Vzdělávací předmět: Fyzika</a:t>
            </a:r>
          </a:p>
          <a:p>
            <a:r>
              <a:rPr lang="cs-CZ" sz="1400" dirty="0"/>
              <a:t>Tematická oblast: </a:t>
            </a:r>
            <a:r>
              <a:rPr lang="cs-CZ" sz="1400" dirty="0" smtClean="0"/>
              <a:t>Optika</a:t>
            </a:r>
            <a:endParaRPr lang="cs-CZ" sz="1400" dirty="0"/>
          </a:p>
          <a:p>
            <a:r>
              <a:rPr lang="cs-CZ" sz="1400" dirty="0"/>
              <a:t>Autor: </a:t>
            </a:r>
            <a:r>
              <a:rPr lang="cs-CZ" sz="1400" b="1" dirty="0" smtClean="0"/>
              <a:t>Ing. Markéta Střelcová</a:t>
            </a:r>
            <a:endParaRPr lang="cs-CZ" sz="1400" b="1" dirty="0"/>
          </a:p>
          <a:p>
            <a:r>
              <a:rPr lang="cs-CZ" sz="1400" dirty="0"/>
              <a:t>Anotace:	Žák se seznámí </a:t>
            </a:r>
            <a:r>
              <a:rPr lang="cs-CZ" sz="1400" dirty="0" smtClean="0"/>
              <a:t>se zákonem lomu, s matematickým vyjádřením tohoto </a:t>
            </a:r>
            <a:r>
              <a:rPr lang="cs-CZ" sz="1400" dirty="0" smtClean="0"/>
              <a:t>zákona.</a:t>
            </a:r>
            <a:endParaRPr lang="cs-CZ" sz="1400" dirty="0" smtClean="0"/>
          </a:p>
          <a:p>
            <a:r>
              <a:rPr lang="cs-CZ" sz="1400" dirty="0" smtClean="0"/>
              <a:t>Klíčová </a:t>
            </a:r>
            <a:r>
              <a:rPr lang="cs-CZ" sz="1400" dirty="0"/>
              <a:t>slova</a:t>
            </a:r>
            <a:r>
              <a:rPr lang="cs-CZ" sz="1400" dirty="0" smtClean="0"/>
              <a:t>: zákon lomu, úhel dopadu, úhel lomu, optické prostředí</a:t>
            </a:r>
            <a:endParaRPr lang="cs-CZ" sz="1400" dirty="0"/>
          </a:p>
          <a:p>
            <a:r>
              <a:rPr lang="cs-CZ" sz="1400" dirty="0"/>
              <a:t>Metodické pokyny: PC, DTP, metodické pokyny jsou součástí materiálu</a:t>
            </a:r>
          </a:p>
          <a:p>
            <a:r>
              <a:rPr lang="cs-CZ" sz="1400" dirty="0"/>
              <a:t>Druh učebního materiálu: Prezentace doplněná fotografiemi a úkoly.</a:t>
            </a:r>
          </a:p>
          <a:p>
            <a:r>
              <a:rPr lang="cs-CZ" sz="1400" dirty="0"/>
              <a:t>Druh interaktivity: Kombinovaná</a:t>
            </a:r>
          </a:p>
          <a:p>
            <a:r>
              <a:rPr lang="cs-CZ" sz="1400" dirty="0"/>
              <a:t>Cílová skupina: Žák 9</a:t>
            </a:r>
            <a:r>
              <a:rPr lang="cs-CZ" sz="1400" dirty="0" smtClean="0"/>
              <a:t>. </a:t>
            </a:r>
            <a:r>
              <a:rPr lang="cs-CZ" sz="1400" dirty="0"/>
              <a:t>ročníku</a:t>
            </a:r>
          </a:p>
          <a:p>
            <a:r>
              <a:rPr lang="cs-CZ" sz="1400" dirty="0"/>
              <a:t>Datum vzniku DUM: </a:t>
            </a:r>
            <a:r>
              <a:rPr lang="cs-CZ" sz="1400" dirty="0" smtClean="0"/>
              <a:t>14.10.2013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err="1" smtClean="0">
                <a:solidFill>
                  <a:schemeClr val="accent1">
                    <a:lumMod val="75000"/>
                  </a:schemeClr>
                </a:solidFill>
              </a:rPr>
              <a:t>Snellův</a:t>
            </a: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 zákon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51520" y="1412776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Ing. Markéta Střelcová.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217" y="2348880"/>
            <a:ext cx="4215792" cy="4104456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dirty="0" smtClean="0"/>
              <a:t> nizozemský matematik a astronom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narozen 13</a:t>
            </a:r>
            <a:r>
              <a:rPr lang="cs-CZ" dirty="0"/>
              <a:t>. června </a:t>
            </a:r>
            <a:r>
              <a:rPr lang="cs-CZ" dirty="0" smtClean="0"/>
              <a:t>1580 v  Leidenu, zemřel 30</a:t>
            </a:r>
            <a:r>
              <a:rPr lang="cs-CZ" dirty="0"/>
              <a:t>. října 1626, </a:t>
            </a:r>
            <a:r>
              <a:rPr lang="cs-CZ" dirty="0" smtClean="0"/>
              <a:t>také v Leidenu.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nejvíce se proslavil zákonem lomu, který je podle něj také pojmenovaný.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/>
              <a:t>Willebrord</a:t>
            </a:r>
            <a:r>
              <a:rPr lang="cs-CZ" dirty="0"/>
              <a:t> </a:t>
            </a:r>
            <a:r>
              <a:rPr lang="cs-CZ" dirty="0" err="1"/>
              <a:t>Snellius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600243"/>
            <a:ext cx="3372619" cy="4077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281339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dirty="0" smtClean="0"/>
              <a:t>Popisuje lom světelného paprsku na rovinném rozhraní dvou optických prostředí.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Je jedním z hlavních zákonů geometrické optiky.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Jestliže označím úhel dopadu </a:t>
            </a:r>
            <a:r>
              <a:rPr lang="el-GR" dirty="0" smtClean="0"/>
              <a:t>α</a:t>
            </a:r>
            <a:r>
              <a:rPr lang="el-GR" baseline="-25000" dirty="0" smtClean="0"/>
              <a:t>1</a:t>
            </a:r>
            <a:r>
              <a:rPr lang="cs-CZ" dirty="0" smtClean="0"/>
              <a:t>, úhel lomu </a:t>
            </a:r>
            <a:r>
              <a:rPr lang="el-GR" dirty="0" smtClean="0"/>
              <a:t>α</a:t>
            </a:r>
            <a:r>
              <a:rPr lang="el-GR" baseline="-25000" dirty="0" smtClean="0"/>
              <a:t>2</a:t>
            </a:r>
            <a:r>
              <a:rPr lang="cs-CZ" dirty="0" smtClean="0"/>
              <a:t>, rozhraní dvou prostředí je rovinné a n</a:t>
            </a:r>
            <a:r>
              <a:rPr lang="cs-CZ" baseline="-25000" dirty="0" smtClean="0"/>
              <a:t>1</a:t>
            </a:r>
            <a:r>
              <a:rPr lang="cs-CZ" dirty="0" smtClean="0"/>
              <a:t> ,n</a:t>
            </a:r>
            <a:r>
              <a:rPr lang="cs-CZ" baseline="-25000" dirty="0" smtClean="0"/>
              <a:t>2 </a:t>
            </a:r>
            <a:r>
              <a:rPr lang="cs-CZ" dirty="0" smtClean="0"/>
              <a:t>  jsou indexy těchto dvou prostředí, pak podle platí:  </a:t>
            </a:r>
          </a:p>
          <a:p>
            <a:pPr marL="0" indent="0" algn="just">
              <a:buNone/>
            </a:pPr>
            <a:r>
              <a:rPr lang="cs-CZ" dirty="0">
                <a:solidFill>
                  <a:srgbClr val="3E3D2D"/>
                </a:solidFill>
              </a:rPr>
              <a:t> </a:t>
            </a:r>
            <a:r>
              <a:rPr lang="cs-CZ" dirty="0" smtClean="0">
                <a:solidFill>
                  <a:srgbClr val="3E3D2D"/>
                </a:solidFill>
              </a:rPr>
              <a:t>   </a:t>
            </a:r>
            <a:r>
              <a:rPr lang="cs-CZ" b="1" dirty="0" smtClean="0">
                <a:solidFill>
                  <a:srgbClr val="3E3D2D"/>
                </a:solidFill>
              </a:rPr>
              <a:t>n</a:t>
            </a:r>
            <a:r>
              <a:rPr lang="cs-CZ" b="1" baseline="-25000" dirty="0" smtClean="0">
                <a:solidFill>
                  <a:srgbClr val="3E3D2D"/>
                </a:solidFill>
              </a:rPr>
              <a:t>1 </a:t>
            </a:r>
            <a:r>
              <a:rPr lang="cs-CZ" b="1" dirty="0" smtClean="0">
                <a:solidFill>
                  <a:srgbClr val="3E3D2D"/>
                </a:solidFill>
              </a:rPr>
              <a:t>* sin</a:t>
            </a:r>
            <a:r>
              <a:rPr lang="el-GR" b="1" dirty="0" smtClean="0"/>
              <a:t>α</a:t>
            </a:r>
            <a:r>
              <a:rPr lang="el-GR" b="1" baseline="-25000" dirty="0" smtClean="0"/>
              <a:t>1</a:t>
            </a:r>
            <a:r>
              <a:rPr lang="cs-CZ" b="1" baseline="-25000" dirty="0" smtClean="0"/>
              <a:t>  </a:t>
            </a:r>
            <a:r>
              <a:rPr lang="cs-CZ" b="1" dirty="0" smtClean="0"/>
              <a:t>=</a:t>
            </a:r>
            <a:r>
              <a:rPr lang="cs-CZ" b="1" baseline="-25000" dirty="0" smtClean="0"/>
              <a:t> </a:t>
            </a:r>
            <a:r>
              <a:rPr lang="cs-CZ" b="1" dirty="0" smtClean="0">
                <a:solidFill>
                  <a:srgbClr val="3E3D2D"/>
                </a:solidFill>
              </a:rPr>
              <a:t>n</a:t>
            </a:r>
            <a:r>
              <a:rPr lang="cs-CZ" b="1" baseline="-25000" dirty="0" smtClean="0">
                <a:solidFill>
                  <a:srgbClr val="3E3D2D"/>
                </a:solidFill>
              </a:rPr>
              <a:t>2 </a:t>
            </a:r>
            <a:r>
              <a:rPr lang="cs-CZ" b="1" dirty="0">
                <a:solidFill>
                  <a:srgbClr val="3E3D2D"/>
                </a:solidFill>
              </a:rPr>
              <a:t>* sin</a:t>
            </a:r>
            <a:r>
              <a:rPr lang="el-GR" b="1" dirty="0" smtClean="0"/>
              <a:t>α</a:t>
            </a:r>
            <a:r>
              <a:rPr lang="cs-CZ" b="1" baseline="-25000" dirty="0" smtClean="0"/>
              <a:t>2    </a:t>
            </a:r>
            <a:r>
              <a:rPr lang="cs-CZ" dirty="0" smtClean="0"/>
              <a:t>nebo</a:t>
            </a:r>
            <a:r>
              <a:rPr lang="cs-CZ" b="1" baseline="-25000" dirty="0" smtClean="0"/>
              <a:t>   </a:t>
            </a:r>
            <a:r>
              <a:rPr lang="cs-CZ" dirty="0" smtClean="0">
                <a:solidFill>
                  <a:srgbClr val="3E3D2D"/>
                </a:solidFill>
              </a:rPr>
              <a:t> </a:t>
            </a:r>
            <a:r>
              <a:rPr lang="cs-CZ" b="1" dirty="0" smtClean="0">
                <a:solidFill>
                  <a:srgbClr val="3E3D2D"/>
                </a:solidFill>
              </a:rPr>
              <a:t>v</a:t>
            </a:r>
            <a:r>
              <a:rPr lang="cs-CZ" b="1" baseline="-25000" dirty="0" smtClean="0">
                <a:solidFill>
                  <a:srgbClr val="3E3D2D"/>
                </a:solidFill>
              </a:rPr>
              <a:t>1 </a:t>
            </a:r>
            <a:r>
              <a:rPr lang="cs-CZ" b="1" dirty="0">
                <a:solidFill>
                  <a:srgbClr val="3E3D2D"/>
                </a:solidFill>
              </a:rPr>
              <a:t>* sin</a:t>
            </a:r>
            <a:r>
              <a:rPr lang="el-GR" b="1" dirty="0"/>
              <a:t>α</a:t>
            </a:r>
            <a:r>
              <a:rPr lang="el-GR" b="1" baseline="-25000" dirty="0"/>
              <a:t>1</a:t>
            </a:r>
            <a:r>
              <a:rPr lang="cs-CZ" b="1" baseline="-25000" dirty="0"/>
              <a:t>  </a:t>
            </a:r>
            <a:r>
              <a:rPr lang="cs-CZ" b="1" dirty="0"/>
              <a:t>=</a:t>
            </a:r>
            <a:r>
              <a:rPr lang="cs-CZ" b="1" baseline="-25000" dirty="0"/>
              <a:t> </a:t>
            </a:r>
            <a:r>
              <a:rPr lang="cs-CZ" b="1" dirty="0" smtClean="0">
                <a:solidFill>
                  <a:srgbClr val="3E3D2D"/>
                </a:solidFill>
              </a:rPr>
              <a:t>v</a:t>
            </a:r>
            <a:r>
              <a:rPr lang="cs-CZ" b="1" baseline="-25000" dirty="0" smtClean="0">
                <a:solidFill>
                  <a:srgbClr val="3E3D2D"/>
                </a:solidFill>
              </a:rPr>
              <a:t>2 </a:t>
            </a:r>
            <a:r>
              <a:rPr lang="cs-CZ" b="1" dirty="0">
                <a:solidFill>
                  <a:srgbClr val="3E3D2D"/>
                </a:solidFill>
              </a:rPr>
              <a:t>* sin</a:t>
            </a:r>
            <a:r>
              <a:rPr lang="el-GR" b="1" dirty="0"/>
              <a:t>α</a:t>
            </a:r>
            <a:r>
              <a:rPr lang="cs-CZ" b="1" baseline="-25000" dirty="0"/>
              <a:t>2 </a:t>
            </a:r>
            <a:endParaRPr lang="cs-CZ" b="1" dirty="0" smtClean="0"/>
          </a:p>
          <a:p>
            <a:pPr algn="just">
              <a:buFont typeface="Wingdings" pitchFamily="2" charset="2"/>
              <a:buChar char="q"/>
            </a:pPr>
            <a:r>
              <a:rPr lang="cs-CZ" baseline="-25000" dirty="0" smtClean="0"/>
              <a:t> </a:t>
            </a:r>
            <a:r>
              <a:rPr lang="cs-CZ" dirty="0" smtClean="0"/>
              <a:t>v tomto případě jsou v</a:t>
            </a:r>
            <a:r>
              <a:rPr lang="cs-CZ" baseline="-25000" dirty="0" smtClean="0"/>
              <a:t>1</a:t>
            </a:r>
            <a:r>
              <a:rPr lang="cs-CZ" dirty="0" smtClean="0"/>
              <a:t> a v</a:t>
            </a:r>
            <a:r>
              <a:rPr lang="cs-CZ" baseline="-25000" dirty="0" smtClean="0"/>
              <a:t>2</a:t>
            </a:r>
            <a:r>
              <a:rPr lang="cs-CZ" dirty="0" smtClean="0"/>
              <a:t> rychlosti šíření světla v daném prostředí</a:t>
            </a:r>
            <a:endParaRPr lang="cs-CZ" baseline="-250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Formulace zákona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0590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idx="1"/>
          </p:nvPr>
        </p:nvSpPr>
        <p:spPr>
          <a:xfrm>
            <a:off x="611560" y="1772816"/>
            <a:ext cx="8064896" cy="4440518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dirty="0"/>
              <a:t>N</a:t>
            </a:r>
            <a:r>
              <a:rPr lang="cs-CZ" dirty="0" smtClean="0"/>
              <a:t>a obrázku vidíme grafické znázornění </a:t>
            </a:r>
            <a:r>
              <a:rPr lang="cs-CZ" dirty="0" err="1" smtClean="0"/>
              <a:t>Snellova</a:t>
            </a:r>
            <a:r>
              <a:rPr lang="cs-CZ" dirty="0" smtClean="0"/>
              <a:t> zákona.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Snellův</a:t>
            </a:r>
            <a:r>
              <a:rPr lang="cs-CZ" dirty="0" smtClean="0"/>
              <a:t> zákon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0496" y="2391668"/>
            <a:ext cx="7632848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ový popisek 3"/>
          <p:cNvSpPr/>
          <p:nvPr/>
        </p:nvSpPr>
        <p:spPr>
          <a:xfrm>
            <a:off x="899592" y="4487986"/>
            <a:ext cx="1872208" cy="266898"/>
          </a:xfrm>
          <a:prstGeom prst="wedgeRectCallou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k</a:t>
            </a:r>
            <a:r>
              <a:rPr lang="cs-CZ" dirty="0" smtClean="0">
                <a:solidFill>
                  <a:schemeClr val="tx1"/>
                </a:solidFill>
              </a:rPr>
              <a:t>olmice dopadu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137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19100" y="1628800"/>
            <a:ext cx="8257355" cy="5229200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sz="3400" dirty="0">
                <a:solidFill>
                  <a:srgbClr val="C00000"/>
                </a:solidFill>
              </a:rPr>
              <a:t>Světlo dopadá ze vzduchu do vody pod úhlem </a:t>
            </a:r>
            <a:r>
              <a:rPr lang="cs-CZ" sz="3400" dirty="0" smtClean="0">
                <a:solidFill>
                  <a:srgbClr val="C00000"/>
                </a:solidFill>
              </a:rPr>
              <a:t>50</a:t>
            </a:r>
            <a:r>
              <a:rPr lang="cs-CZ" sz="3400" dirty="0">
                <a:solidFill>
                  <a:srgbClr val="C00000"/>
                </a:solidFill>
              </a:rPr>
              <a:t>°. Určete velikost úhlu lomu. Index lomu vzduchu je </a:t>
            </a:r>
            <a:r>
              <a:rPr lang="cs-CZ" sz="3400" dirty="0" smtClean="0">
                <a:solidFill>
                  <a:srgbClr val="C00000"/>
                </a:solidFill>
              </a:rPr>
              <a:t>1</a:t>
            </a:r>
            <a:r>
              <a:rPr lang="cs-CZ" sz="3400" dirty="0">
                <a:solidFill>
                  <a:srgbClr val="C00000"/>
                </a:solidFill>
              </a:rPr>
              <a:t>, index lomu vody je 1,33. </a:t>
            </a:r>
            <a:endParaRPr lang="cs-CZ" sz="34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3400" dirty="0"/>
              <a:t> </a:t>
            </a:r>
            <a:r>
              <a:rPr lang="cs-CZ" sz="3400" dirty="0" smtClean="0"/>
              <a:t>   </a:t>
            </a:r>
            <a:r>
              <a:rPr lang="cs-CZ" sz="3400" u="sng" dirty="0" smtClean="0"/>
              <a:t>n</a:t>
            </a:r>
            <a:r>
              <a:rPr lang="cs-CZ" sz="3400" u="sng" baseline="-25000" dirty="0" smtClean="0"/>
              <a:t>1 </a:t>
            </a:r>
            <a:r>
              <a:rPr lang="cs-CZ" sz="3400" u="sng" dirty="0" smtClean="0"/>
              <a:t>= 1, n</a:t>
            </a:r>
            <a:r>
              <a:rPr lang="cs-CZ" sz="3400" u="sng" baseline="-25000" dirty="0" smtClean="0"/>
              <a:t>2</a:t>
            </a:r>
            <a:r>
              <a:rPr lang="cs-CZ" sz="3400" u="sng" dirty="0" smtClean="0"/>
              <a:t> = 1,33, </a:t>
            </a:r>
            <a:r>
              <a:rPr lang="el-GR" sz="3400" u="sng" dirty="0" smtClean="0"/>
              <a:t>α</a:t>
            </a:r>
            <a:r>
              <a:rPr lang="el-GR" sz="3400" u="sng" baseline="-25000" dirty="0" smtClean="0"/>
              <a:t>1</a:t>
            </a:r>
            <a:r>
              <a:rPr lang="cs-CZ" sz="3400" u="sng" dirty="0"/>
              <a:t> </a:t>
            </a:r>
            <a:r>
              <a:rPr lang="cs-CZ" sz="3400" u="sng" dirty="0" smtClean="0"/>
              <a:t>= </a:t>
            </a:r>
            <a:r>
              <a:rPr lang="cs-CZ" sz="3400" u="sng" dirty="0"/>
              <a:t>50</a:t>
            </a:r>
            <a:r>
              <a:rPr lang="cs-CZ" sz="3400" u="sng" dirty="0" smtClean="0"/>
              <a:t>°, </a:t>
            </a:r>
            <a:r>
              <a:rPr lang="el-GR" sz="3400" u="sng" dirty="0" smtClean="0"/>
              <a:t>α</a:t>
            </a:r>
            <a:r>
              <a:rPr lang="el-GR" sz="3400" u="sng" baseline="-25000" dirty="0" smtClean="0"/>
              <a:t>2</a:t>
            </a:r>
            <a:r>
              <a:rPr lang="cs-CZ" sz="3400" u="sng" baseline="-25000" dirty="0" smtClean="0"/>
              <a:t> </a:t>
            </a:r>
            <a:r>
              <a:rPr lang="cs-CZ" sz="3400" u="sng" dirty="0" smtClean="0"/>
              <a:t>= x</a:t>
            </a:r>
            <a:endParaRPr lang="cs-CZ" sz="3400" dirty="0"/>
          </a:p>
          <a:p>
            <a:pPr marL="0" indent="0">
              <a:buNone/>
            </a:pPr>
            <a:r>
              <a:rPr lang="cs-CZ" sz="3400" dirty="0" smtClean="0"/>
              <a:t>    n</a:t>
            </a:r>
            <a:r>
              <a:rPr lang="cs-CZ" sz="3400" baseline="-25000" dirty="0" smtClean="0"/>
              <a:t>1</a:t>
            </a:r>
            <a:r>
              <a:rPr lang="cs-CZ" sz="3400" dirty="0" smtClean="0"/>
              <a:t> </a:t>
            </a:r>
            <a:r>
              <a:rPr lang="cs-CZ" sz="3400" dirty="0"/>
              <a:t>* sin</a:t>
            </a:r>
            <a:r>
              <a:rPr lang="el-GR" sz="3400" dirty="0"/>
              <a:t>α</a:t>
            </a:r>
            <a:r>
              <a:rPr lang="el-GR" sz="3400" baseline="-25000" dirty="0"/>
              <a:t>1</a:t>
            </a:r>
            <a:r>
              <a:rPr lang="el-GR" sz="3400" dirty="0"/>
              <a:t>  = </a:t>
            </a:r>
            <a:r>
              <a:rPr lang="cs-CZ" sz="3400" dirty="0"/>
              <a:t>n</a:t>
            </a:r>
            <a:r>
              <a:rPr lang="cs-CZ" sz="3400" baseline="-25000" dirty="0"/>
              <a:t>2</a:t>
            </a:r>
            <a:r>
              <a:rPr lang="cs-CZ" sz="3400" dirty="0"/>
              <a:t> * sin</a:t>
            </a:r>
            <a:r>
              <a:rPr lang="el-GR" sz="3400" dirty="0"/>
              <a:t>α</a:t>
            </a:r>
            <a:r>
              <a:rPr lang="el-GR" sz="3400" baseline="-25000" dirty="0"/>
              <a:t>2</a:t>
            </a:r>
            <a:r>
              <a:rPr lang="el-GR" sz="3400" dirty="0"/>
              <a:t> </a:t>
            </a:r>
            <a:endParaRPr lang="cs-CZ" sz="3400" dirty="0" smtClean="0"/>
          </a:p>
          <a:p>
            <a:pPr marL="0" indent="0">
              <a:buNone/>
            </a:pPr>
            <a:r>
              <a:rPr lang="cs-CZ" sz="3400" dirty="0"/>
              <a:t> </a:t>
            </a:r>
            <a:r>
              <a:rPr lang="cs-CZ" sz="3400" dirty="0" smtClean="0"/>
              <a:t>   1 * sin50° = 1,33 * sin </a:t>
            </a:r>
            <a:r>
              <a:rPr lang="el-GR" sz="3400" dirty="0"/>
              <a:t>α</a:t>
            </a:r>
            <a:r>
              <a:rPr lang="el-GR" sz="3400" baseline="-25000" dirty="0"/>
              <a:t>2 </a:t>
            </a:r>
            <a:endParaRPr lang="cs-CZ" sz="3400" baseline="-25000" dirty="0" smtClean="0"/>
          </a:p>
          <a:p>
            <a:pPr marL="0" indent="0">
              <a:buNone/>
            </a:pPr>
            <a:r>
              <a:rPr lang="cs-CZ" sz="3400" dirty="0" smtClean="0"/>
              <a:t>    1 * 0,766 = 1,33 * sin </a:t>
            </a:r>
            <a:r>
              <a:rPr lang="el-GR" sz="3400" dirty="0"/>
              <a:t>α</a:t>
            </a:r>
            <a:r>
              <a:rPr lang="el-GR" sz="3400" baseline="-25000" dirty="0"/>
              <a:t>2</a:t>
            </a:r>
            <a:r>
              <a:rPr lang="cs-CZ" sz="3400" dirty="0" smtClean="0"/>
              <a:t>                </a:t>
            </a:r>
          </a:p>
          <a:p>
            <a:pPr marL="0" indent="0">
              <a:buNone/>
            </a:pPr>
            <a:r>
              <a:rPr lang="cs-CZ" sz="3400" dirty="0" smtClean="0"/>
              <a:t>         sin </a:t>
            </a:r>
            <a:r>
              <a:rPr lang="el-GR" sz="3400" dirty="0" smtClean="0"/>
              <a:t>α</a:t>
            </a:r>
            <a:r>
              <a:rPr lang="el-GR" sz="3400" baseline="-25000" dirty="0" smtClean="0"/>
              <a:t>2</a:t>
            </a:r>
            <a:r>
              <a:rPr lang="cs-CZ" sz="3400" baseline="-25000" dirty="0" smtClean="0"/>
              <a:t> </a:t>
            </a:r>
            <a:r>
              <a:rPr lang="cs-CZ" sz="3400" dirty="0" smtClean="0"/>
              <a:t>  = 0,576</a:t>
            </a:r>
          </a:p>
          <a:p>
            <a:pPr marL="0" indent="0">
              <a:buNone/>
            </a:pPr>
            <a:r>
              <a:rPr lang="cs-CZ" sz="3400" dirty="0"/>
              <a:t> </a:t>
            </a:r>
            <a:r>
              <a:rPr lang="cs-CZ" sz="3400" dirty="0" smtClean="0"/>
              <a:t>              </a:t>
            </a:r>
            <a:r>
              <a:rPr lang="el-GR" sz="3400" dirty="0" smtClean="0"/>
              <a:t>α</a:t>
            </a:r>
            <a:r>
              <a:rPr lang="el-GR" sz="3400" baseline="-25000" dirty="0" smtClean="0"/>
              <a:t>2</a:t>
            </a:r>
            <a:r>
              <a:rPr lang="cs-CZ" sz="3400" baseline="-25000" dirty="0" smtClean="0"/>
              <a:t> </a:t>
            </a:r>
            <a:r>
              <a:rPr lang="cs-CZ" sz="3400" dirty="0" smtClean="0"/>
              <a:t>  = 35° 10´</a:t>
            </a:r>
          </a:p>
          <a:p>
            <a:pPr marL="0" indent="0">
              <a:buNone/>
            </a:pPr>
            <a:endParaRPr lang="cs-CZ" sz="3400" dirty="0"/>
          </a:p>
          <a:p>
            <a:pPr marL="0" indent="0">
              <a:buNone/>
            </a:pPr>
            <a:r>
              <a:rPr lang="cs-CZ" sz="3400" dirty="0" smtClean="0"/>
              <a:t>Velikost úhlu lomu je </a:t>
            </a:r>
            <a:r>
              <a:rPr lang="cs-CZ" sz="3400" dirty="0"/>
              <a:t>35° 10</a:t>
            </a:r>
            <a:r>
              <a:rPr lang="cs-CZ" sz="3400" dirty="0" smtClean="0"/>
              <a:t>´.</a:t>
            </a:r>
            <a:endParaRPr lang="cs-CZ" sz="3400" dirty="0"/>
          </a:p>
          <a:p>
            <a:pPr marL="0" indent="0">
              <a:buNone/>
            </a:pPr>
            <a:endParaRPr lang="cs-CZ" sz="3400" dirty="0"/>
          </a:p>
          <a:p>
            <a:pPr>
              <a:buFont typeface="Wingdings" pitchFamily="2" charset="2"/>
              <a:buChar char="q"/>
            </a:pPr>
            <a:endParaRPr lang="cs-CZ" sz="2800" dirty="0" smtClean="0"/>
          </a:p>
          <a:p>
            <a:pPr>
              <a:buFont typeface="Wingdings" pitchFamily="2" charset="2"/>
              <a:buChar char="q"/>
            </a:pPr>
            <a:endParaRPr lang="cs-CZ" sz="28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Řešené příklady pomocí </a:t>
            </a:r>
            <a:r>
              <a:rPr lang="cs-CZ" dirty="0" err="1" smtClean="0"/>
              <a:t>Snellova</a:t>
            </a:r>
            <a:r>
              <a:rPr lang="cs-CZ" dirty="0" smtClean="0"/>
              <a:t> zákona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54371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844824"/>
            <a:ext cx="7948405" cy="4281339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rgbClr val="C00000"/>
                </a:solidFill>
              </a:rPr>
              <a:t>Světlo dopadá ze vzduchu do </a:t>
            </a:r>
            <a:r>
              <a:rPr lang="cs-CZ" dirty="0" smtClean="0">
                <a:solidFill>
                  <a:srgbClr val="C00000"/>
                </a:solidFill>
              </a:rPr>
              <a:t>diamantu a láme se  </a:t>
            </a:r>
            <a:r>
              <a:rPr lang="cs-CZ" dirty="0">
                <a:solidFill>
                  <a:srgbClr val="C00000"/>
                </a:solidFill>
              </a:rPr>
              <a:t>pod úhlem </a:t>
            </a:r>
            <a:r>
              <a:rPr lang="cs-CZ" dirty="0" smtClean="0">
                <a:solidFill>
                  <a:srgbClr val="C00000"/>
                </a:solidFill>
              </a:rPr>
              <a:t>10°. </a:t>
            </a:r>
            <a:r>
              <a:rPr lang="cs-CZ" dirty="0">
                <a:solidFill>
                  <a:srgbClr val="C00000"/>
                </a:solidFill>
              </a:rPr>
              <a:t>Určete velikost úhlu </a:t>
            </a:r>
            <a:r>
              <a:rPr lang="cs-CZ" dirty="0" smtClean="0">
                <a:solidFill>
                  <a:srgbClr val="C00000"/>
                </a:solidFill>
              </a:rPr>
              <a:t>dopadu. </a:t>
            </a:r>
            <a:r>
              <a:rPr lang="cs-CZ" dirty="0">
                <a:solidFill>
                  <a:srgbClr val="C00000"/>
                </a:solidFill>
              </a:rPr>
              <a:t>Index lomu vzduchu je roven 1, index lomu </a:t>
            </a:r>
            <a:r>
              <a:rPr lang="cs-CZ" dirty="0" smtClean="0">
                <a:solidFill>
                  <a:srgbClr val="C00000"/>
                </a:solidFill>
              </a:rPr>
              <a:t>diamantu </a:t>
            </a:r>
            <a:r>
              <a:rPr lang="cs-CZ" dirty="0">
                <a:solidFill>
                  <a:srgbClr val="C00000"/>
                </a:solidFill>
              </a:rPr>
              <a:t>je </a:t>
            </a:r>
            <a:r>
              <a:rPr lang="cs-CZ" dirty="0" smtClean="0">
                <a:solidFill>
                  <a:srgbClr val="C00000"/>
                </a:solidFill>
              </a:rPr>
              <a:t>2,43.</a:t>
            </a:r>
            <a:r>
              <a:rPr lang="cs-CZ" u="sng" dirty="0">
                <a:solidFill>
                  <a:srgbClr val="C00000"/>
                </a:solidFill>
              </a:rPr>
              <a:t> </a:t>
            </a:r>
            <a:endParaRPr lang="cs-CZ" u="sng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u="sng" dirty="0" smtClean="0"/>
              <a:t>n</a:t>
            </a:r>
            <a:r>
              <a:rPr lang="cs-CZ" u="sng" baseline="-25000" dirty="0" smtClean="0"/>
              <a:t>1 </a:t>
            </a:r>
            <a:r>
              <a:rPr lang="cs-CZ" u="sng" dirty="0"/>
              <a:t>= 1, n</a:t>
            </a:r>
            <a:r>
              <a:rPr lang="cs-CZ" u="sng" baseline="-25000" dirty="0"/>
              <a:t>2</a:t>
            </a:r>
            <a:r>
              <a:rPr lang="cs-CZ" u="sng" dirty="0"/>
              <a:t> = </a:t>
            </a:r>
            <a:r>
              <a:rPr lang="cs-CZ" u="sng" dirty="0" smtClean="0"/>
              <a:t>2,43</a:t>
            </a:r>
            <a:r>
              <a:rPr lang="cs-CZ" u="sng" dirty="0"/>
              <a:t>, </a:t>
            </a:r>
            <a:r>
              <a:rPr lang="el-GR" u="sng" dirty="0"/>
              <a:t>α</a:t>
            </a:r>
            <a:r>
              <a:rPr lang="el-GR" u="sng" baseline="-25000" dirty="0"/>
              <a:t>1</a:t>
            </a:r>
            <a:r>
              <a:rPr lang="cs-CZ" u="sng" dirty="0"/>
              <a:t> = x</a:t>
            </a:r>
            <a:r>
              <a:rPr lang="cs-CZ" u="sng" dirty="0" smtClean="0"/>
              <a:t>, </a:t>
            </a:r>
            <a:r>
              <a:rPr lang="el-GR" u="sng" dirty="0"/>
              <a:t>α</a:t>
            </a:r>
            <a:r>
              <a:rPr lang="el-GR" u="sng" baseline="-25000" dirty="0"/>
              <a:t>2</a:t>
            </a:r>
            <a:r>
              <a:rPr lang="cs-CZ" u="sng" baseline="-25000" dirty="0"/>
              <a:t> </a:t>
            </a:r>
            <a:r>
              <a:rPr lang="cs-CZ" u="sng" dirty="0"/>
              <a:t>= 10</a:t>
            </a:r>
            <a:r>
              <a:rPr lang="cs-CZ" u="sng" dirty="0" smtClean="0"/>
              <a:t>°</a:t>
            </a:r>
            <a:endParaRPr lang="cs-CZ" u="sng" dirty="0"/>
          </a:p>
          <a:p>
            <a:pPr marL="0" indent="0">
              <a:buNone/>
            </a:pPr>
            <a:r>
              <a:rPr lang="cs-CZ" dirty="0"/>
              <a:t>    n</a:t>
            </a:r>
            <a:r>
              <a:rPr lang="cs-CZ" baseline="-25000" dirty="0"/>
              <a:t>1</a:t>
            </a:r>
            <a:r>
              <a:rPr lang="cs-CZ" dirty="0"/>
              <a:t> * sin</a:t>
            </a:r>
            <a:r>
              <a:rPr lang="el-GR" dirty="0"/>
              <a:t>α</a:t>
            </a:r>
            <a:r>
              <a:rPr lang="el-GR" baseline="-25000" dirty="0"/>
              <a:t>1</a:t>
            </a:r>
            <a:r>
              <a:rPr lang="el-GR" dirty="0"/>
              <a:t>  = </a:t>
            </a:r>
            <a:r>
              <a:rPr lang="cs-CZ" dirty="0"/>
              <a:t>n</a:t>
            </a:r>
            <a:r>
              <a:rPr lang="cs-CZ" baseline="-25000" dirty="0"/>
              <a:t>2</a:t>
            </a:r>
            <a:r>
              <a:rPr lang="cs-CZ" dirty="0"/>
              <a:t> * sin</a:t>
            </a:r>
            <a:r>
              <a:rPr lang="el-GR" dirty="0"/>
              <a:t>α</a:t>
            </a:r>
            <a:r>
              <a:rPr lang="el-GR" baseline="-25000" dirty="0"/>
              <a:t>2</a:t>
            </a:r>
            <a:r>
              <a:rPr lang="el-GR" dirty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1 * </a:t>
            </a:r>
            <a:r>
              <a:rPr lang="cs-CZ" dirty="0" smtClean="0"/>
              <a:t>sin</a:t>
            </a:r>
            <a:r>
              <a:rPr lang="el-GR" dirty="0"/>
              <a:t> α</a:t>
            </a:r>
            <a:r>
              <a:rPr lang="el-GR" baseline="-25000" dirty="0"/>
              <a:t>1</a:t>
            </a:r>
            <a:r>
              <a:rPr lang="el-GR" dirty="0"/>
              <a:t> </a:t>
            </a:r>
            <a:r>
              <a:rPr lang="cs-CZ" dirty="0" smtClean="0"/>
              <a:t>= 2,43 </a:t>
            </a:r>
            <a:r>
              <a:rPr lang="cs-CZ" dirty="0"/>
              <a:t>* sin 10°</a:t>
            </a:r>
          </a:p>
          <a:p>
            <a:pPr marL="0" indent="0">
              <a:buNone/>
            </a:pPr>
            <a:r>
              <a:rPr lang="cs-CZ" dirty="0" smtClean="0"/>
              <a:t>    1 </a:t>
            </a:r>
            <a:r>
              <a:rPr lang="cs-CZ" dirty="0"/>
              <a:t>* sin</a:t>
            </a:r>
            <a:r>
              <a:rPr lang="el-GR" dirty="0"/>
              <a:t> </a:t>
            </a:r>
            <a:r>
              <a:rPr lang="el-GR" dirty="0" smtClean="0"/>
              <a:t>α</a:t>
            </a:r>
            <a:r>
              <a:rPr lang="el-GR" baseline="-25000" dirty="0" smtClean="0"/>
              <a:t>1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2,43 </a:t>
            </a:r>
            <a:r>
              <a:rPr lang="cs-CZ" dirty="0"/>
              <a:t>* </a:t>
            </a:r>
            <a:r>
              <a:rPr lang="cs-CZ" dirty="0" smtClean="0"/>
              <a:t>0,1736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sin </a:t>
            </a:r>
            <a:r>
              <a:rPr lang="el-GR" dirty="0" smtClean="0"/>
              <a:t>α</a:t>
            </a:r>
            <a:r>
              <a:rPr lang="cs-CZ" baseline="-25000" dirty="0" smtClean="0"/>
              <a:t>1 </a:t>
            </a:r>
            <a:r>
              <a:rPr lang="cs-CZ" dirty="0" smtClean="0"/>
              <a:t>  </a:t>
            </a:r>
            <a:r>
              <a:rPr lang="cs-CZ" dirty="0"/>
              <a:t>= </a:t>
            </a:r>
            <a:r>
              <a:rPr lang="cs-CZ" dirty="0" smtClean="0"/>
              <a:t>0,4218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          </a:t>
            </a:r>
            <a:r>
              <a:rPr lang="el-GR" dirty="0" smtClean="0"/>
              <a:t>α</a:t>
            </a:r>
            <a:r>
              <a:rPr lang="cs-CZ" baseline="-25000" dirty="0" smtClean="0"/>
              <a:t>1 </a:t>
            </a:r>
            <a:r>
              <a:rPr lang="cs-CZ" dirty="0" smtClean="0"/>
              <a:t>  </a:t>
            </a:r>
            <a:r>
              <a:rPr lang="cs-CZ" dirty="0"/>
              <a:t>= </a:t>
            </a:r>
            <a:r>
              <a:rPr lang="cs-CZ" dirty="0" smtClean="0"/>
              <a:t>24° 40´</a:t>
            </a:r>
          </a:p>
          <a:p>
            <a:pPr marL="0" indent="0">
              <a:buNone/>
            </a:pPr>
            <a:r>
              <a:rPr lang="cs-CZ" dirty="0" smtClean="0"/>
              <a:t>Světlo dopadá na diamant pod úhlem 24° </a:t>
            </a:r>
            <a:r>
              <a:rPr lang="cs-CZ" dirty="0"/>
              <a:t>4</a:t>
            </a:r>
            <a:r>
              <a:rPr lang="cs-CZ" dirty="0" smtClean="0"/>
              <a:t>0´.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Řešené příklady pomocí </a:t>
            </a:r>
            <a:r>
              <a:rPr lang="cs-CZ" dirty="0" err="1"/>
              <a:t>Snellova</a:t>
            </a:r>
            <a:r>
              <a:rPr lang="cs-CZ" dirty="0"/>
              <a:t> zákona</a:t>
            </a:r>
          </a:p>
        </p:txBody>
      </p:sp>
    </p:spTree>
    <p:extLst>
      <p:ext uri="{BB962C8B-B14F-4D97-AF65-F5344CB8AC3E}">
        <p14:creationId xmlns:p14="http://schemas.microsoft.com/office/powerpoint/2010/main" xmlns="" val="523190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772816"/>
            <a:ext cx="8352927" cy="5472608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2800" dirty="0">
                <a:solidFill>
                  <a:srgbClr val="C00000"/>
                </a:solidFill>
              </a:rPr>
              <a:t>Světelný paprsek dopadá ze </a:t>
            </a:r>
            <a:r>
              <a:rPr lang="cs-CZ" sz="2800" dirty="0" smtClean="0">
                <a:solidFill>
                  <a:srgbClr val="C00000"/>
                </a:solidFill>
              </a:rPr>
              <a:t>skla do vzduchu pod úhlem 35°,  lomený paprsek je kolmý k dopadajícímu paprsku, určete index lomu skla, jestliže víme, že index lomu vzduchu je 1. </a:t>
            </a:r>
          </a:p>
          <a:p>
            <a:pPr marL="0" indent="0">
              <a:buNone/>
            </a:pPr>
            <a:r>
              <a:rPr lang="cs-CZ" sz="2800" dirty="0" smtClean="0"/>
              <a:t>    (můžeme ihned dopočítat, že velikost úhlu lomu, jestliže je  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lomený paprsek kolmý na dopadající, je 55°.)</a:t>
            </a:r>
          </a:p>
          <a:p>
            <a:pPr marL="0" indent="0">
              <a:buNone/>
            </a:pPr>
            <a:r>
              <a:rPr lang="cs-CZ" sz="2800" u="sng" dirty="0"/>
              <a:t> </a:t>
            </a:r>
            <a:r>
              <a:rPr lang="cs-CZ" sz="2800" u="sng" dirty="0" smtClean="0"/>
              <a:t>   n</a:t>
            </a:r>
            <a:r>
              <a:rPr lang="cs-CZ" sz="2800" u="sng" baseline="-25000" dirty="0" smtClean="0"/>
              <a:t>1 </a:t>
            </a:r>
            <a:r>
              <a:rPr lang="cs-CZ" sz="2800" u="sng" dirty="0"/>
              <a:t>= </a:t>
            </a:r>
            <a:r>
              <a:rPr lang="cs-CZ" sz="2800" u="sng" dirty="0" smtClean="0"/>
              <a:t>x, </a:t>
            </a:r>
            <a:r>
              <a:rPr lang="cs-CZ" sz="2800" u="sng" dirty="0"/>
              <a:t>n</a:t>
            </a:r>
            <a:r>
              <a:rPr lang="cs-CZ" sz="2800" u="sng" baseline="-25000" dirty="0"/>
              <a:t>2</a:t>
            </a:r>
            <a:r>
              <a:rPr lang="cs-CZ" sz="2800" u="sng" dirty="0"/>
              <a:t> = </a:t>
            </a:r>
            <a:r>
              <a:rPr lang="cs-CZ" sz="2800" u="sng" dirty="0" smtClean="0"/>
              <a:t>1, </a:t>
            </a:r>
            <a:r>
              <a:rPr lang="el-GR" sz="2800" u="sng" dirty="0"/>
              <a:t>α</a:t>
            </a:r>
            <a:r>
              <a:rPr lang="el-GR" sz="2800" u="sng" baseline="-25000" dirty="0"/>
              <a:t>1</a:t>
            </a:r>
            <a:r>
              <a:rPr lang="cs-CZ" sz="2800" u="sng" dirty="0"/>
              <a:t> = </a:t>
            </a:r>
            <a:r>
              <a:rPr lang="cs-CZ" sz="2800" u="sng" dirty="0" smtClean="0"/>
              <a:t>35°, </a:t>
            </a:r>
            <a:r>
              <a:rPr lang="el-GR" sz="2800" u="sng" dirty="0"/>
              <a:t>α</a:t>
            </a:r>
            <a:r>
              <a:rPr lang="el-GR" sz="2800" u="sng" baseline="-25000" dirty="0"/>
              <a:t>2</a:t>
            </a:r>
            <a:r>
              <a:rPr lang="cs-CZ" sz="2800" u="sng" baseline="-25000" dirty="0"/>
              <a:t> </a:t>
            </a:r>
            <a:r>
              <a:rPr lang="cs-CZ" sz="2800" u="sng" dirty="0"/>
              <a:t>= 55</a:t>
            </a:r>
            <a:r>
              <a:rPr lang="cs-CZ" sz="2800" u="sng" dirty="0" smtClean="0"/>
              <a:t>°</a:t>
            </a:r>
            <a:r>
              <a:rPr lang="cs-CZ" sz="2800" dirty="0"/>
              <a:t>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n</a:t>
            </a:r>
            <a:r>
              <a:rPr lang="cs-CZ" sz="2800" baseline="-25000" dirty="0" smtClean="0"/>
              <a:t>1</a:t>
            </a:r>
            <a:r>
              <a:rPr lang="cs-CZ" sz="2800" dirty="0" smtClean="0"/>
              <a:t> </a:t>
            </a:r>
            <a:r>
              <a:rPr lang="cs-CZ" sz="2800" dirty="0"/>
              <a:t>* sin</a:t>
            </a:r>
            <a:r>
              <a:rPr lang="el-GR" sz="2800" dirty="0"/>
              <a:t>α</a:t>
            </a:r>
            <a:r>
              <a:rPr lang="el-GR" sz="2800" baseline="-25000" dirty="0"/>
              <a:t>1</a:t>
            </a:r>
            <a:r>
              <a:rPr lang="el-GR" sz="2800" dirty="0"/>
              <a:t>  = </a:t>
            </a:r>
            <a:r>
              <a:rPr lang="cs-CZ" sz="2800" dirty="0"/>
              <a:t>n</a:t>
            </a:r>
            <a:r>
              <a:rPr lang="cs-CZ" sz="2800" baseline="-25000" dirty="0"/>
              <a:t>2</a:t>
            </a:r>
            <a:r>
              <a:rPr lang="cs-CZ" sz="2800" dirty="0"/>
              <a:t> * sin</a:t>
            </a:r>
            <a:r>
              <a:rPr lang="el-GR" sz="2800" dirty="0" smtClean="0"/>
              <a:t>α</a:t>
            </a:r>
            <a:r>
              <a:rPr lang="el-GR" sz="2800" baseline="-25000" dirty="0" smtClean="0"/>
              <a:t>2</a:t>
            </a:r>
            <a:endParaRPr lang="cs-CZ" sz="2800" baseline="-25000" dirty="0" smtClean="0"/>
          </a:p>
          <a:p>
            <a:pPr marL="0" indent="0">
              <a:buNone/>
            </a:pPr>
            <a:r>
              <a:rPr lang="cs-CZ" sz="2800" baseline="-25000" dirty="0" smtClean="0"/>
              <a:t>       </a:t>
            </a:r>
            <a:r>
              <a:rPr lang="cs-CZ" sz="2800" dirty="0"/>
              <a:t>n</a:t>
            </a:r>
            <a:r>
              <a:rPr lang="cs-CZ" sz="2800" baseline="-25000" dirty="0"/>
              <a:t>1</a:t>
            </a:r>
            <a:r>
              <a:rPr lang="cs-CZ" sz="2800" dirty="0"/>
              <a:t> * </a:t>
            </a:r>
            <a:r>
              <a:rPr lang="cs-CZ" sz="2800" dirty="0" smtClean="0"/>
              <a:t>sin</a:t>
            </a:r>
            <a:r>
              <a:rPr lang="cs-CZ" sz="2800" dirty="0"/>
              <a:t>35</a:t>
            </a:r>
            <a:r>
              <a:rPr lang="cs-CZ" sz="2800" dirty="0" smtClean="0"/>
              <a:t>°</a:t>
            </a:r>
            <a:r>
              <a:rPr lang="el-GR" sz="2800" dirty="0" smtClean="0"/>
              <a:t> </a:t>
            </a:r>
            <a:r>
              <a:rPr lang="el-GR" sz="2800" dirty="0"/>
              <a:t>= </a:t>
            </a:r>
            <a:r>
              <a:rPr lang="cs-CZ" sz="2800" dirty="0" smtClean="0"/>
              <a:t>1 </a:t>
            </a:r>
            <a:r>
              <a:rPr lang="cs-CZ" sz="2800" dirty="0"/>
              <a:t>* </a:t>
            </a:r>
            <a:r>
              <a:rPr lang="cs-CZ" sz="2800" dirty="0" smtClean="0"/>
              <a:t>sin55</a:t>
            </a:r>
            <a:r>
              <a:rPr lang="cs-CZ" sz="2800" dirty="0"/>
              <a:t>°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n</a:t>
            </a:r>
            <a:r>
              <a:rPr lang="cs-CZ" sz="2800" baseline="-25000" dirty="0" smtClean="0"/>
              <a:t>1 </a:t>
            </a:r>
            <a:r>
              <a:rPr lang="cs-CZ" sz="2800" dirty="0" smtClean="0"/>
              <a:t> = 0,8192/0,5736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n</a:t>
            </a:r>
            <a:r>
              <a:rPr lang="cs-CZ" sz="2800" baseline="-25000" dirty="0" smtClean="0"/>
              <a:t>1  </a:t>
            </a:r>
            <a:r>
              <a:rPr lang="cs-CZ" sz="2800" dirty="0" smtClean="0"/>
              <a:t>= 1,43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Index lomu skla je 1, 43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aseline="-25000" dirty="0"/>
          </a:p>
          <a:p>
            <a:pPr marL="0" indent="0">
              <a:buNone/>
            </a:pPr>
            <a:r>
              <a:rPr lang="cs-CZ" baseline="-25000" dirty="0" smtClean="0"/>
              <a:t> </a:t>
            </a:r>
            <a:r>
              <a:rPr lang="cs-CZ" dirty="0" smtClean="0"/>
              <a:t>     </a:t>
            </a:r>
          </a:p>
          <a:p>
            <a:pPr marL="0" indent="0">
              <a:buNone/>
            </a:pPr>
            <a:endParaRPr lang="cs-CZ" u="sng" dirty="0"/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Řešené příklady pomocí </a:t>
            </a:r>
            <a:r>
              <a:rPr lang="cs-CZ" dirty="0" err="1"/>
              <a:t>Snellova</a:t>
            </a:r>
            <a:r>
              <a:rPr lang="cs-CZ" dirty="0"/>
              <a:t> zákona</a:t>
            </a:r>
          </a:p>
        </p:txBody>
      </p:sp>
    </p:spTree>
    <p:extLst>
      <p:ext uri="{BB962C8B-B14F-4D97-AF65-F5344CB8AC3E}">
        <p14:creationId xmlns:p14="http://schemas.microsoft.com/office/powerpoint/2010/main" xmlns="" val="1492844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13419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79389" y="825719"/>
            <a:ext cx="8964612" cy="5693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endParaRPr lang="cs-CZ" sz="2800" dirty="0" smtClean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1. Kdo formuloval zákon lomu, jinak také zvaný </a:t>
            </a:r>
            <a:r>
              <a:rPr lang="cs-CZ" sz="2800" dirty="0" err="1" smtClean="0">
                <a:solidFill>
                  <a:schemeClr val="tx2"/>
                </a:solidFill>
                <a:latin typeface="+mn-lt"/>
              </a:rPr>
              <a:t>Snellův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zákon a odkud pocházel?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+mn-lt"/>
              </a:rPr>
              <a:t>Willebrord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  <a:latin typeface="+mn-lt"/>
              </a:rPr>
              <a:t>Snellius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 – Nizozemí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2. </a:t>
            </a:r>
            <a:r>
              <a:rPr lang="cs-CZ" sz="2800" dirty="0" smtClean="0">
                <a:solidFill>
                  <a:srgbClr val="3E3D2D"/>
                </a:solidFill>
                <a:latin typeface="Candara"/>
              </a:rPr>
              <a:t>Co popisuje </a:t>
            </a:r>
            <a:r>
              <a:rPr lang="cs-CZ" sz="2800" dirty="0" err="1" smtClean="0">
                <a:solidFill>
                  <a:srgbClr val="3E3D2D"/>
                </a:solidFill>
                <a:latin typeface="Candara"/>
              </a:rPr>
              <a:t>Snellův</a:t>
            </a:r>
            <a:r>
              <a:rPr lang="cs-CZ" sz="2800" dirty="0" smtClean="0">
                <a:solidFill>
                  <a:srgbClr val="3E3D2D"/>
                </a:solidFill>
                <a:latin typeface="Candara"/>
              </a:rPr>
              <a:t> zákon? </a:t>
            </a:r>
            <a:endParaRPr lang="cs-CZ" sz="2800" dirty="0">
              <a:solidFill>
                <a:srgbClr val="3E3D2D"/>
              </a:solidFill>
              <a:latin typeface="Candara"/>
            </a:endParaRP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Candara"/>
              </a:rPr>
              <a:t>Lom </a:t>
            </a:r>
            <a:r>
              <a:rPr lang="cs-CZ" sz="2800" dirty="0">
                <a:solidFill>
                  <a:srgbClr val="FF0000"/>
                </a:solidFill>
                <a:latin typeface="Candara"/>
              </a:rPr>
              <a:t>světelného paprsku na rovinném rozhraní dvou optických prostředí.</a:t>
            </a: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3. Jak vypadá matematické vyjádření </a:t>
            </a:r>
            <a:r>
              <a:rPr lang="cs-CZ" sz="2800" dirty="0" err="1" smtClean="0">
                <a:solidFill>
                  <a:schemeClr val="tx2"/>
                </a:solidFill>
                <a:latin typeface="+mn-lt"/>
              </a:rPr>
              <a:t>Snellova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 zákona?</a:t>
            </a:r>
          </a:p>
          <a:p>
            <a:pPr marL="0" indent="0"/>
            <a:r>
              <a:rPr lang="pt-BR" sz="2800" dirty="0" smtClean="0">
                <a:solidFill>
                  <a:srgbClr val="FF0000"/>
                </a:solidFill>
                <a:latin typeface="+mn-lt"/>
              </a:rPr>
              <a:t>n1 </a:t>
            </a:r>
            <a:r>
              <a:rPr lang="pt-BR" sz="2800" dirty="0">
                <a:solidFill>
                  <a:srgbClr val="FF0000"/>
                </a:solidFill>
                <a:latin typeface="+mn-lt"/>
              </a:rPr>
              <a:t>* sinα1  = n2 * sinα2 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,</a:t>
            </a:r>
            <a:r>
              <a:rPr lang="pt-BR" sz="2800" dirty="0" smtClean="0">
                <a:solidFill>
                  <a:srgbClr val="FF0000"/>
                </a:solidFill>
                <a:latin typeface="+mn-lt"/>
              </a:rPr>
              <a:t>  </a:t>
            </a:r>
            <a:r>
              <a:rPr lang="pt-BR" sz="2800" dirty="0">
                <a:solidFill>
                  <a:srgbClr val="FF0000"/>
                </a:solidFill>
                <a:latin typeface="+mn-lt"/>
              </a:rPr>
              <a:t>v1 * sinα1  = v2 * sinα2 </a:t>
            </a:r>
            <a:endParaRPr lang="cs-CZ" sz="2800" dirty="0" smtClean="0">
              <a:solidFill>
                <a:srgbClr val="FF0000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chemeClr val="tx2"/>
                </a:solidFill>
                <a:latin typeface="+mn-lt"/>
              </a:rPr>
              <a:t>4. Pod jakým úhlem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dopadá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světlo ze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vzduchu do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vody, jestliže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úhel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lomu je 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25°35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´. Index </a:t>
            </a:r>
            <a:r>
              <a:rPr lang="cs-CZ" sz="2800" dirty="0">
                <a:solidFill>
                  <a:schemeClr val="tx2"/>
                </a:solidFill>
                <a:latin typeface="+mn-lt"/>
              </a:rPr>
              <a:t>lomu vody je </a:t>
            </a: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1,33, index lomu vzduchu je 1. </a:t>
            </a:r>
            <a:endParaRPr lang="cs-CZ" sz="2800" dirty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Světlo dopadá do vody pod </a:t>
            </a:r>
            <a:r>
              <a:rPr lang="cs-CZ" sz="2800" dirty="0">
                <a:solidFill>
                  <a:srgbClr val="FF0000"/>
                </a:solidFill>
                <a:latin typeface="+mn-lt"/>
              </a:rPr>
              <a:t>úhlem 35</a:t>
            </a:r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°.</a:t>
            </a:r>
            <a:endParaRPr lang="cs-CZ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500" fill="hold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5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500" fill="hold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7884864" cy="4569371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/>
              <a:t>NEUVEDEN. wikipedia.cz [online]. [cit. 22.10.2013]. 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commons.wikimedia.org/wiki/File:Willebrord_Snellius.jpg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smtClean="0"/>
              <a:t>JX</a:t>
            </a:r>
            <a:r>
              <a:rPr lang="cs-CZ" sz="1800" dirty="0"/>
              <a:t>. wikipedia.cz [online]. [cit. 22.10.2013]. 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cs.wikipedia.org/wiki/Soubor:Snelluv_zakon.svg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700" dirty="0" smtClean="0">
                <a:latin typeface="+mn-lt"/>
              </a:rPr>
              <a:t>Použité zdroje:</a:t>
            </a:r>
            <a:endParaRPr lang="cs-CZ" sz="1700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399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1201</TotalTime>
  <Words>634</Words>
  <Application>Microsoft Office PowerPoint</Application>
  <PresentationFormat>Předvádění na obrazovce (4:3)</PresentationFormat>
  <Paragraphs>84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Snímek 1</vt:lpstr>
      <vt:lpstr>Snellův zákon</vt:lpstr>
      <vt:lpstr>Willebrord Snellius</vt:lpstr>
      <vt:lpstr>Formulace zákona</vt:lpstr>
      <vt:lpstr>Snellův zákon</vt:lpstr>
      <vt:lpstr>Řešené příklady pomocí Snellova zákona</vt:lpstr>
      <vt:lpstr>Řešené příklady pomocí Snellova zákona</vt:lpstr>
      <vt:lpstr>Řešené příklady pomocí Snellova zákona</vt:lpstr>
      <vt:lpstr>Snímek 9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166</cp:revision>
  <dcterms:created xsi:type="dcterms:W3CDTF">2013-01-16T20:09:48Z</dcterms:created>
  <dcterms:modified xsi:type="dcterms:W3CDTF">2015-07-16T15:11:14Z</dcterms:modified>
</cp:coreProperties>
</file>