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1"/>
  </p:notesMasterIdLst>
  <p:sldIdLst>
    <p:sldId id="276" r:id="rId2"/>
    <p:sldId id="256" r:id="rId3"/>
    <p:sldId id="257" r:id="rId4"/>
    <p:sldId id="280" r:id="rId5"/>
    <p:sldId id="282" r:id="rId6"/>
    <p:sldId id="283" r:id="rId7"/>
    <p:sldId id="284" r:id="rId8"/>
    <p:sldId id="265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80" d="100"/>
          <a:sy n="80" d="100"/>
        </p:scale>
        <p:origin x="-77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8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poRef.png" TargetMode="External"/><Relationship Id="rId2" Type="http://schemas.openxmlformats.org/officeDocument/2006/relationships/hyperlink" Target="http://cs.wikipedia.org/wiki/Soubor:2-m_Telescope3,_Ond%C5%99ejov_Astronomica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zinhazitavcso.jpg" TargetMode="External"/><Relationship Id="rId5" Type="http://schemas.openxmlformats.org/officeDocument/2006/relationships/hyperlink" Target="http://cs.wikipedia.org/wiki/Soubor:Negretti_zambra_telescope_2.jpg" TargetMode="External"/><Relationship Id="rId4" Type="http://schemas.openxmlformats.org/officeDocument/2006/relationships/hyperlink" Target="http://cs.wikipedia.org/wiki/Soubor:Porro_binocula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85" y="1397389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2924944"/>
            <a:ext cx="8208912" cy="3108543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</a:t>
            </a:r>
            <a:r>
              <a:rPr lang="cs-CZ" sz="1400" b="1" dirty="0"/>
              <a:t>: </a:t>
            </a:r>
            <a:r>
              <a:rPr lang="cs-CZ" sz="1400" b="1" dirty="0" smtClean="0"/>
              <a:t>Dalekohled</a:t>
            </a:r>
            <a:endParaRPr lang="cs-CZ" sz="1400" b="1" dirty="0"/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III/2/FY/2/3/16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se seznámí </a:t>
            </a:r>
            <a:r>
              <a:rPr lang="cs-CZ" sz="1400" dirty="0" smtClean="0"/>
              <a:t>s tím, co to je dalekohled, na jakém principu funguje, jaké jsou vlastnosti obrazu a jaké druhy dalekohledů známe. </a:t>
            </a:r>
          </a:p>
          <a:p>
            <a:r>
              <a:rPr lang="cs-CZ" sz="1400" dirty="0" smtClean="0"/>
              <a:t>Klíčová </a:t>
            </a:r>
            <a:r>
              <a:rPr lang="cs-CZ" sz="1400" dirty="0"/>
              <a:t>slova</a:t>
            </a:r>
            <a:r>
              <a:rPr lang="cs-CZ" sz="1400" dirty="0" smtClean="0"/>
              <a:t>: dalekohled, čočka, zvětšení</a:t>
            </a:r>
            <a:endParaRPr lang="cs-CZ" sz="1400" dirty="0"/>
          </a:p>
          <a:p>
            <a:r>
              <a:rPr lang="cs-CZ" sz="1400" dirty="0"/>
              <a:t>Metodické 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</a:t>
            </a:r>
            <a:r>
              <a:rPr lang="cs-CZ" sz="1400" dirty="0" smtClean="0"/>
              <a:t>Žák 9.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17.9.2013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Dalekohled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408333" cy="4032448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 Optický přístroj, pomocí kterého přibližujeme obraz pozorovaného předmětu.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K přiblížení slouží soustavy čoček, nebo zrcadel – objektiv a okulár.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Podle </a:t>
            </a:r>
            <a:r>
              <a:rPr lang="cs-CZ" dirty="0" smtClean="0"/>
              <a:t>toho, jaká </a:t>
            </a:r>
            <a:r>
              <a:rPr lang="cs-CZ" dirty="0" smtClean="0"/>
              <a:t>je konstrukce </a:t>
            </a:r>
            <a:r>
              <a:rPr lang="cs-CZ" dirty="0" smtClean="0"/>
              <a:t>objektivu, </a:t>
            </a:r>
            <a:r>
              <a:rPr lang="cs-CZ" dirty="0" smtClean="0"/>
              <a:t>dělíme dalekohledy na: refraktory </a:t>
            </a:r>
            <a:r>
              <a:rPr lang="cs-CZ" dirty="0" smtClean="0"/>
              <a:t>(objektiv </a:t>
            </a:r>
            <a:r>
              <a:rPr lang="cs-CZ" dirty="0" smtClean="0"/>
              <a:t>tvoří soustava </a:t>
            </a:r>
            <a:r>
              <a:rPr lang="cs-CZ" dirty="0" smtClean="0"/>
              <a:t>čoček), </a:t>
            </a:r>
            <a:r>
              <a:rPr lang="cs-CZ" dirty="0" smtClean="0"/>
              <a:t>reflektory </a:t>
            </a:r>
            <a:r>
              <a:rPr lang="cs-CZ" dirty="0" smtClean="0"/>
              <a:t>(objektiv </a:t>
            </a:r>
            <a:r>
              <a:rPr lang="cs-CZ" dirty="0" smtClean="0"/>
              <a:t>tvoří </a:t>
            </a:r>
            <a:r>
              <a:rPr lang="cs-CZ" dirty="0" smtClean="0"/>
              <a:t>zrcadla).</a:t>
            </a:r>
            <a:endParaRPr lang="cs-CZ" dirty="0" smtClean="0"/>
          </a:p>
          <a:p>
            <a:pPr algn="just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Podle </a:t>
            </a:r>
            <a:r>
              <a:rPr lang="cs-CZ" dirty="0" smtClean="0"/>
              <a:t>toho, </a:t>
            </a:r>
            <a:r>
              <a:rPr lang="cs-CZ" dirty="0" smtClean="0"/>
              <a:t>k čemu je </a:t>
            </a:r>
            <a:r>
              <a:rPr lang="cs-CZ" dirty="0" smtClean="0"/>
              <a:t>používán, </a:t>
            </a:r>
            <a:r>
              <a:rPr lang="cs-CZ" dirty="0" smtClean="0"/>
              <a:t>dělíme dalekohledy na </a:t>
            </a:r>
            <a:r>
              <a:rPr lang="cs-CZ" dirty="0" smtClean="0"/>
              <a:t>(astronomické</a:t>
            </a:r>
            <a:r>
              <a:rPr lang="cs-CZ" dirty="0" smtClean="0"/>
              <a:t>, pozemní, triedry, divadelní kukátka atd</a:t>
            </a:r>
            <a:r>
              <a:rPr lang="cs-CZ" dirty="0" smtClean="0"/>
              <a:t>.)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to je dalekohled?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144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Ukázky dalekohledů</a:t>
            </a:r>
            <a:endParaRPr lang="cs-CZ" dirty="0"/>
          </a:p>
        </p:txBody>
      </p:sp>
      <p:sp>
        <p:nvSpPr>
          <p:cNvPr id="5" name="Nadpis 2"/>
          <p:cNvSpPr txBox="1">
            <a:spLocks/>
          </p:cNvSpPr>
          <p:nvPr/>
        </p:nvSpPr>
        <p:spPr>
          <a:xfrm>
            <a:off x="872067" y="1988840"/>
            <a:ext cx="7408333" cy="41373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cs-CZ" smtClean="0"/>
              <a:t> </a:t>
            </a:r>
            <a:endParaRPr lang="cs-CZ" dirty="0" smtClean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8363" y="1362075"/>
            <a:ext cx="7407275" cy="414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Soubor:2-m Telescope3, Ondřejov Astronomica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927" y="1844824"/>
            <a:ext cx="352839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927" y="5292725"/>
            <a:ext cx="1905000" cy="41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Soubor:Negretti zambra telescope 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041981"/>
            <a:ext cx="4701914" cy="1863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4534" y="2485355"/>
            <a:ext cx="2019300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7037" y="2997634"/>
            <a:ext cx="3831679" cy="1594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0634" y="4190386"/>
            <a:ext cx="7239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 descr="http://upload.wikimedia.org/wikipedia/commons/thumb/6/6a/Porro_binocular.jpg/250px-Porro_binocular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3" y="5013177"/>
            <a:ext cx="209978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2127" y="6406282"/>
            <a:ext cx="571500" cy="23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8226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72816"/>
            <a:ext cx="7408333" cy="4680520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Byl sestaven Janem Keplerem v roce 1611.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Je tvořen dvěma soustavami spojných čoček.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Je to dalekohled, který se používá v astronomii k pozorování hvězd.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Není vhodný k pozemskému pozorování, protože obraz pozorovaného předmětu je obrácený.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Keplerův dalekohled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891" y="6378488"/>
            <a:ext cx="18383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17443"/>
            <a:ext cx="8676456" cy="2196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085184"/>
            <a:ext cx="18859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9781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1772816"/>
            <a:ext cx="5184575" cy="508518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Spojka (objektiv) má větší ohniskovou vzdálenost než spojka (okulár).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Vzdálenost mezi objektivem a okulárem se rovná součtu jejich ohniskových vzdáleností.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Zvětšení Keplerova dalekohledu můžeme vypočítat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                 Z =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Vzniklý obraz je zvětšený, zdánlivý a převrácený.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1464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Keplerův dalekohled – vlastnosti obrazu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283968" y="4869160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307960"/>
            <a:ext cx="288032" cy="54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8443" y="5011319"/>
            <a:ext cx="262485" cy="667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852936"/>
            <a:ext cx="3024336" cy="3704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09269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12776"/>
            <a:ext cx="8640960" cy="514543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5.Objektiv Keplerova dalekohledu má ohniskovou </a:t>
            </a:r>
            <a:r>
              <a:rPr lang="cs-CZ" dirty="0" smtClean="0"/>
              <a:t>vzdálenost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f1 = </a:t>
            </a:r>
            <a:r>
              <a:rPr lang="cs-CZ" dirty="0" smtClean="0"/>
              <a:t>7,5m </a:t>
            </a:r>
            <a:r>
              <a:rPr lang="cs-CZ" dirty="0"/>
              <a:t>a f2 = </a:t>
            </a:r>
            <a:r>
              <a:rPr lang="cs-CZ" dirty="0" smtClean="0"/>
              <a:t>5mm</a:t>
            </a:r>
            <a:r>
              <a:rPr lang="cs-CZ" dirty="0"/>
              <a:t>. Urči zvětšení dalekohledu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Řešení:  </a:t>
            </a:r>
            <a:r>
              <a:rPr lang="cs-CZ" dirty="0" smtClean="0"/>
              <a:t>   f1 </a:t>
            </a:r>
            <a:r>
              <a:rPr lang="cs-CZ" dirty="0"/>
              <a:t>= 7,5m = </a:t>
            </a:r>
            <a:r>
              <a:rPr lang="cs-CZ" dirty="0" smtClean="0"/>
              <a:t>7500mm f2 </a:t>
            </a:r>
            <a:r>
              <a:rPr lang="cs-CZ" dirty="0"/>
              <a:t>= </a:t>
            </a:r>
            <a:r>
              <a:rPr lang="cs-CZ" dirty="0" smtClean="0"/>
              <a:t>5mm</a:t>
            </a:r>
          </a:p>
          <a:p>
            <a:pPr marL="0" indent="0">
              <a:buNone/>
            </a:pPr>
            <a:r>
              <a:rPr lang="cs-CZ" dirty="0" smtClean="0"/>
              <a:t>                   Z = ?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Z=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 =                   </a:t>
            </a:r>
            <a:r>
              <a:rPr lang="cs-CZ" b="1" dirty="0" smtClean="0">
                <a:solidFill>
                  <a:schemeClr val="tx1"/>
                </a:solidFill>
              </a:rPr>
              <a:t>Z = 1500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Dalekohled zvětšuje 1500x.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784857" y="3861048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1355" y="3140968"/>
            <a:ext cx="288032" cy="54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2412" y="4005064"/>
            <a:ext cx="262485" cy="667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896554" y="5229200"/>
            <a:ext cx="6083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9864" y="4797152"/>
            <a:ext cx="514350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3654" y="5384970"/>
            <a:ext cx="200025" cy="26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60360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01613" y="825719"/>
            <a:ext cx="8942387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 Co to je dalekohled?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Optický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přístroj, pomocí kterého přibližujeme obraz pozorovaného předmětu.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Jaké druhy dalekohledů znáte? </a:t>
            </a:r>
          </a:p>
          <a:p>
            <a:pPr marL="0" lvl="0" indent="0"/>
            <a:r>
              <a:rPr lang="cs-CZ" sz="2800" dirty="0" smtClean="0">
                <a:solidFill>
                  <a:srgbClr val="FF0000"/>
                </a:solidFill>
                <a:latin typeface="Candara"/>
              </a:rPr>
              <a:t>astronomické</a:t>
            </a:r>
            <a:r>
              <a:rPr lang="cs-CZ" sz="2800" dirty="0">
                <a:solidFill>
                  <a:srgbClr val="FF0000"/>
                </a:solidFill>
                <a:latin typeface="Candara"/>
              </a:rPr>
              <a:t>, pozemní, triedry, divadelní kukátka atd. </a:t>
            </a:r>
            <a:endParaRPr lang="cs-CZ" sz="2800" dirty="0" smtClean="0">
              <a:solidFill>
                <a:srgbClr val="FF0000"/>
              </a:solidFill>
              <a:latin typeface="Candara"/>
            </a:endParaRP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Jaké čočky jsou použity v Keplerově dalekohledu?</a:t>
            </a:r>
          </a:p>
          <a:p>
            <a:pPr marL="0" lv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spojky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Proč není Keplerův dalekohled vhodný k pozemskému pozorování.</a:t>
            </a:r>
          </a:p>
          <a:p>
            <a:pPr marL="0" lv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Protože obraz pozorovaného předmětu je obrácený.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5.Objektiv Keplerova dalekohledu má ohniskovou vzdálenost f</a:t>
            </a:r>
            <a:r>
              <a:rPr lang="cs-CZ" sz="2800" baseline="-25000" dirty="0" smtClean="0">
                <a:solidFill>
                  <a:schemeClr val="tx2"/>
                </a:solidFill>
                <a:latin typeface="+mn-lt"/>
              </a:rPr>
              <a:t>1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8,1m a f</a:t>
            </a:r>
            <a:r>
              <a:rPr lang="cs-CZ" sz="2800" baseline="-25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= 9mm. Urči zvětšení dalekohledu.</a:t>
            </a:r>
          </a:p>
          <a:p>
            <a:pPr marL="0" lv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Takový dalekohled dosahuje 900 násobného zvětšení.</a:t>
            </a:r>
            <a:endParaRPr lang="cs-CZ" sz="2800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556792"/>
            <a:ext cx="9036496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484784"/>
            <a:ext cx="878497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PACKA. Wikipedia.cz [online]. [cit. 23.10.2013]. Dostupný na WWW: </a:t>
            </a:r>
            <a:r>
              <a:rPr lang="cs-CZ" dirty="0">
                <a:hlinkClick r:id="rId2"/>
              </a:rPr>
              <a:t>http://cs.wikipedia.org/wiki/Soubor:2-m_Telescope3,_Ond%C5%99ejov_Astronomical.jpg</a:t>
            </a:r>
            <a:endParaRPr lang="cs-CZ" dirty="0"/>
          </a:p>
          <a:p>
            <a:r>
              <a:rPr lang="cs-CZ" dirty="0"/>
              <a:t>TAMASFLEX. Wikipedia.cz [online]. [cit. 23.10.2013]. Dostupný na WWW: </a:t>
            </a:r>
            <a:r>
              <a:rPr lang="cs-CZ" dirty="0">
                <a:hlinkClick r:id="rId3"/>
              </a:rPr>
              <a:t>http://cs.wikipedia.org/wiki/Soubor:ApoRef.png</a:t>
            </a:r>
            <a:endParaRPr lang="cs-CZ" dirty="0"/>
          </a:p>
          <a:p>
            <a:r>
              <a:rPr lang="cs-CZ" dirty="0"/>
              <a:t>TAMASFLEX. Wikipedia.cz [online]. [cit. 23.10.2013]. Dostupný na WWW: </a:t>
            </a:r>
            <a:r>
              <a:rPr lang="cs-CZ" dirty="0">
                <a:hlinkClick r:id="rId4"/>
              </a:rPr>
              <a:t>http://cs.wikipedia.org/wiki/Soubor:Porro_binocular.jpg</a:t>
            </a:r>
            <a:endParaRPr lang="cs-CZ" dirty="0"/>
          </a:p>
          <a:p>
            <a:r>
              <a:rPr lang="cs-CZ" dirty="0"/>
              <a:t>HANNEN, Tom. Wikipedia.cz [online]. [cit. 23.10.2013]. Dostupný na WWW: </a:t>
            </a:r>
            <a:r>
              <a:rPr lang="cs-CZ" dirty="0">
                <a:hlinkClick r:id="rId5"/>
              </a:rPr>
              <a:t>http://cs.wikipedia.org/wiki/Soubor:Negretti_zambra_telescope_2.jpg</a:t>
            </a:r>
            <a:endParaRPr lang="cs-CZ" dirty="0"/>
          </a:p>
          <a:p>
            <a:r>
              <a:rPr lang="cs-CZ" dirty="0"/>
              <a:t>TAMASFLEX. Wikipedia.cz [online]. [cit. 23.10.2013]. Dostupný na WWW: </a:t>
            </a:r>
            <a:r>
              <a:rPr lang="cs-CZ" dirty="0">
                <a:hlinkClick r:id="rId6"/>
              </a:rPr>
              <a:t>http</a:t>
            </a:r>
            <a:r>
              <a:rPr lang="cs-CZ">
                <a:hlinkClick r:id="rId6"/>
              </a:rPr>
              <a:t>://</a:t>
            </a:r>
            <a:r>
              <a:rPr lang="cs-CZ" smtClean="0">
                <a:hlinkClick r:id="rId6"/>
              </a:rPr>
              <a:t>cs.wikipedia.org/wiki/Soubor:Szinhazitavcso.jpg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1683</TotalTime>
  <Words>461</Words>
  <Application>Microsoft Office PowerPoint</Application>
  <PresentationFormat>Předvádění na obrazovce (4:3)</PresentationFormat>
  <Paragraphs>65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Snímek 1</vt:lpstr>
      <vt:lpstr>Dalekohled</vt:lpstr>
      <vt:lpstr>Co to je dalekohled?</vt:lpstr>
      <vt:lpstr>Ukázky dalekohledů</vt:lpstr>
      <vt:lpstr>Keplerův dalekohled</vt:lpstr>
      <vt:lpstr>Keplerův dalekohled – vlastnosti obrazu</vt:lpstr>
      <vt:lpstr>Příklad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194</cp:revision>
  <dcterms:created xsi:type="dcterms:W3CDTF">2013-01-16T20:09:48Z</dcterms:created>
  <dcterms:modified xsi:type="dcterms:W3CDTF">2015-07-16T15:04:19Z</dcterms:modified>
</cp:coreProperties>
</file>