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1"/>
  </p:notesMasterIdLst>
  <p:sldIdLst>
    <p:sldId id="276" r:id="rId2"/>
    <p:sldId id="256" r:id="rId3"/>
    <p:sldId id="257" r:id="rId4"/>
    <p:sldId id="283" r:id="rId5"/>
    <p:sldId id="280" r:id="rId6"/>
    <p:sldId id="282" r:id="rId7"/>
    <p:sldId id="272" r:id="rId8"/>
    <p:sldId id="265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66" d="100"/>
          <a:sy n="66" d="100"/>
        </p:scale>
        <p:origin x="-1194" y="-7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7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8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ntoni_van_Leeuwenhoek.png" TargetMode="External"/><Relationship Id="rId2" Type="http://schemas.openxmlformats.org/officeDocument/2006/relationships/hyperlink" Target="http://cs.wikipedia.org/wiki/Soubor:Galile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scherichiaColi_NIAID.jpg" TargetMode="External"/><Relationship Id="rId5" Type="http://schemas.openxmlformats.org/officeDocument/2006/relationships/hyperlink" Target="http://cs.wikipedia.org/wiki/Soubor:Anabaenaspiroides_" TargetMode="External"/><Relationship Id="rId4" Type="http://schemas.openxmlformats.org/officeDocument/2006/relationships/hyperlink" Target="http://cs.wikipedia.org/wiki/Soubor:Opticke_zobrazeni_mikroskop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97781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8" y="2924944"/>
            <a:ext cx="8208912" cy="3108543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1400" dirty="0"/>
              <a:t>Číslo projektu: </a:t>
            </a:r>
            <a:r>
              <a:rPr lang="cs-CZ" sz="1400" b="1" dirty="0" smtClean="0"/>
              <a:t>CZ.1.07/1.4.00/21.3811</a:t>
            </a:r>
            <a:endParaRPr lang="cs-CZ" sz="1400" b="1" dirty="0"/>
          </a:p>
          <a:p>
            <a:r>
              <a:rPr lang="cs-CZ" sz="1400" dirty="0"/>
              <a:t>Název DUM: </a:t>
            </a:r>
            <a:r>
              <a:rPr lang="cs-CZ" sz="1400" b="1" dirty="0" smtClean="0"/>
              <a:t>Mikroskop</a:t>
            </a:r>
            <a:r>
              <a:rPr lang="cs-CZ" sz="1400" dirty="0"/>
              <a:t>	</a:t>
            </a:r>
          </a:p>
          <a:p>
            <a:r>
              <a:rPr lang="cs-CZ" sz="1400" dirty="0"/>
              <a:t>Číslo DUM: </a:t>
            </a:r>
            <a:r>
              <a:rPr lang="cs-CZ" sz="1400" dirty="0" smtClean="0"/>
              <a:t>III/2/FY/2/3/15</a:t>
            </a:r>
            <a:endParaRPr lang="cs-CZ" sz="1400" dirty="0"/>
          </a:p>
          <a:p>
            <a:r>
              <a:rPr lang="cs-CZ" sz="1400" dirty="0"/>
              <a:t>Vzdělávací předmět: Fyzika</a:t>
            </a:r>
          </a:p>
          <a:p>
            <a:r>
              <a:rPr lang="cs-CZ" sz="1400" dirty="0"/>
              <a:t>Tematická oblast: </a:t>
            </a:r>
            <a:r>
              <a:rPr lang="cs-CZ" sz="1400" dirty="0" smtClean="0"/>
              <a:t>Optika</a:t>
            </a:r>
            <a:endParaRPr lang="cs-CZ" sz="1400" dirty="0"/>
          </a:p>
          <a:p>
            <a:r>
              <a:rPr lang="cs-CZ" sz="1400" dirty="0"/>
              <a:t>Autor: </a:t>
            </a:r>
            <a:r>
              <a:rPr lang="cs-CZ" sz="1400" b="1" dirty="0" smtClean="0"/>
              <a:t>Ing. Markéta Střelcová</a:t>
            </a:r>
            <a:endParaRPr lang="cs-CZ" sz="1400" b="1" dirty="0"/>
          </a:p>
          <a:p>
            <a:r>
              <a:rPr lang="cs-CZ" sz="1400" dirty="0"/>
              <a:t>Anotace:	Žák se seznámí </a:t>
            </a:r>
            <a:r>
              <a:rPr lang="cs-CZ" sz="1400" dirty="0" smtClean="0"/>
              <a:t>s tím, co to je mikroskop, na jakém principu funguje, jaké jsou jednotlivé části mikroskopu a k čemu se používá.</a:t>
            </a:r>
          </a:p>
          <a:p>
            <a:r>
              <a:rPr lang="cs-CZ" sz="1400" dirty="0" smtClean="0"/>
              <a:t>Klíčová </a:t>
            </a:r>
            <a:r>
              <a:rPr lang="cs-CZ" sz="1400" dirty="0"/>
              <a:t>slova</a:t>
            </a:r>
            <a:r>
              <a:rPr lang="cs-CZ" sz="1400" dirty="0" smtClean="0"/>
              <a:t>: mikroskop, objektiv, okulár, čočka</a:t>
            </a:r>
            <a:endParaRPr lang="cs-CZ" sz="1400" dirty="0"/>
          </a:p>
          <a:p>
            <a:r>
              <a:rPr lang="cs-CZ" sz="1400" dirty="0"/>
              <a:t>Metodické pokyny: PC, DTP, metodické pokyny jsou součástí materiálu</a:t>
            </a:r>
          </a:p>
          <a:p>
            <a:r>
              <a:rPr lang="cs-CZ" sz="1400" dirty="0"/>
              <a:t>Druh učebního materiálu: Prezentace doplněná fotografiemi a úkoly.</a:t>
            </a:r>
          </a:p>
          <a:p>
            <a:r>
              <a:rPr lang="cs-CZ" sz="1400" dirty="0"/>
              <a:t>Druh interaktivity: Kombinovaná</a:t>
            </a:r>
          </a:p>
          <a:p>
            <a:r>
              <a:rPr lang="cs-CZ" sz="1400" dirty="0"/>
              <a:t>Cílová skupina: </a:t>
            </a:r>
            <a:r>
              <a:rPr lang="cs-CZ" sz="1400" dirty="0" smtClean="0"/>
              <a:t>Žák 9. </a:t>
            </a:r>
            <a:r>
              <a:rPr lang="cs-CZ" sz="1400" dirty="0"/>
              <a:t>ročníku</a:t>
            </a:r>
          </a:p>
          <a:p>
            <a:r>
              <a:rPr lang="cs-CZ" sz="1400" dirty="0"/>
              <a:t>Datum vzniku DUM: </a:t>
            </a:r>
            <a:r>
              <a:rPr lang="cs-CZ" sz="1400" dirty="0" smtClean="0"/>
              <a:t>23.9.2013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Mikroskop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Ing. Markéta Střelcová.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77988"/>
            <a:ext cx="4896544" cy="4991372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dirty="0" smtClean="0"/>
              <a:t>Je to optický přístroj, stejně jako lupa slouží ke zvětšení sledovaného objektu, zvětšení je zde ale mnohonásobně větší.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Nejčastěji se setkáváme s optickým mikroskopem (až 1000x zvětšení – rozliší bakterie),  ten využívá světelných paprsků, ale existují i jiné druhu mikroskopů  např. elektronový, využívá svazek elektronů (rozliší i viry).</a:t>
            </a:r>
          </a:p>
          <a:p>
            <a:pPr marL="0" indent="0" algn="just">
              <a:buNone/>
            </a:pPr>
            <a:r>
              <a:rPr lang="cs-CZ" dirty="0" smtClean="0"/>
              <a:t>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to je mikroskop?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00808"/>
            <a:ext cx="3411860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628800"/>
            <a:ext cx="7408333" cy="4497363"/>
          </a:xfrm>
        </p:spPr>
        <p:txBody>
          <a:bodyPr/>
          <a:lstStyle/>
          <a:p>
            <a:pPr algn="just">
              <a:buFont typeface="Wingdings" pitchFamily="2" charset="2"/>
              <a:buChar char="q"/>
            </a:pPr>
            <a:r>
              <a:rPr lang="cs-CZ" dirty="0"/>
              <a:t>První mikroskop sestavil Holanďan </a:t>
            </a:r>
            <a:r>
              <a:rPr lang="cs-CZ" dirty="0" err="1"/>
              <a:t>Zacharias</a:t>
            </a:r>
            <a:r>
              <a:rPr lang="cs-CZ" dirty="0"/>
              <a:t> </a:t>
            </a:r>
            <a:r>
              <a:rPr lang="cs-CZ" dirty="0" err="1"/>
              <a:t>Jansen</a:t>
            </a:r>
            <a:r>
              <a:rPr lang="cs-CZ" dirty="0"/>
              <a:t> v roce 1590. 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/>
              <a:t> Mezi další významné  osobnosti, které se </a:t>
            </a:r>
            <a:r>
              <a:rPr lang="cs-CZ" dirty="0" smtClean="0"/>
              <a:t>zabývaly </a:t>
            </a:r>
            <a:r>
              <a:rPr lang="cs-CZ" dirty="0"/>
              <a:t>konstrukcí </a:t>
            </a:r>
            <a:r>
              <a:rPr lang="cs-CZ" dirty="0" smtClean="0"/>
              <a:t>mikroskopu, </a:t>
            </a:r>
            <a:r>
              <a:rPr lang="cs-CZ" dirty="0"/>
              <a:t>patří Galileo Galilei, A. van </a:t>
            </a:r>
            <a:r>
              <a:rPr lang="cs-CZ" dirty="0" err="1"/>
              <a:t>Leeuwenhoek</a:t>
            </a:r>
            <a:r>
              <a:rPr lang="cs-CZ" dirty="0"/>
              <a:t>, R. </a:t>
            </a:r>
            <a:r>
              <a:rPr lang="cs-CZ" dirty="0" err="1"/>
              <a:t>Hoooke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mikroskopu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8252" y="3678672"/>
            <a:ext cx="3157141" cy="3212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842117"/>
            <a:ext cx="2520280" cy="2886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ový popisek 4"/>
          <p:cNvSpPr/>
          <p:nvPr/>
        </p:nvSpPr>
        <p:spPr>
          <a:xfrm>
            <a:off x="7164288" y="3501010"/>
            <a:ext cx="1800199" cy="341108"/>
          </a:xfrm>
          <a:prstGeom prst="wedgeRectCallou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Galileo Galilei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ový popisek 5"/>
          <p:cNvSpPr/>
          <p:nvPr/>
        </p:nvSpPr>
        <p:spPr>
          <a:xfrm>
            <a:off x="0" y="4005064"/>
            <a:ext cx="1691680" cy="756664"/>
          </a:xfrm>
          <a:prstGeom prst="wedgeRectCallou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Aa</a:t>
            </a:r>
            <a:r>
              <a:rPr lang="cs-CZ" b="1" dirty="0" err="1" smtClean="0">
                <a:solidFill>
                  <a:schemeClr val="tx1"/>
                </a:solidFill>
              </a:rPr>
              <a:t>A</a:t>
            </a:r>
            <a:r>
              <a:rPr lang="cs-CZ" b="1" dirty="0" smtClean="0">
                <a:solidFill>
                  <a:schemeClr val="tx1"/>
                </a:solidFill>
              </a:rPr>
              <a:t>. van </a:t>
            </a:r>
            <a:r>
              <a:rPr lang="cs-CZ" b="1" dirty="0" err="1" smtClean="0">
                <a:solidFill>
                  <a:schemeClr val="tx1"/>
                </a:solidFill>
              </a:rPr>
              <a:t>Leeuwenhoek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5230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1772816"/>
            <a:ext cx="3960439" cy="468052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 Základem jednoduchého optického mikroskopu jsou dvě soustavy spojných čoček.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Tyto čočky tvoří objektiv a okulár.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 Objektiv – spojka blíže k předmětu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Okulár – spojka do které se díváme.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mikroskopu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72816"/>
            <a:ext cx="3105150" cy="47053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149748"/>
            <a:ext cx="495300" cy="3255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77552" y="1592796"/>
            <a:ext cx="717798" cy="360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45797" y="3917181"/>
            <a:ext cx="856481" cy="416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3545" y="5589240"/>
            <a:ext cx="876101" cy="474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3355" y="4973867"/>
            <a:ext cx="1511796" cy="344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134190"/>
            <a:ext cx="1215380" cy="416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40259" y="5442001"/>
            <a:ext cx="709042" cy="402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4995292" y="5442001"/>
            <a:ext cx="368796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7893174" y="4797152"/>
            <a:ext cx="276472" cy="1767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8226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772816"/>
            <a:ext cx="7408333" cy="4680520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 Obraz vytvořený při pozorování předmětu mikroskopem je zvětšený, převrácený a skutečný.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obrazu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6520" y="4149080"/>
            <a:ext cx="752327" cy="779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891" y="6378488"/>
            <a:ext cx="18383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Soubor:Opticke zobrazeni mikroskop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091943"/>
            <a:ext cx="6162675" cy="343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9781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409574" y="1846450"/>
            <a:ext cx="8338889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just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Různé druhy mikroskopů využívají různé zdroje k vytvoření obrazu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(př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. světelný, elektronový, polarizační, konfokální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mikroskop)</a:t>
            </a:r>
            <a:endParaRPr lang="cs-CZ" dirty="0" smtClean="0">
              <a:solidFill>
                <a:schemeClr val="tx2"/>
              </a:solidFill>
              <a:latin typeface="+mn-lt"/>
            </a:endParaRPr>
          </a:p>
          <a:p>
            <a:pPr algn="just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Na obrázku máme bakterie pozorované</a:t>
            </a:r>
          </a:p>
          <a:p>
            <a:pPr marL="0" indent="0" algn="just">
              <a:buClr>
                <a:schemeClr val="bg2">
                  <a:lumMod val="75000"/>
                </a:schemeClr>
              </a:buClr>
            </a:pPr>
            <a:r>
              <a:rPr lang="cs-CZ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   1) rastrovacím elektronovým mikroskopem</a:t>
            </a:r>
          </a:p>
          <a:p>
            <a:pPr marL="0" indent="0" algn="just">
              <a:buClr>
                <a:schemeClr val="bg2">
                  <a:lumMod val="75000"/>
                </a:schemeClr>
              </a:buClr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       2) světelným mikroskopem</a:t>
            </a:r>
          </a:p>
          <a:p>
            <a:pPr marL="0" indent="0" algn="just"/>
            <a:r>
              <a:rPr lang="cs-CZ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   </a:t>
            </a:r>
          </a:p>
          <a:p>
            <a:pPr marL="0" indent="0" algn="just"/>
            <a:r>
              <a:rPr lang="cs-CZ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   </a:t>
            </a:r>
          </a:p>
          <a:p>
            <a:pPr marL="0" indent="0" algn="just"/>
            <a:endParaRPr lang="cs-CZ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mikroskopů</a:t>
            </a:r>
            <a:endParaRPr lang="cs-CZ" dirty="0"/>
          </a:p>
        </p:txBody>
      </p:sp>
      <p:pic>
        <p:nvPicPr>
          <p:cNvPr id="2" name="Picture 2" descr="Soubor:EscherichiaColi NIAI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100" y="4221087"/>
            <a:ext cx="4008884" cy="2599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Soubor:Anabaenaspiroides EP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1328" y="4221087"/>
            <a:ext cx="4167732" cy="2599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4371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01613" y="825719"/>
            <a:ext cx="8942387" cy="6124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1. Co to je  mikroskop? Jak můžeme popsat rozptylku?</a:t>
            </a:r>
          </a:p>
          <a:p>
            <a:pPr marL="0" indent="0"/>
            <a:r>
              <a:rPr lang="cs-CZ" sz="2800" dirty="0">
                <a:solidFill>
                  <a:srgbClr val="FF0000"/>
                </a:solidFill>
                <a:latin typeface="+mn-lt"/>
              </a:rPr>
              <a:t>O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ptický přístroj, který slouží ke zvětšení sledovaného objektu.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2. </a:t>
            </a:r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Jaké významné osobnosti, které se </a:t>
            </a:r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zabývaly </a:t>
            </a:r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konstrukcí </a:t>
            </a:r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mikroskopu, </a:t>
            </a:r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znáš? </a:t>
            </a:r>
          </a:p>
          <a:p>
            <a:pPr marL="0" lvl="0" indent="0"/>
            <a:r>
              <a:rPr lang="nl-NL" sz="2800" dirty="0" smtClean="0">
                <a:solidFill>
                  <a:srgbClr val="FF0000"/>
                </a:solidFill>
                <a:latin typeface="Candara"/>
              </a:rPr>
              <a:t>Galileo </a:t>
            </a:r>
            <a:r>
              <a:rPr lang="nl-NL" sz="2800" dirty="0">
                <a:solidFill>
                  <a:srgbClr val="FF0000"/>
                </a:solidFill>
                <a:latin typeface="Candara"/>
              </a:rPr>
              <a:t>Galilei, A. van Leeuwenhoek, R. </a:t>
            </a:r>
            <a:r>
              <a:rPr lang="nl-NL" sz="2800" dirty="0" smtClean="0">
                <a:solidFill>
                  <a:srgbClr val="FF0000"/>
                </a:solidFill>
                <a:latin typeface="Candara"/>
              </a:rPr>
              <a:t>Hoooke</a:t>
            </a:r>
            <a:r>
              <a:rPr lang="cs-CZ" sz="2800" dirty="0" smtClean="0">
                <a:solidFill>
                  <a:srgbClr val="FF0000"/>
                </a:solidFill>
                <a:latin typeface="Candara"/>
              </a:rPr>
              <a:t> </a:t>
            </a:r>
          </a:p>
          <a:p>
            <a:pPr marL="0" lv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3. Jaké jsou hlavní části mikroskopu?</a:t>
            </a:r>
          </a:p>
          <a:p>
            <a:pPr marL="0" lvl="0" indent="0"/>
            <a:r>
              <a:rPr lang="cs-CZ" sz="2800" dirty="0">
                <a:solidFill>
                  <a:srgbClr val="FF0000"/>
                </a:solidFill>
                <a:latin typeface="+mn-lt"/>
              </a:rPr>
              <a:t>o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kulár a objektiv</a:t>
            </a:r>
          </a:p>
          <a:p>
            <a:pPr marL="0" lv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4. Jaké vlastnosti má obraz předmětu při pozorování mikroskopem?</a:t>
            </a:r>
          </a:p>
          <a:p>
            <a:pPr marL="0" lv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Obraz je zvětšený, převrácený a skutečný.</a:t>
            </a:r>
          </a:p>
          <a:p>
            <a:pPr marL="0" lv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5. Jaké druhy mikroskopů znáš?</a:t>
            </a:r>
          </a:p>
          <a:p>
            <a:pPr marL="0" lv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např. světelný, konfokální, polarizační, elektronový mikroskop</a:t>
            </a: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5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5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500" fill="hold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500" fill="hold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7884864" cy="45693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NEUVEDEN. Wikipedia.cz [online]. [cit. 23.10.2013]. 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cs.wikipedia.org/wiki/Soubor:Galileo.jpg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VERKOLJE. Wikipedia.cz [online]. [cit. 23.10.2013]. 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cs.wikipedia.org/wiki/Soubor:Antoni_van_Leeuwenhoek.png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PAJS</a:t>
            </a:r>
            <a:r>
              <a:rPr lang="cs-CZ" sz="1800" dirty="0"/>
              <a:t>. Wikipedia.cz [online]. [cit. 23.10.2013]. 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cs.wikipedia.org/wiki/Soubor:Opticke_zobrazeni_mikroskop.svg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ENVIRONMENTAL </a:t>
            </a:r>
            <a:r>
              <a:rPr lang="cs-CZ" sz="1800" dirty="0"/>
              <a:t>PROTECTION AGENCY. Wikipedia.cz [online]. [cit. 23.10.2013]. Dostupný na WWW: </a:t>
            </a:r>
            <a:r>
              <a:rPr lang="cs-CZ" sz="1800" dirty="0">
                <a:hlinkClick r:id="rId5"/>
              </a:rPr>
              <a:t>http://cs.wikipedia.org/wiki/Soubor:Anabaenaspiroides</a:t>
            </a:r>
            <a:r>
              <a:rPr lang="cs-CZ" sz="1800" dirty="0" smtClean="0">
                <a:hlinkClick r:id="rId5"/>
              </a:rPr>
              <a:t>_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700" dirty="0" smtClean="0">
                <a:latin typeface="+mn-lt"/>
              </a:rPr>
              <a:t>Použité zdroje:</a:t>
            </a:r>
            <a:endParaRPr lang="cs-CZ" sz="1700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0624" y="4365104"/>
            <a:ext cx="797754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CREDIT: ROCKY MOUNTAIN LABORATORIES, NIAID, NIH. Wikipedia.cz [online]. [cit. 23.10.2013].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cs.wikipedia.org/wiki/Soubor:EscherichiaColi_NIAID.jpg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52871" y="6237312"/>
            <a:ext cx="687887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399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1612</TotalTime>
  <Words>434</Words>
  <Application>Microsoft Office PowerPoint</Application>
  <PresentationFormat>Předvádění na obrazovce (4:3)</PresentationFormat>
  <Paragraphs>62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Snímek 1</vt:lpstr>
      <vt:lpstr>Mikroskop</vt:lpstr>
      <vt:lpstr>Co to je mikroskop?</vt:lpstr>
      <vt:lpstr>Historie mikroskopu</vt:lpstr>
      <vt:lpstr>Popis mikroskopu</vt:lpstr>
      <vt:lpstr>Vlastnosti obrazu</vt:lpstr>
      <vt:lpstr>Druhy mikroskopů</vt:lpstr>
      <vt:lpstr>Snímek 8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193</cp:revision>
  <dcterms:created xsi:type="dcterms:W3CDTF">2013-01-16T20:09:48Z</dcterms:created>
  <dcterms:modified xsi:type="dcterms:W3CDTF">2015-07-16T15:02:26Z</dcterms:modified>
</cp:coreProperties>
</file>