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1" r:id="rId2"/>
    <p:sldId id="256" r:id="rId3"/>
    <p:sldId id="274" r:id="rId4"/>
    <p:sldId id="275" r:id="rId5"/>
    <p:sldId id="276" r:id="rId6"/>
    <p:sldId id="277" r:id="rId7"/>
    <p:sldId id="278" r:id="rId8"/>
    <p:sldId id="279" r:id="rId9"/>
    <p:sldId id="28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3822179"/>
              </p:ext>
            </p:extLst>
          </p:nvPr>
        </p:nvGraphicFramePr>
        <p:xfrm>
          <a:off x="647564" y="5127625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VY_32_INOVACE_19_Tvary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oznamovacího způsobu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i="1" u="sng" dirty="0" smtClean="0"/>
              <a:t>TVARY OZNAMOVACÍHO ZPŮSOBU – SLO. ČASY</a:t>
            </a:r>
            <a:br>
              <a:rPr lang="cs-CZ" sz="3600" b="1" i="1" u="sng" dirty="0" smtClean="0"/>
            </a:br>
            <a:r>
              <a:rPr lang="cs-CZ" sz="1600" b="1" dirty="0" smtClean="0"/>
              <a:t>(tvarosloví)</a:t>
            </a:r>
            <a:endParaRPr lang="cs-CZ" sz="3600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5805264"/>
            <a:ext cx="1267232" cy="426808"/>
          </a:xfrm>
        </p:spPr>
        <p:txBody>
          <a:bodyPr>
            <a:normAutofit lnSpcReduction="10000"/>
          </a:bodyPr>
          <a:lstStyle/>
          <a:p>
            <a:r>
              <a:rPr lang="cs-CZ" sz="1100" b="1" dirty="0" smtClean="0"/>
              <a:t>Šárka Fulínová</a:t>
            </a:r>
          </a:p>
          <a:p>
            <a:r>
              <a:rPr lang="cs-CZ" sz="1100" b="1" dirty="0" smtClean="0"/>
              <a:t>2.ZŠ Dobříš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60648"/>
            <a:ext cx="744698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                                                                    </a:t>
            </a: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6632"/>
            <a:ext cx="6763390" cy="92640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               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4000" b="1" u="sng" dirty="0" smtClean="0">
                <a:solidFill>
                  <a:srgbClr val="FF0000"/>
                </a:solidFill>
                <a:latin typeface="+mj-lt"/>
              </a:rPr>
              <a:t>TVARY  OZNAMOVACÍHO</a:t>
            </a:r>
          </a:p>
          <a:p>
            <a:endParaRPr lang="cs-CZ" sz="4000" b="1" u="sng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sz="4000" b="1" dirty="0" smtClean="0">
                <a:solidFill>
                  <a:srgbClr val="FF0000"/>
                </a:solidFill>
                <a:latin typeface="+mj-lt"/>
              </a:rPr>
              <a:t>            </a:t>
            </a:r>
            <a:r>
              <a:rPr lang="cs-CZ" sz="4000" b="1" u="sng" dirty="0" smtClean="0">
                <a:solidFill>
                  <a:srgbClr val="FF0000"/>
                </a:solidFill>
                <a:latin typeface="+mj-lt"/>
              </a:rPr>
              <a:t>ZPŮSOBU</a:t>
            </a:r>
          </a:p>
          <a:p>
            <a:endParaRPr lang="cs-CZ" sz="4000" b="1" u="sng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sz="4000" b="1" dirty="0" smtClean="0">
                <a:latin typeface="+mj-lt"/>
              </a:rPr>
              <a:t>1. ČAS PŘÍTOMNÝ</a:t>
            </a:r>
          </a:p>
          <a:p>
            <a:r>
              <a:rPr lang="cs-CZ" sz="4000" b="1" dirty="0" smtClean="0">
                <a:latin typeface="+mj-lt"/>
              </a:rPr>
              <a:t>2. ČAS MINULÝ</a:t>
            </a:r>
          </a:p>
          <a:p>
            <a:r>
              <a:rPr lang="cs-CZ" sz="4000" b="1" dirty="0" smtClean="0">
                <a:latin typeface="+mj-lt"/>
              </a:rPr>
              <a:t>3. ČAS BUDOUCÍ</a:t>
            </a:r>
          </a:p>
          <a:p>
            <a:endParaRPr lang="cs-CZ" sz="2800" dirty="0" smtClean="0">
              <a:solidFill>
                <a:srgbClr val="FF0000"/>
              </a:solidFill>
              <a:latin typeface="+mj-lt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476672"/>
            <a:ext cx="7272808" cy="59046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u="sng" dirty="0" smtClean="0">
                <a:solidFill>
                  <a:schemeClr val="tx1"/>
                </a:solidFill>
                <a:latin typeface="+mj-lt"/>
              </a:rPr>
              <a:t>ČAS  PŘÍTOMNÝ</a:t>
            </a:r>
          </a:p>
          <a:p>
            <a:pPr algn="ctr"/>
            <a:endParaRPr lang="cs-CZ" sz="3200" b="1" dirty="0" smtClean="0">
              <a:solidFill>
                <a:schemeClr val="tx1"/>
              </a:solidFill>
              <a:latin typeface="+mj-lt"/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Je vyjádřen tvarem přítomným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(např.: spím, běhám), v osobních koncovkách přítomného času se píše měkké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–i/-í </a:t>
            </a:r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(např.: zpívají, běhají).</a:t>
            </a:r>
            <a:endParaRPr lang="cs-CZ" sz="3200" b="1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692696"/>
            <a:ext cx="7128792" cy="57606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u="sng" dirty="0" smtClean="0">
                <a:solidFill>
                  <a:schemeClr val="tx1"/>
                </a:solidFill>
                <a:latin typeface="+mj-lt"/>
              </a:rPr>
              <a:t>ČAS  MINULÝ</a:t>
            </a:r>
          </a:p>
          <a:p>
            <a:pPr algn="ctr"/>
            <a:endParaRPr lang="cs-CZ" sz="3200" b="1" i="1" u="sng" dirty="0" smtClean="0">
              <a:solidFill>
                <a:schemeClr val="tx1"/>
              </a:solidFill>
              <a:latin typeface="+mj-lt"/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Je složen z příčestí činného významového slovesa a přítomného tvaru pomocného slovesa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být </a:t>
            </a:r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(např. zpívala jsem, zmýlil jsem se), ve 3.os.č.j. i mn. Se pomocné slovese </a:t>
            </a:r>
            <a:r>
              <a:rPr lang="cs-CZ" sz="3200" b="1" i="1" dirty="0" smtClean="0">
                <a:solidFill>
                  <a:schemeClr val="tx1"/>
                </a:solidFill>
                <a:latin typeface="+mj-lt"/>
              </a:rPr>
              <a:t>být </a:t>
            </a:r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vynechává (např.: psal, zmýlil se).</a:t>
            </a:r>
            <a:endParaRPr lang="cs-CZ" sz="3200" b="1" i="1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548680"/>
            <a:ext cx="7416824" cy="56166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u="sng" dirty="0" smtClean="0">
                <a:solidFill>
                  <a:schemeClr val="tx1"/>
                </a:solidFill>
                <a:latin typeface="+mj-lt"/>
              </a:rPr>
              <a:t>ČAS  BUDOUCÍ</a:t>
            </a:r>
          </a:p>
          <a:p>
            <a:pPr algn="ctr"/>
            <a:endParaRPr lang="cs-CZ" sz="3200" b="1" i="1" u="sng" dirty="0" smtClean="0">
              <a:solidFill>
                <a:schemeClr val="tx1"/>
              </a:solidFill>
              <a:latin typeface="+mj-lt"/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Lze vyjádřit:</a:t>
            </a:r>
          </a:p>
          <a:p>
            <a:pPr marL="514350" indent="-514350" algn="ctr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pomocným slovesem být a infinitivem významového slovesa</a:t>
            </a:r>
          </a:p>
          <a:p>
            <a:pPr marL="514350" indent="-514350"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(např.: budu zpívat)</a:t>
            </a:r>
          </a:p>
          <a:p>
            <a:pPr marL="514350" indent="-514350"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b) přítomným tvarem u sloves, která jim vyjadřují děj budoucí</a:t>
            </a:r>
          </a:p>
          <a:p>
            <a:pPr marL="514350" indent="-514350"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(např.: zazpívám). </a:t>
            </a:r>
            <a:endParaRPr lang="cs-CZ" sz="3200" b="1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6632"/>
            <a:ext cx="6558142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latin typeface="+mj-lt"/>
              </a:rPr>
              <a:t>3. DOPLŇ  KONCOVKY  VE  VĚTÁCH.</a:t>
            </a:r>
          </a:p>
          <a:p>
            <a:endParaRPr lang="cs-CZ" sz="2800" b="1" i="1" u="sng" dirty="0" smtClean="0"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Letní ranní mlhy zahal- (zahal-l-) celý kraj.</a:t>
            </a:r>
          </a:p>
          <a:p>
            <a:endParaRPr lang="cs-CZ" sz="2400" b="1" dirty="0" smtClean="0"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Davy se val- (val-l-) z koncertu J. Nedvěda.</a:t>
            </a:r>
          </a:p>
          <a:p>
            <a:endParaRPr lang="cs-CZ" sz="2400" b="1" dirty="0" smtClean="0"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Tyto krabičky se dobře lep- (lep-l-).</a:t>
            </a:r>
          </a:p>
          <a:p>
            <a:endParaRPr lang="cs-CZ" sz="2400" b="1" dirty="0" smtClean="0"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Některé děti při malování- zlob- (zlob-l-)-</a:t>
            </a:r>
          </a:p>
          <a:p>
            <a:endParaRPr lang="cs-CZ" sz="2400" b="1" dirty="0" smtClean="0"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Některé druhy látek se bal- (bal-l-) </a:t>
            </a:r>
          </a:p>
          <a:p>
            <a:endParaRPr lang="cs-CZ" sz="2400" b="1" dirty="0" smtClean="0"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do sáčků. Každý večer se pod lesem</a:t>
            </a:r>
          </a:p>
          <a:p>
            <a:endParaRPr lang="cs-CZ" sz="2400" b="1" dirty="0" smtClean="0"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objev- (objev-l-) laně. Objev- (objev-l-) se </a:t>
            </a:r>
          </a:p>
          <a:p>
            <a:endParaRPr lang="cs-CZ" sz="2400" b="1" dirty="0" smtClean="0"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tam i jeleni.</a:t>
            </a:r>
            <a:endParaRPr lang="cs-CZ" sz="2400" b="1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6632"/>
            <a:ext cx="7758855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+mj-lt"/>
              </a:rPr>
              <a:t>ŘEŠENÍ.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Letní ranní mlhy zahalí (zahalily) celý kraj.</a:t>
            </a:r>
          </a:p>
          <a:p>
            <a:endParaRPr lang="cs-CZ" sz="2800" b="1" dirty="0" smtClean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Davy se valí (valily) z koncertu J. Nedvěda.</a:t>
            </a:r>
          </a:p>
          <a:p>
            <a:endParaRPr lang="cs-CZ" sz="2800" b="1" dirty="0" smtClean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Tyto krabičky se dobře lepí (lepily).</a:t>
            </a:r>
          </a:p>
          <a:p>
            <a:endParaRPr lang="cs-CZ" sz="2800" b="1" dirty="0" smtClean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Některé děti při malování zlobí (zlobily).</a:t>
            </a:r>
          </a:p>
          <a:p>
            <a:endParaRPr lang="cs-CZ" sz="2800" b="1" dirty="0" smtClean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Některé druhy látek se balí (balily) do sáčků.</a:t>
            </a:r>
          </a:p>
          <a:p>
            <a:endParaRPr lang="cs-CZ" sz="2800" b="1" dirty="0" smtClean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Každý večer se pod lesem objeví (objevily)</a:t>
            </a:r>
          </a:p>
          <a:p>
            <a:endParaRPr lang="cs-CZ" sz="2800" b="1" dirty="0" smtClean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laně. Objeví (objevili) se tam i jeleni. </a:t>
            </a:r>
            <a:endParaRPr lang="cs-CZ" sz="2800" b="1" dirty="0">
              <a:latin typeface="+mj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067944" y="1052736"/>
            <a:ext cx="27363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699792" y="1916832"/>
            <a:ext cx="187220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20072" y="2664566"/>
            <a:ext cx="208823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80112" y="3501008"/>
            <a:ext cx="2448272" cy="5386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20072" y="4365104"/>
            <a:ext cx="187220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96136" y="5229200"/>
            <a:ext cx="280831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23728" y="6021288"/>
            <a:ext cx="27363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32656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48774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311</TotalTime>
  <Words>306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TVARY OZNAMOVACÍHO ZPŮSOBU – SLO. ČASY (tvarosloví)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OEM</dc:creator>
  <cp:lastModifiedBy>OEM</cp:lastModifiedBy>
  <cp:revision>18</cp:revision>
  <dcterms:created xsi:type="dcterms:W3CDTF">2010-07-08T08:12:08Z</dcterms:created>
  <dcterms:modified xsi:type="dcterms:W3CDTF">2011-11-18T11:19:50Z</dcterms:modified>
</cp:coreProperties>
</file>