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3"/>
  </p:notesMasterIdLst>
  <p:sldIdLst>
    <p:sldId id="276" r:id="rId2"/>
    <p:sldId id="256" r:id="rId3"/>
    <p:sldId id="257" r:id="rId4"/>
    <p:sldId id="278" r:id="rId5"/>
    <p:sldId id="267" r:id="rId6"/>
    <p:sldId id="280" r:id="rId7"/>
    <p:sldId id="281" r:id="rId8"/>
    <p:sldId id="282" r:id="rId9"/>
    <p:sldId id="272" r:id="rId10"/>
    <p:sldId id="265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73" d="100"/>
          <a:sy n="73" d="100"/>
        </p:scale>
        <p:origin x="-984" y="-5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9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10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alf_rim_glasses.JPG" TargetMode="External"/><Relationship Id="rId2" Type="http://schemas.openxmlformats.org/officeDocument/2006/relationships/hyperlink" Target="http://cs.wikipedia.org/wiki/Soubor:BiconvexLen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ag_glass_request.jpg" TargetMode="External"/><Relationship Id="rId5" Type="http://schemas.openxmlformats.org/officeDocument/2006/relationships/hyperlink" Target="http://cs.wikipedia.org/wiki/Soubor:Praktica.jpg" TargetMode="External"/><Relationship Id="rId4" Type="http://schemas.openxmlformats.org/officeDocument/2006/relationships/hyperlink" Target="http://cs.wikipedia.org/wiki/Soubor:Negretti_zambra_telescope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40590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8" y="2924944"/>
            <a:ext cx="8208912" cy="3108543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1400" dirty="0"/>
              <a:t>Číslo projektu: </a:t>
            </a:r>
            <a:r>
              <a:rPr lang="cs-CZ" sz="1400" b="1" dirty="0" smtClean="0"/>
              <a:t>CZ.1.07/1.4.00/21.3811</a:t>
            </a:r>
            <a:endParaRPr lang="cs-CZ" sz="1400" b="1" dirty="0"/>
          </a:p>
          <a:p>
            <a:r>
              <a:rPr lang="cs-CZ" sz="1400" dirty="0"/>
              <a:t>Název DUM: </a:t>
            </a:r>
            <a:r>
              <a:rPr lang="cs-CZ" sz="1400" b="1" dirty="0" smtClean="0"/>
              <a:t>Čočky - spojky</a:t>
            </a:r>
            <a:r>
              <a:rPr lang="cs-CZ" sz="1400" dirty="0"/>
              <a:t>	</a:t>
            </a:r>
          </a:p>
          <a:p>
            <a:r>
              <a:rPr lang="cs-CZ" sz="1400" dirty="0"/>
              <a:t>Číslo DUM: </a:t>
            </a:r>
            <a:r>
              <a:rPr lang="cs-CZ" sz="1400" dirty="0" smtClean="0"/>
              <a:t>III/2/FY/2/3/12</a:t>
            </a:r>
            <a:endParaRPr lang="cs-CZ" sz="1400" dirty="0"/>
          </a:p>
          <a:p>
            <a:r>
              <a:rPr lang="cs-CZ" sz="1400" dirty="0"/>
              <a:t>Vzdělávací předmět: Fyzika</a:t>
            </a:r>
          </a:p>
          <a:p>
            <a:r>
              <a:rPr lang="cs-CZ" sz="1400" dirty="0"/>
              <a:t>Tematická oblast: </a:t>
            </a:r>
            <a:r>
              <a:rPr lang="cs-CZ" sz="1400" dirty="0" smtClean="0"/>
              <a:t>Optika</a:t>
            </a:r>
            <a:endParaRPr lang="cs-CZ" sz="1400" dirty="0"/>
          </a:p>
          <a:p>
            <a:r>
              <a:rPr lang="cs-CZ" sz="1400" dirty="0"/>
              <a:t>Autor: </a:t>
            </a:r>
            <a:r>
              <a:rPr lang="cs-CZ" sz="1400" b="1" dirty="0" smtClean="0"/>
              <a:t>Ing. Markéta Střelcová</a:t>
            </a:r>
            <a:endParaRPr lang="cs-CZ" sz="1400" b="1" dirty="0"/>
          </a:p>
          <a:p>
            <a:r>
              <a:rPr lang="cs-CZ" sz="1400" dirty="0"/>
              <a:t>Anotace:	Žák se </a:t>
            </a:r>
            <a:r>
              <a:rPr lang="cs-CZ" sz="1400" dirty="0" smtClean="0"/>
              <a:t>seznámí s tím, co je to spojka, pomocí čeho tvoříme obraz na spojce, jaké jsou vlastnosti tohoto obrazu a také s praktickým využitím spojek. </a:t>
            </a:r>
            <a:endParaRPr lang="cs-CZ" sz="1400" dirty="0"/>
          </a:p>
          <a:p>
            <a:r>
              <a:rPr lang="cs-CZ" sz="1400" dirty="0"/>
              <a:t>Klíčová slova</a:t>
            </a:r>
            <a:r>
              <a:rPr lang="cs-CZ" sz="1400" dirty="0" smtClean="0"/>
              <a:t>: čočka, spojka, význačný paprsek, obraz</a:t>
            </a:r>
            <a:endParaRPr lang="cs-CZ" sz="1400" dirty="0"/>
          </a:p>
          <a:p>
            <a:r>
              <a:rPr lang="cs-CZ" sz="1400" dirty="0"/>
              <a:t>Metodické pokyny: PC, DTP, metodické pokyny jsou součástí materiálu</a:t>
            </a:r>
          </a:p>
          <a:p>
            <a:r>
              <a:rPr lang="cs-CZ" sz="1400" dirty="0"/>
              <a:t>Druh učebního materiálu: Prezentace doplněná fotografiemi a úkoly.</a:t>
            </a:r>
          </a:p>
          <a:p>
            <a:r>
              <a:rPr lang="cs-CZ" sz="1400" dirty="0"/>
              <a:t>Druh interaktivity: Kombinovaná</a:t>
            </a:r>
          </a:p>
          <a:p>
            <a:r>
              <a:rPr lang="cs-CZ" sz="1400" dirty="0"/>
              <a:t>Cílová skupina: </a:t>
            </a:r>
            <a:r>
              <a:rPr lang="cs-CZ" sz="1400" dirty="0" smtClean="0"/>
              <a:t>Žák 9. </a:t>
            </a:r>
            <a:r>
              <a:rPr lang="cs-CZ" sz="1400" dirty="0"/>
              <a:t>ročníku</a:t>
            </a:r>
          </a:p>
          <a:p>
            <a:r>
              <a:rPr lang="cs-CZ" sz="1400" dirty="0"/>
              <a:t>Datum vzniku DUM: </a:t>
            </a:r>
            <a:r>
              <a:rPr lang="cs-CZ" sz="1400" dirty="0" smtClean="0"/>
              <a:t>9.9.2013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Čočky - spojky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Ing. Markéta Střelcová.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00808"/>
            <a:ext cx="7408333" cy="4032448"/>
          </a:xfrm>
        </p:spPr>
        <p:txBody>
          <a:bodyPr>
            <a:normAutofit/>
          </a:bodyPr>
          <a:lstStyle/>
          <a:p>
            <a:pPr algn="just">
              <a:spcAft>
                <a:spcPts val="600"/>
              </a:spcAft>
              <a:buFont typeface="Wingdings" pitchFamily="2" charset="2"/>
              <a:buChar char="q"/>
            </a:pPr>
            <a:r>
              <a:rPr lang="cs-CZ" dirty="0" smtClean="0"/>
              <a:t>Čočky jsou tělesa, která jsou z průhledného materiálu, lomem mění směr světelných paprsků. Nejčastěji jsou vybroušené ze skla, ale k jejich výrobě se používají také plasty.</a:t>
            </a:r>
          </a:p>
          <a:p>
            <a:pPr algn="just">
              <a:spcAft>
                <a:spcPts val="600"/>
              </a:spcAft>
              <a:buFont typeface="Wingdings" pitchFamily="2" charset="2"/>
              <a:buChar char="q"/>
            </a:pPr>
            <a:r>
              <a:rPr lang="cs-CZ" dirty="0" smtClean="0"/>
              <a:t>Materiál, </a:t>
            </a:r>
            <a:r>
              <a:rPr lang="cs-CZ" dirty="0" smtClean="0"/>
              <a:t>z kterého je čočka </a:t>
            </a:r>
            <a:r>
              <a:rPr lang="cs-CZ" dirty="0" smtClean="0"/>
              <a:t>vyrobena, </a:t>
            </a:r>
            <a:r>
              <a:rPr lang="cs-CZ" dirty="0" smtClean="0"/>
              <a:t>můžeme charakterizovat pomocí indexu lomu, který je u tohoto materiálu vždy větší než jedna.</a:t>
            </a:r>
            <a:endParaRPr lang="cs-CZ" dirty="0"/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Čočky dělíme na spojky a rozptylky.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to jsou čočky?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628800"/>
            <a:ext cx="7408333" cy="4497363"/>
          </a:xfrm>
        </p:spPr>
        <p:txBody>
          <a:bodyPr/>
          <a:lstStyle/>
          <a:p>
            <a:pPr algn="just">
              <a:buFont typeface="Wingdings" pitchFamily="2" charset="2"/>
              <a:buChar char="q"/>
            </a:pPr>
            <a:r>
              <a:rPr lang="cs-CZ" dirty="0"/>
              <a:t>Spojky mění rovnoběžný svazek světelných paprsků na sbíhavý.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/>
              <a:t>Spojka může mít různý tvar, ale uprostřed je vždy tlustší než na okraji</a:t>
            </a:r>
            <a:r>
              <a:rPr lang="cs-CZ" dirty="0" smtClean="0"/>
              <a:t>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Zvětšuje obraz pozorovaného předmětu.</a:t>
            </a:r>
            <a:endParaRPr lang="cs-CZ" dirty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Spojky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676419"/>
            <a:ext cx="4610100" cy="2920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5484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idx="1"/>
          </p:nvPr>
        </p:nvSpPr>
        <p:spPr>
          <a:xfrm>
            <a:off x="872067" y="1988840"/>
            <a:ext cx="7408333" cy="41373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spojek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1943103"/>
            <a:ext cx="79208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Clr>
                <a:schemeClr val="bg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 hlediska tvaru rozeznáváme spojku </a:t>
            </a:r>
          </a:p>
          <a:p>
            <a:pPr algn="just"/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- dvojvypuklou</a:t>
            </a:r>
          </a:p>
          <a:p>
            <a:pPr algn="just"/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- ploskovypuklou</a:t>
            </a:r>
          </a:p>
          <a:p>
            <a:pPr algn="just"/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</a:t>
            </a:r>
            <a:r>
              <a:rPr lang="cs-CZ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-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dutovypuklou</a:t>
            </a:r>
          </a:p>
          <a:p>
            <a:pPr algn="just"/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 algn="just">
              <a:buFont typeface="Wingdings" pitchFamily="2" charset="2"/>
              <a:buChar char="q"/>
            </a:pP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>
              <a:buFont typeface="Wingdings" pitchFamily="2" charset="2"/>
              <a:buChar char="q"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>
              <a:buFont typeface="Wingdings" pitchFamily="2" charset="2"/>
              <a:buChar char="q"/>
            </a:pP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>
              <a:buFont typeface="Wingdings" pitchFamily="2" charset="2"/>
              <a:buChar char="q"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>
              <a:buClr>
                <a:schemeClr val="bg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Schématická značka spojky</a:t>
            </a: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4400" y="2564904"/>
            <a:ext cx="1304925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9325" y="2564904"/>
            <a:ext cx="1666875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96200" y="2564904"/>
            <a:ext cx="1447800" cy="257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5395884" y="5405053"/>
            <a:ext cx="0" cy="940605"/>
          </a:xfrm>
          <a:prstGeom prst="straightConnector1">
            <a:avLst/>
          </a:prstGeom>
          <a:ln w="28575">
            <a:solidFill>
              <a:schemeClr val="tx1">
                <a:lumMod val="85000"/>
                <a:lumOff val="1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395884" y="6021288"/>
            <a:ext cx="0" cy="648072"/>
          </a:xfrm>
          <a:prstGeom prst="straightConnector1">
            <a:avLst/>
          </a:prstGeom>
          <a:ln w="28575">
            <a:solidFill>
              <a:schemeClr val="tx1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5137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1628800"/>
            <a:ext cx="7812856" cy="4497363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Ke konstrukci obrazu využíváme tzv. význačné paprsky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/>
              <a:t>1) paprsek, </a:t>
            </a:r>
            <a:r>
              <a:rPr lang="cs-CZ" dirty="0" smtClean="0"/>
              <a:t>který je rovnoběžný s optickou </a:t>
            </a:r>
            <a:r>
              <a:rPr lang="cs-CZ" dirty="0" smtClean="0"/>
              <a:t>osou, </a:t>
            </a:r>
            <a:r>
              <a:rPr lang="cs-CZ" dirty="0" smtClean="0"/>
              <a:t>se láme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do ohniska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obrazu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1333" y="3717032"/>
            <a:ext cx="5819775" cy="30003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2483768" y="4616382"/>
            <a:ext cx="1872208" cy="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491221" y="4616382"/>
            <a:ext cx="2097003" cy="97285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8226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39552" y="548680"/>
            <a:ext cx="8064896" cy="5976664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2) paprsek, který prochází </a:t>
            </a:r>
            <a:r>
              <a:rPr lang="cs-CZ" dirty="0" smtClean="0"/>
              <a:t>ohniskem, </a:t>
            </a:r>
            <a:r>
              <a:rPr lang="cs-CZ" dirty="0" smtClean="0"/>
              <a:t>se láme rovnoběžně s optickou osou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/>
          </a:p>
          <a:p>
            <a:pPr>
              <a:buFont typeface="Wingdings" panose="05000000000000000000" pitchFamily="2" charset="2"/>
              <a:buChar char="q"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>
              <a:buFont typeface="Wingdings" panose="05000000000000000000" pitchFamily="2" charset="2"/>
              <a:buChar char="q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3) paprsek, který prochází optickým </a:t>
            </a:r>
            <a:r>
              <a:rPr lang="cs-CZ" dirty="0" smtClean="0"/>
              <a:t>středem, </a:t>
            </a:r>
            <a:r>
              <a:rPr lang="cs-CZ" dirty="0" smtClean="0"/>
              <a:t>se neláme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844824"/>
            <a:ext cx="5891781" cy="2232248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" name="Přímá spojnice se šipkou 6"/>
          <p:cNvCxnSpPr/>
          <p:nvPr/>
        </p:nvCxnSpPr>
        <p:spPr>
          <a:xfrm>
            <a:off x="2915816" y="2708920"/>
            <a:ext cx="2016224" cy="57606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9900592" y="1700808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932040" y="3284984"/>
            <a:ext cx="2088232" cy="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437113"/>
            <a:ext cx="5819775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>
            <a:off x="3779912" y="4761149"/>
            <a:ext cx="2736304" cy="1548171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12104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824536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Vlastnosti obrazu se mění podle toho, jaká je vzdálenost předmětu od spojky.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Je-li předmět </a:t>
            </a:r>
            <a:r>
              <a:rPr lang="cs-CZ" dirty="0" smtClean="0"/>
              <a:t>daleko, </a:t>
            </a:r>
            <a:r>
              <a:rPr lang="cs-CZ" dirty="0" smtClean="0"/>
              <a:t>je obraz zmenšený, převrácený a skutečný.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dirty="0"/>
              <a:t>P</a:t>
            </a:r>
            <a:r>
              <a:rPr lang="cs-CZ" dirty="0" smtClean="0"/>
              <a:t>řibližujeme-li </a:t>
            </a:r>
            <a:r>
              <a:rPr lang="cs-CZ" dirty="0" smtClean="0"/>
              <a:t>předmět, </a:t>
            </a:r>
            <a:r>
              <a:rPr lang="cs-CZ" dirty="0" smtClean="0"/>
              <a:t>obraz se zvětšuje, stále je převrácený a skutečný.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Dáme-li předmět blíž, než je ohnisková vzdálenost čočky, je obraz zvětšený, přímý a zdánlivý.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obrazu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8414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409574" y="1846450"/>
            <a:ext cx="8338889" cy="2677656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342900" indent="-342900" algn="just">
              <a:buClr>
                <a:schemeClr val="bg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fotoaparát</a:t>
            </a:r>
          </a:p>
          <a:p>
            <a:pPr marL="0" indent="0" algn="just"/>
            <a:r>
              <a:rPr lang="cs-CZ" dirty="0" smtClean="0">
                <a:solidFill>
                  <a:schemeClr val="tx2"/>
                </a:solidFill>
                <a:latin typeface="+mn-lt"/>
              </a:rPr>
              <a:t>     lupa</a:t>
            </a:r>
          </a:p>
          <a:p>
            <a:pPr marL="0" indent="0" algn="just"/>
            <a:r>
              <a:rPr lang="cs-CZ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 brýle</a:t>
            </a:r>
          </a:p>
          <a:p>
            <a:pPr marL="0" indent="0" algn="just"/>
            <a:r>
              <a:rPr lang="cs-CZ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 dalekohled</a:t>
            </a:r>
          </a:p>
          <a:p>
            <a:pPr marL="0" indent="0" algn="just"/>
            <a:r>
              <a:rPr lang="cs-CZ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   </a:t>
            </a:r>
          </a:p>
          <a:p>
            <a:pPr marL="0" indent="0" algn="just"/>
            <a:r>
              <a:rPr lang="cs-CZ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   </a:t>
            </a:r>
          </a:p>
          <a:p>
            <a:pPr marL="0" indent="0" algn="just"/>
            <a:endParaRPr lang="cs-CZ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Praktické využití spojek</a:t>
            </a:r>
            <a:endParaRPr lang="cs-CZ" dirty="0"/>
          </a:p>
        </p:txBody>
      </p:sp>
      <p:pic>
        <p:nvPicPr>
          <p:cNvPr id="4098" name="Picture 2" descr="http://upload.wikimedia.org/wikipedia/commons/b/b3/Praktic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952" y="4595911"/>
            <a:ext cx="3347864" cy="2262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Mag glass request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9915" y="2699175"/>
            <a:ext cx="2592288" cy="1822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Half rim glasse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25955" y="3091529"/>
            <a:ext cx="3456384" cy="153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oubor:Negretti zambra telescope 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773704"/>
            <a:ext cx="3810000" cy="1906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4371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56393" y="739568"/>
            <a:ext cx="8496944" cy="6124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514350" indent="0">
              <a:buAutoNum type="arabicPeriod"/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Jak můžeme popsat spojku?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      Mění rovnoběžný svazek paprsků na sbíhavý a      </a:t>
            </a:r>
          </a:p>
          <a:p>
            <a:pPr marL="0" indent="0"/>
            <a:r>
              <a:rPr lang="cs-CZ" sz="2800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     uprostřed je vždy tlustší než na okraji.</a:t>
            </a:r>
          </a:p>
          <a:p>
            <a:pPr marL="51435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2. Pomocí čeho tvoříme obraz předmětu na spojce?</a:t>
            </a:r>
          </a:p>
          <a:p>
            <a:pPr marL="514350" indent="0"/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Candara"/>
              </a:rPr>
              <a:t>Využitím tří význačných paprsků.</a:t>
            </a:r>
            <a:endParaRPr lang="cs-CZ" sz="2800" baseline="30000" dirty="0">
              <a:solidFill>
                <a:srgbClr val="FF0000"/>
              </a:solidFill>
              <a:latin typeface="Candara"/>
            </a:endParaRPr>
          </a:p>
          <a:p>
            <a:pPr marL="51435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3. Na čem závisí vlastnosti obrazu vytvořeného spojkou.</a:t>
            </a:r>
          </a:p>
          <a:p>
            <a:pPr marL="51435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Na vzdálenosti předmětu od spojky.</a:t>
            </a:r>
          </a:p>
          <a:p>
            <a:pPr marL="51435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4. Kdy je obraz vytvořený spojkou zvětšený, přímý a zdánlivý? </a:t>
            </a:r>
          </a:p>
          <a:p>
            <a:pPr marL="51435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Dáme-li předmět blíž, nežli je ohnisková vzdálenost čočky.</a:t>
            </a:r>
          </a:p>
          <a:p>
            <a:pPr marL="51435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5.Uveďte příklady využití spojek?</a:t>
            </a:r>
          </a:p>
          <a:p>
            <a:pPr marL="51435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př.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lupa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, brýle, dalekohled atd. </a:t>
            </a: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81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81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18246"/>
            <a:ext cx="7884864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TAMASFLEX. Wikipedia.cz [online]. [cit. 23.10.2013]. 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cs.wikipedia.org/wiki/Soubor:BiconvexLens.jpg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ROCHA, Victor. Wikipedia.cz [online]. [cit. 23.10.2013]. 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cs.wikipedia.org/wiki/Soubor:Half_rim_glasses.JPG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HANNEN</a:t>
            </a:r>
            <a:r>
              <a:rPr lang="cs-CZ" sz="1800" dirty="0"/>
              <a:t>, Tom. Wikipedia.cz [online]. [cit. 23.10.2013]. 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cs.wikipedia.org/wiki/Soubor:Negretti_zambra_telescope_2.jpg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700" dirty="0" smtClean="0">
                <a:latin typeface="+mn-lt"/>
              </a:rPr>
              <a:t>Použité zdroje:</a:t>
            </a:r>
            <a:endParaRPr lang="cs-CZ" sz="1700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38087" y="2204864"/>
            <a:ext cx="71287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HOGERVORST, </a:t>
            </a:r>
            <a:r>
              <a:rPr lang="cs-CZ" dirty="0" err="1"/>
              <a:t>Gerard</a:t>
            </a:r>
            <a:r>
              <a:rPr lang="cs-CZ" dirty="0"/>
              <a:t>. Wikipedia.cz [online]. [cit. 23.10.2013].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cs.wikipedia.org/wiki/Soubor:Praktica.jpg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35379" y="3573016"/>
            <a:ext cx="778299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WOLFEN, Silva. Wikipedia.cz [online]. [cit. 23.10.2013].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cs.wikipedia.org/wiki/Soubor:Mag_glass_request.jpg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399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1419</TotalTime>
  <Words>469</Words>
  <Application>Microsoft Office PowerPoint</Application>
  <PresentationFormat>Předvádění na obrazovce (4:3)</PresentationFormat>
  <Paragraphs>90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Čočky - spojky</vt:lpstr>
      <vt:lpstr>Co to jsou čočky?</vt:lpstr>
      <vt:lpstr>Spojky</vt:lpstr>
      <vt:lpstr>Druhy spojek</vt:lpstr>
      <vt:lpstr>Konstrukce obrazu</vt:lpstr>
      <vt:lpstr>Snímek 7</vt:lpstr>
      <vt:lpstr>Vlastnosti obrazu </vt:lpstr>
      <vt:lpstr>Praktické využití spojek</vt:lpstr>
      <vt:lpstr>Snímek 10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176</cp:revision>
  <dcterms:created xsi:type="dcterms:W3CDTF">2013-01-16T20:09:48Z</dcterms:created>
  <dcterms:modified xsi:type="dcterms:W3CDTF">2015-07-16T14:56:15Z</dcterms:modified>
</cp:coreProperties>
</file>