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76" r:id="rId2"/>
    <p:sldId id="256" r:id="rId3"/>
    <p:sldId id="257" r:id="rId4"/>
    <p:sldId id="279" r:id="rId5"/>
    <p:sldId id="267" r:id="rId6"/>
    <p:sldId id="282" r:id="rId7"/>
    <p:sldId id="283" r:id="rId8"/>
    <p:sldId id="280" r:id="rId9"/>
    <p:sldId id="265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77" d="100"/>
          <a:sy n="77" d="100"/>
        </p:scale>
        <p:origin x="-864" y="-5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9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spejo_triple_Irizar_Eurorider_38.jpg" TargetMode="External"/><Relationship Id="rId2" Type="http://schemas.openxmlformats.org/officeDocument/2006/relationships/hyperlink" Target="http://cs.wikipedia.org/wiki/Soubor:Rear-view_mirror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piege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8111" y="1484784"/>
            <a:ext cx="5773737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9783" y="3051250"/>
            <a:ext cx="8208912" cy="289310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400" dirty="0"/>
              <a:t>Číslo projektu: </a:t>
            </a:r>
            <a:r>
              <a:rPr lang="cs-CZ" sz="1400" b="1" dirty="0" smtClean="0"/>
              <a:t>CZ.1.07/1.4.00/21.3811</a:t>
            </a:r>
            <a:endParaRPr lang="cs-CZ" sz="1400" b="1" dirty="0"/>
          </a:p>
          <a:p>
            <a:r>
              <a:rPr lang="cs-CZ" sz="1400" dirty="0"/>
              <a:t>Název DUM: </a:t>
            </a:r>
            <a:r>
              <a:rPr lang="cs-CZ" sz="1400" b="1" dirty="0"/>
              <a:t>K</a:t>
            </a:r>
            <a:r>
              <a:rPr lang="cs-CZ" sz="1400" b="1" dirty="0" smtClean="0"/>
              <a:t>ulová zrcadla - vypuklá </a:t>
            </a:r>
            <a:r>
              <a:rPr lang="cs-CZ" sz="1400" dirty="0"/>
              <a:t>	</a:t>
            </a:r>
          </a:p>
          <a:p>
            <a:r>
              <a:rPr lang="cs-CZ" sz="1400" dirty="0"/>
              <a:t>Číslo DUM: </a:t>
            </a:r>
            <a:r>
              <a:rPr lang="cs-CZ" sz="1400" dirty="0" smtClean="0"/>
              <a:t>III/2/FY/2/3/11</a:t>
            </a:r>
            <a:endParaRPr lang="cs-CZ" sz="1400" dirty="0"/>
          </a:p>
          <a:p>
            <a:r>
              <a:rPr lang="cs-CZ" sz="1400" dirty="0"/>
              <a:t>Vzdělávací předmět: Fyzika</a:t>
            </a:r>
          </a:p>
          <a:p>
            <a:r>
              <a:rPr lang="cs-CZ" sz="1400" dirty="0"/>
              <a:t>Tematická oblast: </a:t>
            </a:r>
            <a:r>
              <a:rPr lang="cs-CZ" sz="1400" dirty="0" smtClean="0"/>
              <a:t>Optika</a:t>
            </a:r>
            <a:endParaRPr lang="cs-CZ" sz="1400" dirty="0"/>
          </a:p>
          <a:p>
            <a:r>
              <a:rPr lang="cs-CZ" sz="1400" dirty="0"/>
              <a:t>Autor: </a:t>
            </a:r>
            <a:r>
              <a:rPr lang="cs-CZ" sz="1400" b="1" dirty="0" smtClean="0"/>
              <a:t>Ing. Markéta Střelcová</a:t>
            </a:r>
            <a:endParaRPr lang="cs-CZ" sz="1400" b="1" dirty="0"/>
          </a:p>
          <a:p>
            <a:r>
              <a:rPr lang="cs-CZ" sz="1400" dirty="0"/>
              <a:t>Anotace:	Žák se seznámí </a:t>
            </a:r>
            <a:r>
              <a:rPr lang="cs-CZ" sz="1400" dirty="0" smtClean="0"/>
              <a:t>s vypuklým zrcadlem, vlastnostmi jeho obrazu a využitím v praxi</a:t>
            </a:r>
            <a:endParaRPr lang="cs-CZ" sz="1400" dirty="0"/>
          </a:p>
          <a:p>
            <a:r>
              <a:rPr lang="cs-CZ" sz="1400" dirty="0"/>
              <a:t>Klíčová slova</a:t>
            </a:r>
            <a:r>
              <a:rPr lang="cs-CZ" sz="1400" dirty="0" smtClean="0"/>
              <a:t>: vypuklé zrcadlo, světelný paprsek, ohnisko, střed křivosti, optická osa</a:t>
            </a:r>
            <a:endParaRPr lang="cs-CZ" sz="1400" dirty="0"/>
          </a:p>
          <a:p>
            <a:r>
              <a:rPr lang="cs-CZ" sz="1400" dirty="0"/>
              <a:t>Metodické pokyny: PC, DTP, metodické pokyny jsou součástí materiálu</a:t>
            </a:r>
          </a:p>
          <a:p>
            <a:r>
              <a:rPr lang="cs-CZ" sz="1400" dirty="0"/>
              <a:t>Druh učebního materiálu: Prezentace doplněná fotografiemi a úkoly.</a:t>
            </a:r>
          </a:p>
          <a:p>
            <a:r>
              <a:rPr lang="cs-CZ" sz="1400" dirty="0"/>
              <a:t>Druh interaktivity: Kombinovaná</a:t>
            </a:r>
          </a:p>
          <a:p>
            <a:r>
              <a:rPr lang="cs-CZ" sz="1400" dirty="0"/>
              <a:t>Cílová skupina: Žák 9</a:t>
            </a:r>
            <a:r>
              <a:rPr lang="cs-CZ" sz="1400" dirty="0" smtClean="0"/>
              <a:t>. </a:t>
            </a:r>
            <a:r>
              <a:rPr lang="cs-CZ" sz="1400" dirty="0"/>
              <a:t>ročníku</a:t>
            </a:r>
          </a:p>
          <a:p>
            <a:r>
              <a:rPr lang="cs-CZ" sz="1400" dirty="0"/>
              <a:t>Datum vzniku DUM: </a:t>
            </a:r>
            <a:r>
              <a:rPr lang="cs-CZ" sz="1400" dirty="0" smtClean="0"/>
              <a:t>22.7.2013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529305" y="3140968"/>
            <a:ext cx="7772400" cy="17526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Kulová zrcadla – zrcadla vypuklá</a:t>
            </a:r>
            <a:endParaRPr lang="cs-CZ" sz="5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340768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Ing. Markéta Střelcová.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7408333" cy="4032448"/>
          </a:xfrm>
        </p:spPr>
        <p:txBody>
          <a:bodyPr>
            <a:normAutofit/>
          </a:bodyPr>
          <a:lstStyle/>
          <a:p>
            <a:pPr algn="just">
              <a:buFont typeface="Wingdings" pitchFamily="2" charset="2"/>
              <a:buChar char="q"/>
            </a:pPr>
            <a:r>
              <a:rPr lang="cs-CZ" dirty="0" smtClean="0"/>
              <a:t>Pomocí rovinného zrcadla získáme obraz, který je stejně velký jako předmět, zdánlivý a stranově převrácený.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Všichni jsme se někdy dívali do vánoční ozdoby, lžíce, či naběračky a pozorovali svůj obraz.</a:t>
            </a:r>
            <a:endParaRPr lang="cs-CZ" dirty="0"/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Pomocí zrcadel můžeme získat i obraz zmenšený nebo zvětšený. Taková zrcadla mají kulovou zrcadlící plochu, nazýváme je kulová zrcadla.</a:t>
            </a:r>
          </a:p>
          <a:p>
            <a:pPr algn="just">
              <a:buFont typeface="Wingdings" pitchFamily="2" charset="2"/>
              <a:buChar char="q"/>
            </a:pPr>
            <a:r>
              <a:rPr lang="cs-CZ" dirty="0" smtClean="0"/>
              <a:t>Podle </a:t>
            </a:r>
            <a:r>
              <a:rPr lang="cs-CZ" dirty="0" smtClean="0"/>
              <a:t>toho, </a:t>
            </a:r>
            <a:r>
              <a:rPr lang="cs-CZ" dirty="0" smtClean="0"/>
              <a:t>jakou stranu kulové plochy </a:t>
            </a:r>
            <a:r>
              <a:rPr lang="cs-CZ" dirty="0" smtClean="0"/>
              <a:t>použijeme, </a:t>
            </a:r>
            <a:r>
              <a:rPr lang="cs-CZ" dirty="0" smtClean="0"/>
              <a:t>rozdělujeme kulová zrcadla na vypuklá a dutá. </a:t>
            </a:r>
          </a:p>
          <a:p>
            <a:pPr algn="just">
              <a:buFont typeface="Wingdings" pitchFamily="2" charset="2"/>
              <a:buChar char="q"/>
            </a:pPr>
            <a:endParaRPr lang="cs-CZ" dirty="0" smtClean="0"/>
          </a:p>
          <a:p>
            <a:pPr algn="just"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to jsou kulová zrcadla?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772816"/>
            <a:ext cx="5017485" cy="475252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Optická osa ( o ) – jedná se o osu souměrnosti zrcadla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Vrchol zrcadla ( V ) – průsečík zrcadla a optické osy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Ohnisko ( F ) – půlí vzdálenost mezi vrcholem zrcadla a středem křivosti ( S 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Ohnisková vzdálenost ( f ) – vzdálenost  od vrcholu zrcadla k ohnisku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Poloměr křivosti ( r ) – vzdálenost od středu křivosti k vrcholu zrcadla</a:t>
            </a: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Důležité pojmy</a:t>
            </a:r>
            <a:endParaRPr lang="cs-CZ" dirty="0"/>
          </a:p>
        </p:txBody>
      </p:sp>
      <p:sp>
        <p:nvSpPr>
          <p:cNvPr id="15" name="Obdélníkový popisek 14"/>
          <p:cNvSpPr/>
          <p:nvPr/>
        </p:nvSpPr>
        <p:spPr>
          <a:xfrm>
            <a:off x="8532440" y="5471592"/>
            <a:ext cx="360040" cy="283976"/>
          </a:xfrm>
          <a:prstGeom prst="wedgeRectCallout">
            <a:avLst>
              <a:gd name="adj1" fmla="val -20833"/>
              <a:gd name="adj2" fmla="val 33750"/>
            </a:avLst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ový popisek 26"/>
          <p:cNvSpPr/>
          <p:nvPr/>
        </p:nvSpPr>
        <p:spPr>
          <a:xfrm>
            <a:off x="8177201" y="4897889"/>
            <a:ext cx="355239" cy="428378"/>
          </a:xfrm>
          <a:prstGeom prst="wedgeRectCallou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Zaoblený obdélníkový popisek 27"/>
          <p:cNvSpPr/>
          <p:nvPr/>
        </p:nvSpPr>
        <p:spPr>
          <a:xfrm>
            <a:off x="5341014" y="5550700"/>
            <a:ext cx="393495" cy="326572"/>
          </a:xfrm>
          <a:prstGeom prst="wedgeRoundRectCallou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7762" y="2880835"/>
            <a:ext cx="3354718" cy="3716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84096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2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Vypuklá zrcadla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2132856"/>
            <a:ext cx="496855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Zrcadlí vnější povrch kulové plochy.</a:t>
            </a:r>
          </a:p>
          <a:p>
            <a:pPr marL="342900" lvl="0" indent="-342900" algn="just">
              <a:buClr>
                <a:schemeClr val="bg2">
                  <a:lumMod val="75000"/>
                </a:schemeClr>
              </a:buClr>
              <a:buFont typeface="Wingdings" pitchFamily="2" charset="2"/>
              <a:buChar char="q"/>
            </a:pP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Dopadá-li svazek rovnoběžných paprsků na vypuklé zrcadlo, po odrazu se paprsky rozbíhají, zdá se, že vycházejí z bodu F za zrcadlem, tento bod nazýváme ohnisko zrcadla.</a:t>
            </a:r>
          </a:p>
          <a:p>
            <a:pPr lvl="0" algn="just"/>
            <a:r>
              <a:rPr lang="cs-CZ" sz="24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lvl="0" algn="just"/>
            <a:endParaRPr lang="cs-CZ" sz="2400" dirty="0" smtClean="0">
              <a:solidFill>
                <a:schemeClr val="tx2"/>
              </a:solidFill>
            </a:endParaRPr>
          </a:p>
          <a:p>
            <a:pPr marL="342900" lvl="0" indent="-342900" algn="just">
              <a:buFont typeface="Wingdings" pitchFamily="2" charset="2"/>
              <a:buChar char="q"/>
            </a:pPr>
            <a:endParaRPr lang="cs-CZ" sz="2400" dirty="0">
              <a:solidFill>
                <a:schemeClr val="tx2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92896"/>
            <a:ext cx="3600400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5137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132856"/>
            <a:ext cx="7956872" cy="3993307"/>
          </a:xfrm>
        </p:spPr>
        <p:txBody>
          <a:bodyPr>
            <a:normAutofit lnSpcReduction="10000"/>
          </a:bodyPr>
          <a:lstStyle/>
          <a:p>
            <a:pPr lvl="0">
              <a:buFont typeface="Wingdings" panose="05000000000000000000" pitchFamily="2" charset="2"/>
              <a:buChar char="q"/>
            </a:pPr>
            <a:r>
              <a:rPr lang="cs-CZ" dirty="0" smtClean="0"/>
              <a:t> </a:t>
            </a:r>
            <a:r>
              <a:rPr lang="cs-CZ" dirty="0"/>
              <a:t>Obraz předmětu, který vzniká na vypuklém </a:t>
            </a:r>
            <a:r>
              <a:rPr lang="cs-CZ" dirty="0" smtClean="0"/>
              <a:t>zrcadle, </a:t>
            </a:r>
            <a:r>
              <a:rPr lang="cs-CZ" dirty="0"/>
              <a:t>není </a:t>
            </a:r>
            <a:r>
              <a:rPr lang="cs-CZ" dirty="0" smtClean="0"/>
              <a:t>závislý </a:t>
            </a:r>
            <a:r>
              <a:rPr lang="cs-CZ" dirty="0"/>
              <a:t>na vzdálenosti předmětu od zrcadla, tak jako tomu bylo u dutého zrcadla</a:t>
            </a:r>
            <a:r>
              <a:rPr lang="cs-CZ" dirty="0" smtClean="0"/>
              <a:t>.</a:t>
            </a:r>
            <a:r>
              <a:rPr lang="cs-CZ" dirty="0"/>
              <a:t> </a:t>
            </a:r>
            <a:endParaRPr lang="cs-CZ" dirty="0" smtClean="0"/>
          </a:p>
          <a:p>
            <a:pPr lvl="0">
              <a:buFont typeface="Wingdings" panose="05000000000000000000" pitchFamily="2" charset="2"/>
              <a:buChar char="q"/>
            </a:pPr>
            <a:r>
              <a:rPr lang="cs-CZ" dirty="0"/>
              <a:t> </a:t>
            </a:r>
            <a:r>
              <a:rPr lang="cs-CZ" dirty="0" smtClean="0"/>
              <a:t>K vytvoření obrazu používáme význačných paprsků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1 - paprsek, který je rovnoběžný s optickou osou se odráží    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přes ohnisko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2 – paprsek, který prochází ohniskem je po odrazu    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rovnoběžný s optickou osou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3 – paprsek, který prochází středem křivosti se odráží </a:t>
            </a:r>
          </a:p>
          <a:p>
            <a:pPr marL="0" lvl="0" indent="0">
              <a:buNone/>
            </a:pPr>
            <a:r>
              <a:rPr lang="cs-CZ" dirty="0"/>
              <a:t> </a:t>
            </a:r>
            <a:r>
              <a:rPr lang="cs-CZ" dirty="0" smtClean="0"/>
              <a:t>     zpátky přes střed křivosti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  <a:p>
            <a:pPr>
              <a:buFont typeface="Wingdings" panose="05000000000000000000" pitchFamily="2" charset="2"/>
              <a:buChar char="q"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Vlastnosti obrazu vytvořeném na vypuklém zrcadle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3142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0183" y="1556792"/>
            <a:ext cx="8574305" cy="4785395"/>
          </a:xfrm>
        </p:spPr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cs-CZ" dirty="0" smtClean="0"/>
              <a:t> obraz je vždy zdánlivý, přímý a zmenšený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Sestrojení obrazu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342062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5869285" cy="40283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83317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060848"/>
            <a:ext cx="7408333" cy="4392488"/>
          </a:xfrm>
        </p:spPr>
        <p:txBody>
          <a:bodyPr/>
          <a:lstStyle/>
          <a:p>
            <a:pPr marL="342900" lvl="0" indent="-342900" algn="just">
              <a:spcBef>
                <a:spcPts val="0"/>
              </a:spcBef>
              <a:buClr>
                <a:schemeClr val="bg2">
                  <a:lumMod val="75000"/>
                </a:schemeClr>
              </a:buClr>
              <a:buSzTx/>
              <a:buFont typeface="Wingdings" pitchFamily="2" charset="2"/>
              <a:buChar char="q"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Vypuklá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zrcadla se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používají např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. na nepřehledných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křižovatkách,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v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obchodech, ale i jako zpětná zrcátka dopravních prostředků. 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lvl="0" indent="0" algn="just">
              <a:spcBef>
                <a:spcPts val="0"/>
              </a:spcBef>
              <a:buClrTx/>
              <a:buSzTx/>
              <a:buNone/>
            </a:pPr>
            <a:endParaRPr lang="cs-CZ" dirty="0">
              <a:solidFill>
                <a:srgbClr val="3E3D2D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Vypuklá zrcadla v praxi</a:t>
            </a:r>
            <a:endParaRPr lang="cs-CZ" dirty="0"/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8950" y="3356992"/>
            <a:ext cx="4525841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31829"/>
            <a:ext cx="3024336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56992"/>
            <a:ext cx="2420293" cy="34186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2075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5" name="Text Box 5"/>
          <p:cNvSpPr txBox="1">
            <a:spLocks noChangeArrowheads="1"/>
          </p:cNvSpPr>
          <p:nvPr/>
        </p:nvSpPr>
        <p:spPr bwMode="auto">
          <a:xfrm>
            <a:off x="179388" y="179388"/>
            <a:ext cx="3134191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99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Aft>
                <a:spcPct val="15000"/>
              </a:spcAft>
            </a:pPr>
            <a:r>
              <a:rPr lang="cs-CZ" sz="3600" dirty="0">
                <a:solidFill>
                  <a:schemeClr val="bg1"/>
                </a:solidFill>
                <a:latin typeface="+mj-lt"/>
              </a:rPr>
              <a:t>Otázky a úkoly:</a:t>
            </a:r>
            <a:endParaRPr lang="cs-CZ" sz="33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281606" name="Text Box 6"/>
          <p:cNvSpPr txBox="1">
            <a:spLocks noChangeArrowheads="1"/>
          </p:cNvSpPr>
          <p:nvPr/>
        </p:nvSpPr>
        <p:spPr bwMode="auto">
          <a:xfrm>
            <a:off x="201613" y="825719"/>
            <a:ext cx="8690867" cy="52629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marL="457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1028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600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21717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743200" indent="-4572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32004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36576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41148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4572000" indent="-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marL="0" lvl="0" indent="0" algn="just">
              <a:spcBef>
                <a:spcPct val="20000"/>
              </a:spcBef>
              <a:buClr>
                <a:srgbClr val="94C600"/>
              </a:buClr>
              <a:buSzPct val="100000"/>
            </a:pPr>
            <a:r>
              <a:rPr lang="cs-CZ" sz="2800" dirty="0" smtClean="0">
                <a:solidFill>
                  <a:schemeClr val="tx2"/>
                </a:solidFill>
                <a:latin typeface="+mn-lt"/>
              </a:rPr>
              <a:t>1.</a:t>
            </a:r>
            <a:r>
              <a:rPr lang="cs-CZ" sz="2800" dirty="0">
                <a:solidFill>
                  <a:srgbClr val="3E3D2D"/>
                </a:solidFill>
                <a:latin typeface="Candara"/>
              </a:rPr>
              <a:t> </a:t>
            </a: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 </a:t>
            </a:r>
            <a:r>
              <a:rPr lang="cs-CZ" sz="2800" dirty="0">
                <a:solidFill>
                  <a:srgbClr val="3E3D2D"/>
                </a:solidFill>
                <a:latin typeface="Candara"/>
              </a:rPr>
              <a:t>Kde se nachází ohnisko vypuklého zrcadla?</a:t>
            </a:r>
          </a:p>
          <a:p>
            <a:pPr marL="0" lvl="0" indent="0" algn="just">
              <a:spcBef>
                <a:spcPct val="20000"/>
              </a:spcBef>
              <a:buClr>
                <a:srgbClr val="94C600"/>
              </a:buClr>
              <a:buSzPct val="100000"/>
            </a:pPr>
            <a:r>
              <a:rPr lang="cs-CZ" sz="2800" dirty="0">
                <a:solidFill>
                  <a:srgbClr val="FF0000"/>
                </a:solidFill>
                <a:latin typeface="Candara"/>
              </a:rPr>
              <a:t>Ohnisko vypuklého zrcadla se nachází za zrcadlem.</a:t>
            </a:r>
          </a:p>
          <a:p>
            <a:pPr marL="0" lvl="0" indent="0" algn="just">
              <a:spcBef>
                <a:spcPct val="20000"/>
              </a:spcBef>
              <a:buClr>
                <a:srgbClr val="94C600"/>
              </a:buClr>
              <a:buSzPct val="100000"/>
            </a:pPr>
            <a:r>
              <a:rPr lang="cs-CZ" sz="2800" dirty="0">
                <a:solidFill>
                  <a:srgbClr val="3E3D2D"/>
                </a:solidFill>
                <a:latin typeface="Candara"/>
              </a:rPr>
              <a:t>2. Jaké vlastnosti má obraz předmětu zobrazený na vypuklém zrcadle.</a:t>
            </a:r>
          </a:p>
          <a:p>
            <a:pPr marL="0" lvl="0" indent="0" algn="just">
              <a:spcBef>
                <a:spcPct val="20000"/>
              </a:spcBef>
              <a:buClr>
                <a:srgbClr val="94C600"/>
              </a:buClr>
              <a:buSzPct val="100000"/>
            </a:pPr>
            <a:r>
              <a:rPr lang="cs-CZ" sz="2800" dirty="0">
                <a:solidFill>
                  <a:srgbClr val="FF0000"/>
                </a:solidFill>
                <a:latin typeface="Candara"/>
              </a:rPr>
              <a:t>Obraz je vždy zdánlivý, přímý a zmenšený.</a:t>
            </a:r>
            <a:r>
              <a:rPr lang="cs-CZ" sz="2800" dirty="0">
                <a:solidFill>
                  <a:srgbClr val="3E3D2D"/>
                </a:solidFill>
                <a:latin typeface="Candara"/>
              </a:rPr>
              <a:t> </a:t>
            </a:r>
            <a:endParaRPr lang="cs-CZ" sz="2800" dirty="0" smtClean="0">
              <a:solidFill>
                <a:srgbClr val="3E3D2D"/>
              </a:solidFill>
              <a:latin typeface="Candara"/>
            </a:endParaRPr>
          </a:p>
          <a:p>
            <a:pPr marL="0" lvl="0" indent="0" algn="just">
              <a:spcBef>
                <a:spcPct val="20000"/>
              </a:spcBef>
              <a:buClr>
                <a:srgbClr val="94C600"/>
              </a:buClr>
              <a:buSzPct val="100000"/>
            </a:pPr>
            <a:r>
              <a:rPr lang="cs-CZ" sz="2800" dirty="0" smtClean="0">
                <a:solidFill>
                  <a:srgbClr val="3E3D2D"/>
                </a:solidFill>
                <a:latin typeface="Candara"/>
              </a:rPr>
              <a:t>3.Uveďte </a:t>
            </a:r>
            <a:r>
              <a:rPr lang="cs-CZ" sz="2800" dirty="0">
                <a:solidFill>
                  <a:srgbClr val="3E3D2D"/>
                </a:solidFill>
                <a:latin typeface="Candara"/>
              </a:rPr>
              <a:t>příklady využití vypuklých  zrcadel v praktickém životě? </a:t>
            </a:r>
          </a:p>
          <a:p>
            <a:pPr marL="0" lvl="0" indent="0" algn="just">
              <a:spcBef>
                <a:spcPct val="20000"/>
              </a:spcBef>
              <a:buClr>
                <a:srgbClr val="94C600"/>
              </a:buClr>
              <a:buSzPct val="100000"/>
            </a:pPr>
            <a:r>
              <a:rPr lang="cs-CZ" sz="2800" dirty="0">
                <a:solidFill>
                  <a:srgbClr val="FF0000"/>
                </a:solidFill>
                <a:latin typeface="Candara"/>
              </a:rPr>
              <a:t>Vypuklá zrcadla se používají např. na nepřehledných křižovatkách, v obchodech, ale i jako zpětná zrcátka dopravních prostředků. </a:t>
            </a:r>
          </a:p>
          <a:p>
            <a:pPr marL="0" indent="0" algn="just"/>
            <a:r>
              <a:rPr lang="cs-CZ" sz="2800" dirty="0" smtClean="0">
                <a:solidFill>
                  <a:srgbClr val="FF0000"/>
                </a:solidFill>
                <a:latin typeface="+mn-lt"/>
              </a:rPr>
              <a:t>projektorech.</a:t>
            </a:r>
          </a:p>
        </p:txBody>
      </p:sp>
    </p:spTree>
    <p:extLst>
      <p:ext uri="{BB962C8B-B14F-4D97-AF65-F5344CB8AC3E}">
        <p14:creationId xmlns:p14="http://schemas.microsoft.com/office/powerpoint/2010/main" xmlns="" val="278626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816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500" fill="hold"/>
                                        <p:tgtEl>
                                          <p:spTgt spid="2816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2816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500" fill="hold"/>
                                        <p:tgtEl>
                                          <p:spTgt spid="2816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28160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28160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8160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28160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1605" grpId="0" build="allAtOnce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7884864" cy="4569371"/>
          </a:xfrm>
        </p:spPr>
        <p:txBody>
          <a:bodyPr/>
          <a:lstStyle/>
          <a:p>
            <a:pPr marL="0" indent="0">
              <a:buNone/>
            </a:pPr>
            <a:r>
              <a:rPr lang="cs-CZ" sz="1800" dirty="0"/>
              <a:t>COETZEE, </a:t>
            </a:r>
            <a:r>
              <a:rPr lang="cs-CZ" sz="1800" dirty="0" err="1"/>
              <a:t>Derrick</a:t>
            </a:r>
            <a:r>
              <a:rPr lang="cs-CZ" sz="1800" dirty="0"/>
              <a:t>. wikipedia.cz [online]. [cit. 22.10.2013].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cs.wikipedia.org/wiki/Soubor:Rear-view_mirror.jpg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EZQUIBELA</a:t>
            </a:r>
            <a:r>
              <a:rPr lang="cs-CZ" sz="1800" dirty="0"/>
              <a:t>, Javier </a:t>
            </a:r>
            <a:r>
              <a:rPr lang="cs-CZ" sz="1800" dirty="0" err="1"/>
              <a:t>Mediavilla</a:t>
            </a:r>
            <a:r>
              <a:rPr lang="cs-CZ" sz="1800" dirty="0"/>
              <a:t>. wikipedia.cz [online]. [cit. 22.10.2013]. Dostupný na WWW: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cs.wikipedia.org/wiki/Soubor:Espejo_triple_Irizar_Eurorider_38.jpg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HOGERVORST</a:t>
            </a:r>
            <a:r>
              <a:rPr lang="cs-CZ" sz="1800" dirty="0"/>
              <a:t>, </a:t>
            </a:r>
            <a:r>
              <a:rPr lang="cs-CZ" sz="1800" dirty="0" err="1"/>
              <a:t>Gerard</a:t>
            </a:r>
            <a:r>
              <a:rPr lang="cs-CZ" sz="1800" dirty="0"/>
              <a:t>. wikipedia.cz [online]. [cit. 22.10.2013]. 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cs.wikipedia.org/wiki/Soubor:Spiegel.jpg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smtClean="0"/>
              <a:t>Vlastní zdroje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700" dirty="0" smtClean="0">
                <a:latin typeface="+mn-lt"/>
              </a:rPr>
              <a:t>Použité zdroje:</a:t>
            </a:r>
            <a:endParaRPr lang="cs-CZ" sz="1700" dirty="0">
              <a:solidFill>
                <a:schemeClr val="tx2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399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1368</TotalTime>
  <Words>486</Words>
  <Application>Microsoft Office PowerPoint</Application>
  <PresentationFormat>Předvádění na obrazovce (4:3)</PresentationFormat>
  <Paragraphs>64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Snímek 1</vt:lpstr>
      <vt:lpstr>Kulová zrcadla – zrcadla vypuklá</vt:lpstr>
      <vt:lpstr>Co to jsou kulová zrcadla?</vt:lpstr>
      <vt:lpstr>Důležité pojmy</vt:lpstr>
      <vt:lpstr>Vypuklá zrcadla</vt:lpstr>
      <vt:lpstr>Vlastnosti obrazu vytvořeném na vypuklém zrcadle</vt:lpstr>
      <vt:lpstr>Sestrojení obrazu</vt:lpstr>
      <vt:lpstr>Vypuklá zrcadla v praxi</vt:lpstr>
      <vt:lpstr>Snímek 9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185</cp:revision>
  <dcterms:created xsi:type="dcterms:W3CDTF">2013-01-16T20:09:48Z</dcterms:created>
  <dcterms:modified xsi:type="dcterms:W3CDTF">2015-07-16T14:54:01Z</dcterms:modified>
</cp:coreProperties>
</file>