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76" r:id="rId2"/>
    <p:sldId id="256" r:id="rId3"/>
    <p:sldId id="257" r:id="rId4"/>
    <p:sldId id="279" r:id="rId5"/>
    <p:sldId id="266" r:id="rId6"/>
    <p:sldId id="278" r:id="rId7"/>
    <p:sldId id="282" r:id="rId8"/>
    <p:sldId id="286" r:id="rId9"/>
    <p:sldId id="284" r:id="rId10"/>
    <p:sldId id="287" r:id="rId11"/>
    <p:sldId id="265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5" d="100"/>
          <a:sy n="75" d="100"/>
        </p:scale>
        <p:origin x="-924" y="-5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hotographing_a_model.jpg" TargetMode="External"/><Relationship Id="rId2" Type="http://schemas.openxmlformats.org/officeDocument/2006/relationships/hyperlink" Target="http://cs.wikipedia.org/wiki/Soubor:Reflector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60" y="141277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2924944"/>
            <a:ext cx="8208912" cy="310854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Kulová zrcadla - dutá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III/2/FY/2/3/10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 tím co to je duté zrcadlo, jak sestrojíme obraz na dutém zrcadle, jaké má vlastnosti tento obraz a jaké je využití dutých zrcadel v praxi.</a:t>
            </a:r>
            <a:endParaRPr lang="cs-CZ" sz="1400" dirty="0"/>
          </a:p>
          <a:p>
            <a:r>
              <a:rPr lang="cs-CZ" sz="1400" dirty="0"/>
              <a:t>Klíčová slova</a:t>
            </a:r>
            <a:r>
              <a:rPr lang="cs-CZ" sz="1400" dirty="0" smtClean="0"/>
              <a:t>: duté zrcadlo, světelný paprsek, ohnisko, střed křivosti, vrchol zrcadla, optická osa</a:t>
            </a:r>
          </a:p>
          <a:p>
            <a:r>
              <a:rPr lang="cs-CZ" sz="1400" dirty="0" smtClean="0"/>
              <a:t>Metodické </a:t>
            </a:r>
            <a:r>
              <a:rPr lang="cs-CZ" sz="1400" dirty="0"/>
              <a:t>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Žák 9</a:t>
            </a:r>
            <a:r>
              <a:rPr lang="cs-CZ" sz="1400" dirty="0" smtClean="0"/>
              <a:t>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22.7.2013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Kulová zrcadla - dutá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08333" cy="4032448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Pomocí rovinného zrcadla získáme obraz, který je stejně velký jako předmět, zdánlivý a stranově převrácený.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Všichni jsme se někdy dívali do vánoční ozdoby, lžíce, či naběračky a pozorovali svůj obraz.</a:t>
            </a:r>
            <a:endParaRPr lang="cs-CZ" dirty="0"/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Pomocí zrcadel můžeme získat i obraz zmenšený nebo zvětšený. Taková zrcadla mají kulovou zrcadlící plochu, nazýváme je kulová zrcadla.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Podle </a:t>
            </a:r>
            <a:r>
              <a:rPr lang="cs-CZ" dirty="0" smtClean="0"/>
              <a:t>toho, </a:t>
            </a:r>
            <a:r>
              <a:rPr lang="cs-CZ" dirty="0" smtClean="0"/>
              <a:t>jakou stranu kulové plochy </a:t>
            </a:r>
            <a:r>
              <a:rPr lang="cs-CZ" dirty="0" smtClean="0"/>
              <a:t>použijeme, </a:t>
            </a:r>
            <a:r>
              <a:rPr lang="cs-CZ" dirty="0" smtClean="0"/>
              <a:t>rozdělujeme kulová zrcadla na vypuklá a dutá. </a:t>
            </a:r>
          </a:p>
          <a:p>
            <a:pPr algn="just">
              <a:buFont typeface="Wingdings" pitchFamily="2" charset="2"/>
              <a:buChar char="q"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to jsou kulová zrcadla?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1772816"/>
            <a:ext cx="5400599" cy="477925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Optická osa ( o ) – jedná se o osu souměrnosti zrcadla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Vrchol zrcadla ( V ) – průsečík zrcadla a optické osy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Ohnisko ( F ) – půlí vzdálenost mezi vrcholem zrcadla a středem křivosti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( S 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Ohnisková vzdálenost ( f ) – vzdálenost  od vrcholu zrcadla k ohnisku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Poloměr křivosti ( r ) – vzdálenost od středu křivosti k vrcholu zrcadla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Důležité pojmy</a:t>
            </a:r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6228184" y="5301208"/>
            <a:ext cx="720080" cy="454360"/>
          </a:xfrm>
          <a:prstGeom prst="borderCallout1">
            <a:avLst>
              <a:gd name="adj1" fmla="val 18750"/>
              <a:gd name="adj2" fmla="val -8333"/>
              <a:gd name="adj3" fmla="val 27212"/>
              <a:gd name="adj4" fmla="val -9762"/>
            </a:avLst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Čárový popisek 1 5"/>
          <p:cNvSpPr/>
          <p:nvPr/>
        </p:nvSpPr>
        <p:spPr>
          <a:xfrm>
            <a:off x="6135793" y="6398904"/>
            <a:ext cx="904861" cy="306324"/>
          </a:xfrm>
          <a:prstGeom prst="borderCallout1">
            <a:avLst>
              <a:gd name="adj1" fmla="val 18750"/>
              <a:gd name="adj2" fmla="val -8333"/>
              <a:gd name="adj3" fmla="val 91178"/>
              <a:gd name="adj4" fmla="val -17865"/>
            </a:avLst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8532440" y="5471592"/>
            <a:ext cx="360040" cy="283976"/>
          </a:xfrm>
          <a:prstGeom prst="wedgeRectCallout">
            <a:avLst>
              <a:gd name="adj1" fmla="val -20833"/>
              <a:gd name="adj2" fmla="val 33750"/>
            </a:avLst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ový popisek 18"/>
          <p:cNvSpPr/>
          <p:nvPr/>
        </p:nvSpPr>
        <p:spPr>
          <a:xfrm>
            <a:off x="7740352" y="5893364"/>
            <a:ext cx="288032" cy="486102"/>
          </a:xfrm>
          <a:prstGeom prst="wedgeRect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ový popisek 25"/>
          <p:cNvSpPr/>
          <p:nvPr/>
        </p:nvSpPr>
        <p:spPr>
          <a:xfrm>
            <a:off x="4641534" y="4872830"/>
            <a:ext cx="368069" cy="262207"/>
          </a:xfrm>
          <a:prstGeom prst="wedgeRect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ový popisek 26"/>
          <p:cNvSpPr/>
          <p:nvPr/>
        </p:nvSpPr>
        <p:spPr>
          <a:xfrm>
            <a:off x="8177201" y="4897889"/>
            <a:ext cx="355239" cy="428378"/>
          </a:xfrm>
          <a:prstGeom prst="wedgeRect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Zaoblený obdélníkový popisek 28"/>
          <p:cNvSpPr/>
          <p:nvPr/>
        </p:nvSpPr>
        <p:spPr>
          <a:xfrm>
            <a:off x="7524329" y="5315407"/>
            <a:ext cx="360040" cy="326572"/>
          </a:xfrm>
          <a:prstGeom prst="wedgeRoundRect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7598" y="2564904"/>
            <a:ext cx="3068898" cy="4140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84096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2636912"/>
            <a:ext cx="4896543" cy="3960440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Zrcadlí vnitřní povrch kulové plochy.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Dopadá-li  svazek rovnoběžných paprsků na duté zrcadlo, paprsky se po dopadu soustředí v jednom bodě F, nazýváme ho ohnisko zrcadla.</a:t>
            </a:r>
          </a:p>
          <a:p>
            <a:pPr algn="just">
              <a:buFont typeface="Wingdings" pitchFamily="2" charset="2"/>
              <a:buChar char="q"/>
            </a:pPr>
            <a:endParaRPr lang="cs-CZ" dirty="0"/>
          </a:p>
          <a:p>
            <a:pPr algn="just">
              <a:buFont typeface="Wingdings" pitchFamily="2" charset="2"/>
              <a:buChar char="q"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Dutá zrcadla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3744416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608512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Pokus – použijte lžíci jako duté zrcadlo a pozorujte svůj obraz.  Zjistíme,  že vlastností obrazu se mění v závislosti na vzdálenosti předmětu od zrcadla.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K vytvoření obrazu na dutém zrcadle používáme význačných paprsků.</a:t>
            </a:r>
          </a:p>
          <a:p>
            <a:pPr marL="0" indent="0" algn="just">
              <a:buNone/>
            </a:pPr>
            <a:r>
              <a:rPr lang="cs-CZ" dirty="0" smtClean="0"/>
              <a:t>1 – paprsek, který je rovnoběžný s optickou osou se odráží přes ohnisko</a:t>
            </a:r>
          </a:p>
          <a:p>
            <a:pPr marL="0" indent="0" algn="just">
              <a:buNone/>
            </a:pPr>
            <a:r>
              <a:rPr lang="cs-CZ" dirty="0" smtClean="0"/>
              <a:t>2 – paprsek, který prochází ohniskem se odráží rovnoběžně s optickou osou </a:t>
            </a:r>
          </a:p>
          <a:p>
            <a:pPr marL="0" indent="0" algn="just">
              <a:buNone/>
            </a:pPr>
            <a:r>
              <a:rPr lang="cs-CZ" dirty="0" smtClean="0"/>
              <a:t>3 – paprsek, který prochází středem křivosti se odráží a vrací zpátky přes střed křivosti</a:t>
            </a:r>
          </a:p>
          <a:p>
            <a:pPr algn="just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Zobrazení předmětu na dutém zrcadle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6934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604081"/>
            <a:ext cx="8568952" cy="31849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Je-li předmět mezi V a F, pak je obraz zdánlivý, zvětšený a přímý.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  <a:p>
            <a:pPr algn="just">
              <a:buFont typeface="Wingdings" pitchFamily="2" charset="2"/>
              <a:buChar char="q"/>
            </a:pPr>
            <a:endParaRPr lang="cs-CZ" dirty="0"/>
          </a:p>
          <a:p>
            <a:pPr algn="just">
              <a:buFont typeface="Wingdings" pitchFamily="2" charset="2"/>
              <a:buChar char="q"/>
            </a:pPr>
            <a:endParaRPr lang="cs-CZ" dirty="0"/>
          </a:p>
          <a:p>
            <a:pPr marL="0" indent="0" algn="just">
              <a:buNone/>
            </a:pPr>
            <a:endParaRPr lang="cs-CZ" dirty="0"/>
          </a:p>
          <a:p>
            <a:pPr algn="just">
              <a:buFont typeface="Wingdings" pitchFamily="2" charset="2"/>
              <a:buChar char="q"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endParaRPr lang="cs-CZ" dirty="0"/>
          </a:p>
          <a:p>
            <a:pPr algn="just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9" y="2636912"/>
            <a:ext cx="69127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2817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564904"/>
            <a:ext cx="5976664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51520" y="1034065"/>
            <a:ext cx="8712968" cy="12741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0" indent="-274320" algn="just">
              <a:spcBef>
                <a:spcPct val="20000"/>
              </a:spcBef>
              <a:buClr>
                <a:srgbClr val="94C600"/>
              </a:buClr>
              <a:buSzPct val="100000"/>
              <a:buFont typeface="Wingdings" pitchFamily="2" charset="2"/>
              <a:buChar char="q"/>
            </a:pPr>
            <a:r>
              <a:rPr lang="cs-CZ" sz="2400" dirty="0">
                <a:solidFill>
                  <a:srgbClr val="3E3D2D"/>
                </a:solidFill>
              </a:rPr>
              <a:t>Je-li předmět mezi F a S, pak je obraz skutečný, zvětšený a převrácený.</a:t>
            </a:r>
          </a:p>
          <a:p>
            <a:pPr marL="274320" lvl="0" indent="-274320" algn="just">
              <a:spcBef>
                <a:spcPct val="20000"/>
              </a:spcBef>
              <a:buClr>
                <a:srgbClr val="94C600"/>
              </a:buClr>
              <a:buSzPct val="100000"/>
              <a:buFont typeface="Wingdings" pitchFamily="2" charset="2"/>
              <a:buChar char="q"/>
            </a:pPr>
            <a:endParaRPr lang="cs-CZ" sz="2400" dirty="0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20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51520" y="946617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q"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Je-li předmět za S, pak je obraz skutečný, zmenšený a převrácený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7272808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4476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060848"/>
            <a:ext cx="8568951" cy="4065315"/>
          </a:xfrm>
        </p:spPr>
        <p:txBody>
          <a:bodyPr/>
          <a:lstStyle/>
          <a:p>
            <a:pPr algn="just">
              <a:buFont typeface="Wingdings" pitchFamily="2" charset="2"/>
              <a:buChar char="q"/>
            </a:pPr>
            <a:r>
              <a:rPr lang="cs-CZ" dirty="0"/>
              <a:t>Dutá zrcadla jsou </a:t>
            </a:r>
            <a:r>
              <a:rPr lang="cs-CZ" dirty="0" smtClean="0"/>
              <a:t>součástí </a:t>
            </a:r>
            <a:r>
              <a:rPr lang="cs-CZ" dirty="0"/>
              <a:t>světlometů, projektorů, </a:t>
            </a:r>
            <a:r>
              <a:rPr lang="cs-CZ" dirty="0" smtClean="0"/>
              <a:t>ale </a:t>
            </a:r>
            <a:r>
              <a:rPr lang="cs-CZ" dirty="0"/>
              <a:t>i kapesní svítilny 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Dutá zrcadla v praxi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9040"/>
            <a:ext cx="367240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552" y="3263900"/>
            <a:ext cx="18806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princip reflektoru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564904"/>
            <a:ext cx="4801146" cy="417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211960" y="2708920"/>
            <a:ext cx="446449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  <a:latin typeface="Arial"/>
              </a:rPr>
              <a:t>Přenosný skládací reflektor odráží sluneční světlo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150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35297" y="825719"/>
            <a:ext cx="8690867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 algn="just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Jak poznáme kulové zrcadlo?</a:t>
            </a:r>
          </a:p>
          <a:p>
            <a:pPr marL="0" indent="0" algn="just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Má kulovou zrcadlící plochu.</a:t>
            </a:r>
            <a:endParaRPr lang="cs-CZ" sz="2800" baseline="30000" dirty="0" smtClean="0">
              <a:solidFill>
                <a:srgbClr val="FF0000"/>
              </a:solidFill>
              <a:latin typeface="+mn-lt"/>
            </a:endParaRPr>
          </a:p>
          <a:p>
            <a:pPr marL="0" lvl="0" indent="0" algn="just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Jak dělíme kulová zrcadla?</a:t>
            </a:r>
            <a:endParaRPr lang="cs-CZ" sz="2800" dirty="0">
              <a:solidFill>
                <a:srgbClr val="3E3D2D"/>
              </a:solidFill>
              <a:latin typeface="Candara"/>
            </a:endParaRPr>
          </a:p>
          <a:p>
            <a:pPr marL="0" lvl="0" indent="0" algn="just"/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Kulová zrcadla dělíme na dutá a vypuklá.</a:t>
            </a:r>
            <a:endParaRPr lang="cs-CZ" sz="2800" baseline="30000" dirty="0">
              <a:solidFill>
                <a:srgbClr val="FF0000"/>
              </a:solidFill>
              <a:latin typeface="Candara"/>
            </a:endParaRPr>
          </a:p>
          <a:p>
            <a:pPr marL="0" indent="0" algn="just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Co to je optická osa.</a:t>
            </a:r>
          </a:p>
          <a:p>
            <a:pPr marL="0" indent="0" algn="just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J</a:t>
            </a:r>
            <a:r>
              <a:rPr lang="pt-BR" sz="2800" dirty="0" smtClean="0">
                <a:solidFill>
                  <a:srgbClr val="FF0000"/>
                </a:solidFill>
                <a:latin typeface="+mn-lt"/>
              </a:rPr>
              <a:t>e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to</a:t>
            </a:r>
            <a:r>
              <a:rPr lang="pt-BR" sz="2800" dirty="0" smtClean="0">
                <a:solidFill>
                  <a:srgbClr val="FF0000"/>
                </a:solidFill>
                <a:latin typeface="+mn-lt"/>
              </a:rPr>
              <a:t>  os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a</a:t>
            </a:r>
            <a:r>
              <a:rPr lang="pt-BR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pt-BR" sz="2800" dirty="0">
                <a:solidFill>
                  <a:srgbClr val="FF0000"/>
                </a:solidFill>
                <a:latin typeface="+mn-lt"/>
              </a:rPr>
              <a:t>souměrnosti zrcadla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. </a:t>
            </a:r>
          </a:p>
          <a:p>
            <a:pPr marL="0" indent="0" algn="just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Jaký je na dutém zrcadle obraz předmětu, který je umístěný mezi vrcholem zrcadla a ohniskem?</a:t>
            </a:r>
          </a:p>
          <a:p>
            <a:pPr marL="0" indent="0" algn="just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Je-li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předmět mezi V a F, pak je obraz zdánlivý, zvětšený a přímý.</a:t>
            </a:r>
          </a:p>
          <a:p>
            <a:pPr marL="0" indent="0" algn="just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5.Uveďte příklady využití dutých zrcadel v praktickém životě? </a:t>
            </a:r>
          </a:p>
          <a:p>
            <a:pPr marL="0" indent="0" algn="just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Využívá se např. v reflektorech,  projektorech.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7884864" cy="4569371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NEUVEDEN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</a:t>
            </a:r>
            <a:r>
              <a:rPr lang="cs-CZ" sz="1800" dirty="0" err="1" smtClean="0">
                <a:hlinkClick r:id="rId2"/>
              </a:rPr>
              <a:t>Soubor:Reflector.png</a:t>
            </a:r>
            <a:r>
              <a:rPr lang="cs-CZ" sz="1800" dirty="0" err="1"/>
              <a:t>INAGLORY</a:t>
            </a:r>
            <a:r>
              <a:rPr lang="cs-CZ" sz="1800" dirty="0"/>
              <a:t>, </a:t>
            </a:r>
            <a:r>
              <a:rPr lang="cs-CZ" sz="1800" dirty="0" err="1"/>
              <a:t>Brocken</a:t>
            </a:r>
            <a:r>
              <a:rPr lang="cs-CZ" sz="1800" dirty="0"/>
              <a:t>. wikipedia.cz [online]. [cit. 23.10.2013].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cs.wikipedia.org/wiki/Soubor:Photographing_a_model.jpg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1347</TotalTime>
  <Words>508</Words>
  <Application>Microsoft Office PowerPoint</Application>
  <PresentationFormat>Předvádění na obrazovce (4:3)</PresentationFormat>
  <Paragraphs>66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Kulová zrcadla - dutá</vt:lpstr>
      <vt:lpstr>Co to jsou kulová zrcadla?</vt:lpstr>
      <vt:lpstr>Důležité pojmy</vt:lpstr>
      <vt:lpstr>Dutá zrcadla</vt:lpstr>
      <vt:lpstr>Zobrazení předmětu na dutém zrcadle</vt:lpstr>
      <vt:lpstr>Snímek 7</vt:lpstr>
      <vt:lpstr>Snímek 8</vt:lpstr>
      <vt:lpstr>Snímek 9</vt:lpstr>
      <vt:lpstr>Dutá zrcadla v praxi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184</cp:revision>
  <dcterms:created xsi:type="dcterms:W3CDTF">2013-01-16T20:09:48Z</dcterms:created>
  <dcterms:modified xsi:type="dcterms:W3CDTF">2015-07-16T14:52:15Z</dcterms:modified>
</cp:coreProperties>
</file>