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1"/>
  </p:notesMasterIdLst>
  <p:sldIdLst>
    <p:sldId id="276" r:id="rId2"/>
    <p:sldId id="256" r:id="rId3"/>
    <p:sldId id="257" r:id="rId4"/>
    <p:sldId id="266" r:id="rId5"/>
    <p:sldId id="267" r:id="rId6"/>
    <p:sldId id="272" r:id="rId7"/>
    <p:sldId id="277" r:id="rId8"/>
    <p:sldId id="265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7779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6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8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hereRainbowRises.jpg" TargetMode="External"/><Relationship Id="rId2" Type="http://schemas.openxmlformats.org/officeDocument/2006/relationships/hyperlink" Target="http://cs.wikipedia.org/wiki/Soubor:Bleikristall_nachtmann_karaffen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Double-Rainbo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93137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83585" y="2924944"/>
            <a:ext cx="8208912" cy="289310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DUM: </a:t>
            </a:r>
            <a:r>
              <a:rPr lang="cs-CZ" sz="1400" b="1" dirty="0" smtClean="0"/>
              <a:t>Rozklad světla optickým hranolem</a:t>
            </a:r>
            <a:r>
              <a:rPr lang="cs-CZ" sz="1400" dirty="0"/>
              <a:t>	</a:t>
            </a:r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III/2/FY/2/3/8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se seznámí </a:t>
            </a:r>
            <a:r>
              <a:rPr lang="cs-CZ" sz="1400" dirty="0" smtClean="0"/>
              <a:t>s tím, co to je optický hranol, spojité spektrum, jak vzniká duha.</a:t>
            </a:r>
          </a:p>
          <a:p>
            <a:r>
              <a:rPr lang="cs-CZ" sz="1400" dirty="0" smtClean="0"/>
              <a:t>Klíčová </a:t>
            </a:r>
            <a:r>
              <a:rPr lang="cs-CZ" sz="1400" dirty="0"/>
              <a:t>slova</a:t>
            </a:r>
            <a:r>
              <a:rPr lang="cs-CZ" sz="1400" dirty="0" smtClean="0"/>
              <a:t>: optický hranol, světlo, spojité spektrum, duha</a:t>
            </a:r>
            <a:endParaRPr lang="cs-CZ" sz="1400" dirty="0"/>
          </a:p>
          <a:p>
            <a:r>
              <a:rPr lang="cs-CZ" sz="1400" dirty="0"/>
              <a:t>Metodické 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Žák </a:t>
            </a:r>
            <a:r>
              <a:rPr lang="cs-CZ" sz="1400" dirty="0" smtClean="0"/>
              <a:t>7.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22.7.2013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Rozklad světla optickým hranolem 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Ing. Markéta Střelcová.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67833" y="1340768"/>
            <a:ext cx="7408333" cy="4378796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Všichni jsme někdy </a:t>
            </a:r>
            <a:r>
              <a:rPr lang="cs-CZ" dirty="0" smtClean="0"/>
              <a:t>viděli, </a:t>
            </a:r>
            <a:r>
              <a:rPr lang="cs-CZ" dirty="0" smtClean="0"/>
              <a:t>jak broušená sklenička ve slunečním světla září barvami. Pomocí optického hranolu si vysvětlíme původ těchto barev.</a:t>
            </a:r>
            <a:endParaRPr lang="cs-CZ" dirty="0"/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Optický hranol je obvykle opticky průhledný trojboký hranol, který láme světlo.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Světelný pás se po průchodu optickým hranolem mění v barevný pás, který nazýváme spojité spektrum.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Jako první zkoumal rozklad světla optickým hranolem Isaac Newton.</a:t>
            </a:r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>
            <a:normAutofit/>
          </a:bodyPr>
          <a:lstStyle/>
          <a:p>
            <a:r>
              <a:rPr lang="cs-CZ" dirty="0" smtClean="0"/>
              <a:t>Co to je optický hranol?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69160"/>
            <a:ext cx="7920880" cy="1988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569371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Bílé světlo se skládá z barevných světel, každé se šíří jinou rychlostí a různě se láme.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Nejvíce se láme světlo fialové, méně pak světlo modré, zelené, žluté, oranžové a nejméně se láme světlo červené.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Po dopadu na hranol se bílé světlo rozloží na výše zmíněná barevná světla - hranolové spojité spektrum.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spojitého spektra</a:t>
            </a:r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365104"/>
            <a:ext cx="5328592" cy="249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611560" y="1556792"/>
            <a:ext cx="7992887" cy="442535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Duha je vlastně také spojité spektrum, které můžeme pozorovat, jestliže prší a svítí Slunce.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Světlo za deště prochází jednotlivými kapkami, láme se na nich a na jejích okrajích se rozkládá na jednotlivé barevné složky.</a:t>
            </a: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Duha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73016"/>
            <a:ext cx="3456384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73016"/>
            <a:ext cx="3960440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513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51520" y="1844824"/>
            <a:ext cx="5640750" cy="7478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342900" indent="-342900" algn="just">
              <a:buClr>
                <a:schemeClr val="bg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Jestliže vložíme mezi optický hranol a stínítko čiré sklo, pak uvidíme celé barevné spektrum.</a:t>
            </a:r>
          </a:p>
          <a:p>
            <a:pPr marL="342900" indent="-342900" algn="just">
              <a:buClr>
                <a:schemeClr val="bg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Vložíme-li místo čirého skla různá barevná skla, zjistíme, že oranžové sklo propouští  různé odstíny oranžové, zelené sklo zase propouští jen různé odstíny zelené barvy atd..</a:t>
            </a:r>
          </a:p>
          <a:p>
            <a:pPr marL="342900" indent="-342900" algn="just">
              <a:buClr>
                <a:schemeClr val="bg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Neprůhledné těleso má barvu podle  toho, jakou barvu světla těleso pohlcuje a jakou barvu odráží a rozptyluje. Např. žluté jablko odráží žluté světlo a ostatní pohlcuje.</a:t>
            </a:r>
          </a:p>
          <a:p>
            <a:pPr marL="0" indent="0" algn="just"/>
            <a:endParaRPr lang="cs-CZ" dirty="0" smtClean="0">
              <a:solidFill>
                <a:schemeClr val="tx2"/>
              </a:solidFill>
              <a:latin typeface="+mn-lt"/>
            </a:endParaRPr>
          </a:p>
          <a:p>
            <a:pPr marL="0" indent="0" algn="just"/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</a:t>
            </a:r>
          </a:p>
          <a:p>
            <a:pPr marL="0" indent="0" algn="just"/>
            <a:endParaRPr lang="cs-CZ" dirty="0" smtClean="0">
              <a:solidFill>
                <a:schemeClr val="tx2"/>
              </a:solidFill>
              <a:latin typeface="+mn-lt"/>
            </a:endParaRPr>
          </a:p>
          <a:p>
            <a:pPr marL="342900" indent="-342900" algn="just">
              <a:buFont typeface="Wingdings" pitchFamily="2" charset="2"/>
              <a:buChar char="q"/>
            </a:pPr>
            <a:endParaRPr lang="cs-CZ" dirty="0" smtClean="0">
              <a:solidFill>
                <a:schemeClr val="tx2"/>
              </a:solidFill>
              <a:latin typeface="+mn-lt"/>
            </a:endParaRPr>
          </a:p>
          <a:p>
            <a:pPr marL="0" indent="0" algn="just"/>
            <a:endParaRPr lang="cs-CZ" dirty="0" smtClean="0">
              <a:solidFill>
                <a:schemeClr val="tx2"/>
              </a:solidFill>
              <a:latin typeface="+mn-lt"/>
            </a:endParaRPr>
          </a:p>
          <a:p>
            <a:pPr marL="0" indent="0" algn="just"/>
            <a:endParaRPr lang="cs-CZ" dirty="0" smtClean="0">
              <a:solidFill>
                <a:schemeClr val="tx2"/>
              </a:solidFill>
              <a:latin typeface="+mn-lt"/>
            </a:endParaRPr>
          </a:p>
          <a:p>
            <a:pPr marL="0" indent="0" algn="just"/>
            <a:endParaRPr lang="cs-CZ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Barva těles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36912"/>
            <a:ext cx="2952328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54371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6" grpId="0" uiExpand="1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Barva těles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10747" y="4149080"/>
            <a:ext cx="2023494" cy="198022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511777" y="4149080"/>
            <a:ext cx="1944216" cy="20162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565973" y="4146025"/>
            <a:ext cx="1944216" cy="19802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5181" y="3841278"/>
            <a:ext cx="2023494" cy="2631828"/>
          </a:xfrm>
          <a:prstGeom prst="rect">
            <a:avLst/>
          </a:prstGeom>
          <a:solidFill>
            <a:srgbClr val="00B0F0">
              <a:alpha val="6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11777" y="3813107"/>
            <a:ext cx="2088232" cy="2631828"/>
          </a:xfrm>
          <a:prstGeom prst="rect">
            <a:avLst/>
          </a:prstGeom>
          <a:solidFill>
            <a:srgbClr val="FFFF00">
              <a:alpha val="6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493965" y="3841314"/>
            <a:ext cx="2088232" cy="2631828"/>
          </a:xfrm>
          <a:prstGeom prst="rect">
            <a:avLst/>
          </a:prstGeom>
          <a:solidFill>
            <a:schemeClr val="accent1"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3659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01613" y="825719"/>
            <a:ext cx="8942387" cy="4832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1. Co to je optický hranol?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Optický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hranol je obvykle opticky průhledný trojboký hranol, který láme světlo.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Co se děje s bílým světlem po dopadu na optický hranol?</a:t>
            </a:r>
            <a:endParaRPr lang="cs-CZ" sz="2800" dirty="0">
              <a:solidFill>
                <a:srgbClr val="3E3D2D"/>
              </a:solidFill>
              <a:latin typeface="Candara"/>
            </a:endParaRPr>
          </a:p>
          <a:p>
            <a:pPr marL="0" lvl="0" indent="0"/>
            <a:r>
              <a:rPr lang="cs-CZ" sz="2800" dirty="0">
                <a:solidFill>
                  <a:srgbClr val="FF0000"/>
                </a:solidFill>
                <a:latin typeface="Candara"/>
              </a:rPr>
              <a:t>R</a:t>
            </a:r>
            <a:r>
              <a:rPr lang="cs-CZ" sz="2800" dirty="0" smtClean="0">
                <a:solidFill>
                  <a:srgbClr val="FF0000"/>
                </a:solidFill>
                <a:latin typeface="Candara"/>
              </a:rPr>
              <a:t>ozloží se na světlo modré, zelené, žluté, oranžové a červené.</a:t>
            </a:r>
            <a:endParaRPr lang="cs-CZ" sz="2800" baseline="30000" dirty="0">
              <a:solidFill>
                <a:srgbClr val="FF0000"/>
              </a:solidFill>
              <a:latin typeface="Candara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Jak nazýváme spojité spektrum, které vzniká v přírodě po dešti?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Duha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Proč je třeba žluté jablko žluté?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Protože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odráží pouze žlutou barvu a ostatní pohlcuje. 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/>
      <p:bldP spid="281606" grpId="0" uiExpand="1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7884864" cy="4569371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OIMEL</a:t>
            </a:r>
            <a:r>
              <a:rPr lang="cs-CZ" sz="1800" dirty="0"/>
              <a:t>. wikipedia.cz [online]. [cit. 22.10.2013].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cs.wikipedia.org/wiki/Soubor:Bleikristall_nachtmann_karaffen.jpg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POON</a:t>
            </a:r>
            <a:r>
              <a:rPr lang="cs-CZ" sz="1800" dirty="0"/>
              <a:t>, </a:t>
            </a:r>
            <a:r>
              <a:rPr lang="cs-CZ" sz="1800" dirty="0" err="1"/>
              <a:t>Wing-Chi</a:t>
            </a:r>
            <a:r>
              <a:rPr lang="cs-CZ" sz="1800" dirty="0"/>
              <a:t>. wikipedia.cz [online]. [cit. 22.10.2013].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cs.wikipedia.org/wiki/Soubor:WhereRainbowRises.jpg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WEISS</a:t>
            </a:r>
            <a:r>
              <a:rPr lang="cs-CZ" sz="1800" dirty="0"/>
              <a:t>, Leonardo. wikipedia.cz [online]. [cit. 22.10.2013]. 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cs.wikipedia.org/wiki/Soubor:Double-Rainbow.jpg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99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1302</TotalTime>
  <Words>434</Words>
  <Application>Microsoft Office PowerPoint</Application>
  <PresentationFormat>Předvádění na obrazovce (4:3)</PresentationFormat>
  <Paragraphs>56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Snímek 1</vt:lpstr>
      <vt:lpstr>Rozklad světla optickým hranolem </vt:lpstr>
      <vt:lpstr>Co to je optický hranol?</vt:lpstr>
      <vt:lpstr>Vznik spojitého spektra</vt:lpstr>
      <vt:lpstr>Duha</vt:lpstr>
      <vt:lpstr>Barva těles</vt:lpstr>
      <vt:lpstr>Barva těles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170</cp:revision>
  <dcterms:created xsi:type="dcterms:W3CDTF">2013-01-16T20:09:48Z</dcterms:created>
  <dcterms:modified xsi:type="dcterms:W3CDTF">2015-07-16T14:48:32Z</dcterms:modified>
</cp:coreProperties>
</file>