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9"/>
  </p:notesMasterIdLst>
  <p:sldIdLst>
    <p:sldId id="276" r:id="rId2"/>
    <p:sldId id="256" r:id="rId3"/>
    <p:sldId id="257" r:id="rId4"/>
    <p:sldId id="266" r:id="rId5"/>
    <p:sldId id="279" r:id="rId6"/>
    <p:sldId id="265" r:id="rId7"/>
    <p:sldId id="27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76" autoAdjust="0"/>
  </p:normalViewPr>
  <p:slideViewPr>
    <p:cSldViewPr>
      <p:cViewPr>
        <p:scale>
          <a:sx n="50" d="100"/>
          <a:sy n="50" d="100"/>
        </p:scale>
        <p:origin x="-1098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C0F3EB4-805D-488D-B1CB-E59A9A7C770B}" type="datetimeFigureOut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E3202C5-0AA1-4BD2-9F4C-608255FA8D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D4960C5-BD8C-452C-B10D-CEFD2605BD6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6DE80A4-55C1-4AD9-A6CB-7E9E18EBE9AF}" type="slidenum">
              <a:rPr lang="sk-SK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sk-SK">
              <a:cs typeface="Arial" charset="0"/>
            </a:endParaRPr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50938" y="692150"/>
            <a:ext cx="4556125" cy="3416300"/>
          </a:xfrm>
          <a:noFill/>
          <a:ln cap="flat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6F1758-885A-468B-B7C4-3E8D667EE0BE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79F468-1410-4853-81AD-55658B4640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3D53D2-2FEB-4627-91B1-34051317B3A0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DB9B5F-5C28-4EF3-B555-633F037709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04323E-60A7-43C6-91FC-3B92B9DB31D5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D94E9A-4B68-43E9-AC5E-9EC8F52F70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C6C600-97C2-4F95-9F39-678B16141B9C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587E15-44DF-44EA-A96F-14F6CBDCDC4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A4A1F0-30D7-4A25-B361-FC5E59E5F1D6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1FD2EA-40A2-4261-8081-039D8A563D4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40EF7-F23B-47E6-AB4E-E389FCB74C5F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AF7AE3-C54D-41D0-911B-B1E75E4219E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DC4FA3-C6DF-419D-A10E-191297B8A6F2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CDB0B2-F59A-4BE1-AA79-AB32DC41C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BA736F-D814-4EB6-8DC6-EBC5BB852952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50CE0D-3E9E-483B-8498-52174E93FA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C9EF3F-FB22-47EC-AAAE-1E7462D0C9E0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5C682A-49F2-4FDD-980D-B1C176EF22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12677A-DA6A-41C3-97D9-1F1B97E8FCF9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3F3C2-C4F1-449C-AEB9-07E10548959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97D0A0-397A-46A1-BD79-34D831AC82CC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A1AF69-A47F-4D38-AF07-8E73948335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7D13C98-8FBC-46D2-9BF6-ACA0D7F970EC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05E89CF-7026-42CC-8AA5-7DBD3E182E3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2" r:id="rId1"/>
    <p:sldLayoutId id="2147483911" r:id="rId2"/>
    <p:sldLayoutId id="2147483913" r:id="rId3"/>
    <p:sldLayoutId id="2147483910" r:id="rId4"/>
    <p:sldLayoutId id="2147483909" r:id="rId5"/>
    <p:sldLayoutId id="2147483908" r:id="rId6"/>
    <p:sldLayoutId id="2147483914" r:id="rId7"/>
    <p:sldLayoutId id="2147483915" r:id="rId8"/>
    <p:sldLayoutId id="2147483916" r:id="rId9"/>
    <p:sldLayoutId id="2147483907" r:id="rId10"/>
    <p:sldLayoutId id="2147483917" r:id="rId11"/>
  </p:sldLayoutIdLst>
  <p:hf sldNum="0" hd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eom_shodnost_soumernost_osa.svg" TargetMode="External"/><Relationship Id="rId2" Type="http://schemas.openxmlformats.org/officeDocument/2006/relationships/hyperlink" Target="http://cs.wikipedia.org/wiki/Soubor:Mirror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Reflection_symmetry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638" y="1412875"/>
            <a:ext cx="5773737" cy="1427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16150" y="6021388"/>
            <a:ext cx="4737100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Obdélník 2"/>
          <p:cNvSpPr>
            <a:spLocks noChangeArrowheads="1"/>
          </p:cNvSpPr>
          <p:nvPr/>
        </p:nvSpPr>
        <p:spPr bwMode="auto">
          <a:xfrm>
            <a:off x="250825" y="2924175"/>
            <a:ext cx="8208963" cy="31099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Candara" pitchFamily="34" charset="0"/>
              </a:rPr>
              <a:t>Číslo projektu: </a:t>
            </a:r>
            <a:r>
              <a:rPr lang="cs-CZ" sz="1400" b="1">
                <a:latin typeface="Candara" pitchFamily="34" charset="0"/>
              </a:rPr>
              <a:t>CZ.1.07/1.4.00/21.3811</a:t>
            </a:r>
          </a:p>
          <a:p>
            <a:r>
              <a:rPr lang="cs-CZ" sz="1400">
                <a:latin typeface="Candara" pitchFamily="34" charset="0"/>
              </a:rPr>
              <a:t>Název DUM: Zobrazení rovinným zrcadlem</a:t>
            </a:r>
          </a:p>
          <a:p>
            <a:r>
              <a:rPr lang="cs-CZ" sz="1400">
                <a:latin typeface="Candara" pitchFamily="34" charset="0"/>
              </a:rPr>
              <a:t>Číslo DUM: III/2/FY/2/3/6</a:t>
            </a:r>
          </a:p>
          <a:p>
            <a:r>
              <a:rPr lang="cs-CZ" sz="1400">
                <a:latin typeface="Candara" pitchFamily="34" charset="0"/>
              </a:rPr>
              <a:t>Vzdělávací předmět: Fyzika</a:t>
            </a:r>
          </a:p>
          <a:p>
            <a:r>
              <a:rPr lang="cs-CZ" sz="1400">
                <a:latin typeface="Candara" pitchFamily="34" charset="0"/>
              </a:rPr>
              <a:t>Tematická oblast: Optika</a:t>
            </a:r>
          </a:p>
          <a:p>
            <a:r>
              <a:rPr lang="cs-CZ" sz="1400">
                <a:latin typeface="Candara" pitchFamily="34" charset="0"/>
              </a:rPr>
              <a:t>Autor: </a:t>
            </a:r>
            <a:r>
              <a:rPr lang="cs-CZ" sz="1400" b="1">
                <a:latin typeface="Candara" pitchFamily="34" charset="0"/>
              </a:rPr>
              <a:t>Ing. Markéta Střelcová</a:t>
            </a:r>
          </a:p>
          <a:p>
            <a:r>
              <a:rPr lang="cs-CZ" sz="1400">
                <a:latin typeface="Candara" pitchFamily="34" charset="0"/>
              </a:rPr>
              <a:t>Anotace:	Žák se seznámí s rovinným zrcadlem, vlastnostmi obrazu vytvořeného na rovinném zrcadle a s využitím  rovinných zrcadel v praxi.</a:t>
            </a:r>
          </a:p>
          <a:p>
            <a:r>
              <a:rPr lang="cs-CZ" sz="1400">
                <a:latin typeface="Candara" pitchFamily="34" charset="0"/>
              </a:rPr>
              <a:t>Klíčová slova: zrcadlo, obraz, světelný paprsek</a:t>
            </a:r>
          </a:p>
          <a:p>
            <a:r>
              <a:rPr lang="cs-CZ" sz="1400">
                <a:latin typeface="Candara" pitchFamily="34" charset="0"/>
              </a:rPr>
              <a:t>Metodické pokyny: PC, DTP, metodické pokyny jsou součástí materiálu</a:t>
            </a:r>
          </a:p>
          <a:p>
            <a:r>
              <a:rPr lang="cs-CZ" sz="1400">
                <a:latin typeface="Candara" pitchFamily="34" charset="0"/>
              </a:rPr>
              <a:t>Druh učebního materiálu: Prezentace doplněná fotografiemi a úkoly.</a:t>
            </a:r>
          </a:p>
          <a:p>
            <a:r>
              <a:rPr lang="cs-CZ" sz="1400">
                <a:latin typeface="Candara" pitchFamily="34" charset="0"/>
              </a:rPr>
              <a:t>Druh interaktivity: Kombinovaná</a:t>
            </a:r>
          </a:p>
          <a:p>
            <a:r>
              <a:rPr lang="cs-CZ" sz="1400">
                <a:latin typeface="Candara" pitchFamily="34" charset="0"/>
              </a:rPr>
              <a:t>Cílová skupina: Žák 7. ročníku</a:t>
            </a:r>
          </a:p>
          <a:p>
            <a:r>
              <a:rPr lang="cs-CZ" sz="1400">
                <a:latin typeface="Candara" pitchFamily="34" charset="0"/>
              </a:rPr>
              <a:t>Datum vzniku DUM: 28.7.2013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28638" y="3141663"/>
            <a:ext cx="7772400" cy="17526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Zobrazení rovinným zrcadlem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5363" name="Obrázek 2"/>
          <p:cNvPicPr>
            <a:picLocks noChangeAspect="1"/>
          </p:cNvPicPr>
          <p:nvPr/>
        </p:nvPicPr>
        <p:blipFill>
          <a:blip r:embed="rId3"/>
          <a:srcRect l="2388" t="3999" r="2090" b="45888"/>
          <a:stretch>
            <a:fillRect/>
          </a:stretch>
        </p:blipFill>
        <p:spPr bwMode="auto">
          <a:xfrm>
            <a:off x="2051050" y="1341438"/>
            <a:ext cx="527685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4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xfrm>
            <a:off x="1187450" y="6021388"/>
            <a:ext cx="6408738" cy="720725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latin typeface="Arial" charset="0"/>
                <a:cs typeface="Arial" charset="0"/>
              </a:rPr>
              <a:t>Autorem materiálu a všech jeho částí, není-li uvedeno jinak, je Ing. Markéta Střelcová.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00113" y="1700213"/>
            <a:ext cx="7407275" cy="4032250"/>
          </a:xfrm>
        </p:spPr>
        <p:txBody>
          <a:bodyPr rtlCol="0">
            <a:normAutofit/>
          </a:bodyPr>
          <a:lstStyle/>
          <a:p>
            <a:pPr marL="274320" indent="-274320" algn="just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dirty="0" smtClean="0"/>
              <a:t>Je to lesklá plocha, která velmi dobře odráží světlo.</a:t>
            </a:r>
          </a:p>
          <a:p>
            <a:pPr marL="274320" indent="-274320" algn="just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dirty="0" smtClean="0"/>
              <a:t>Nejčastěji se používá skleněná deska, která je opatřena zrcadlící tenkou kovovou vrstvou.</a:t>
            </a:r>
          </a:p>
          <a:p>
            <a:pPr marL="274320" indent="-274320" algn="just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dirty="0" smtClean="0"/>
              <a:t>V přírodě pro nás může být zrcadlem např. klidná vodní hladina.</a:t>
            </a:r>
          </a:p>
          <a:p>
            <a:pPr marL="274320" indent="-274320" algn="just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dirty="0" smtClean="0"/>
              <a:t>Zrcadlo běžně používáme v domácnostech, dopravních prostředcích, je součástí optických přístrojů, ale využívá se také např. ve zdravotnictví.</a:t>
            </a:r>
          </a:p>
          <a:p>
            <a:pPr marL="274320" indent="-274320" algn="just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dirty="0" smtClean="0"/>
              <a:t>Zrcadla dělíme na rovinná, vypuklá, dutá.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 pitchFamily="2" charset="2"/>
              <a:buChar char="q"/>
              <a:defRPr/>
            </a:pPr>
            <a:endParaRPr lang="cs-CZ" dirty="0" smtClean="0"/>
          </a:p>
        </p:txBody>
      </p:sp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Co to je zrcadlo?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1538" y="1844675"/>
            <a:ext cx="7408862" cy="4464050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smtClean="0"/>
              <a:t>V rovinném zrcadle vidíme obraz předmětu, který je před zrcadlem.</a:t>
            </a:r>
          </a:p>
          <a:p>
            <a:pPr algn="just">
              <a:buFont typeface="Wingdings" pitchFamily="2" charset="2"/>
              <a:buChar char="q"/>
            </a:pPr>
            <a:r>
              <a:rPr lang="cs-CZ" smtClean="0"/>
              <a:t>Obraz svítícího bodu rovinným zrcadlem je na kolmici, kterou spustíme z bodu za zrcadlo, a to ve stejné vzdálenosti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jako je svítící bod před zrcadlem. Obraz je souměrně sdružený se svítícím bodem dle roviny.</a:t>
            </a:r>
          </a:p>
          <a:p>
            <a:pPr algn="just">
              <a:buFont typeface="Wingdings" pitchFamily="2" charset="2"/>
              <a:buChar char="q"/>
            </a:pPr>
            <a:endParaRPr lang="cs-CZ" smtClean="0"/>
          </a:p>
          <a:p>
            <a:pPr algn="just">
              <a:buFont typeface="Symbol" pitchFamily="18" charset="2"/>
              <a:buNone/>
            </a:pPr>
            <a:endParaRPr lang="cs-CZ" smtClean="0"/>
          </a:p>
          <a:p>
            <a:pPr algn="just">
              <a:buFont typeface="Symbol" pitchFamily="18" charset="2"/>
              <a:buNone/>
            </a:pPr>
            <a:endParaRPr lang="cs-CZ" smtClean="0"/>
          </a:p>
          <a:p>
            <a:pPr algn="just">
              <a:buFont typeface="Symbol" pitchFamily="18" charset="2"/>
              <a:buNone/>
            </a:pPr>
            <a:endParaRPr lang="cs-CZ" smtClean="0"/>
          </a:p>
        </p:txBody>
      </p:sp>
      <p:sp>
        <p:nvSpPr>
          <p:cNvPr id="18434" name="Nadpis 2"/>
          <p:cNvSpPr>
            <a:spLocks noGrp="1"/>
          </p:cNvSpPr>
          <p:nvPr>
            <p:ph type="title"/>
          </p:nvPr>
        </p:nvSpPr>
        <p:spPr>
          <a:xfrm>
            <a:off x="457200" y="338138"/>
            <a:ext cx="8229600" cy="1074737"/>
          </a:xfrm>
        </p:spPr>
        <p:txBody>
          <a:bodyPr/>
          <a:lstStyle/>
          <a:p>
            <a:r>
              <a:rPr lang="cs-CZ" smtClean="0"/>
              <a:t>Rovinná zrcadla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4292600"/>
            <a:ext cx="3168650" cy="216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57700" y="4405313"/>
            <a:ext cx="4076700" cy="2247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Čárový popisek 1 (bez ohraničení) 3"/>
          <p:cNvSpPr/>
          <p:nvPr/>
        </p:nvSpPr>
        <p:spPr>
          <a:xfrm>
            <a:off x="8293100" y="5357813"/>
            <a:ext cx="482600" cy="196850"/>
          </a:xfrm>
          <a:prstGeom prst="callout1">
            <a:avLst>
              <a:gd name="adj1" fmla="val 18750"/>
              <a:gd name="adj2" fmla="val -8333"/>
              <a:gd name="adj3" fmla="val 23335"/>
              <a:gd name="adj4" fmla="val -64307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Z´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Čárový popisek 1 (bez ohraničení) 4"/>
          <p:cNvSpPr/>
          <p:nvPr/>
        </p:nvSpPr>
        <p:spPr>
          <a:xfrm>
            <a:off x="4716463" y="5732463"/>
            <a:ext cx="323850" cy="261937"/>
          </a:xfrm>
          <a:prstGeom prst="callout1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Z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1538" y="1628775"/>
            <a:ext cx="7408862" cy="4497388"/>
          </a:xfrm>
        </p:spPr>
        <p:txBody>
          <a:bodyPr rtlCol="0">
            <a:normAutofit/>
          </a:bodyPr>
          <a:lstStyle/>
          <a:p>
            <a:pPr marL="342900" indent="-342900" algn="just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dirty="0"/>
              <a:t>Obraz předmětu </a:t>
            </a:r>
            <a:r>
              <a:rPr lang="cs-CZ" dirty="0" smtClean="0"/>
              <a:t>sestrojíme </a:t>
            </a:r>
            <a:r>
              <a:rPr lang="cs-CZ" dirty="0"/>
              <a:t>tak, že sestrojíme obrazy bodů, které určují tvar předmětu.</a:t>
            </a:r>
          </a:p>
          <a:p>
            <a:pPr marL="342900" indent="-342900" algn="just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dirty="0"/>
              <a:t>Světlo ve skutečnosti neproniká za zrcadlo, světelné paprsky nelze zobrazit na stínítku, proto se tento obraz nazývá zdánlivý.</a:t>
            </a:r>
          </a:p>
          <a:p>
            <a:pPr marL="342900" indent="-342900" algn="just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b="1" dirty="0"/>
              <a:t>Obraz předmětu vytvořený rovinným zrcadlem je tedy zdánlivý, stranově převrácený a souměrně sdružený podle roviny zrcadla.</a:t>
            </a:r>
          </a:p>
          <a:p>
            <a:pPr marL="274320" indent="-274320"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Obraz předmětu na rovinném zrcadle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4724400"/>
            <a:ext cx="3527425" cy="199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7900" y="4724400"/>
            <a:ext cx="3671888" cy="199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482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483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250825" y="1052513"/>
            <a:ext cx="8424863" cy="6986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solidFill>
                  <a:schemeClr val="tx2"/>
                </a:solidFill>
                <a:latin typeface="+mn-lt"/>
                <a:cs typeface="+mn-cs"/>
              </a:rPr>
              <a:t>1. Co to je zrcadlo?</a:t>
            </a:r>
          </a:p>
          <a:p>
            <a:pPr marL="0" indent="0"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FF0000"/>
                </a:solidFill>
                <a:latin typeface="+mn-lt"/>
                <a:cs typeface="+mn-cs"/>
              </a:rPr>
              <a:t>Je </a:t>
            </a: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to lesklá plocha, která velmi dobře odráží světlo.</a:t>
            </a:r>
          </a:p>
          <a:p>
            <a:pPr marL="0" indent="0"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solidFill>
                  <a:schemeClr val="tx2"/>
                </a:solidFill>
                <a:latin typeface="+mn-lt"/>
                <a:cs typeface="+mn-cs"/>
              </a:rPr>
              <a:t>2. </a:t>
            </a:r>
            <a:r>
              <a:rPr lang="cs-CZ" sz="2800" dirty="0" smtClean="0">
                <a:solidFill>
                  <a:srgbClr val="3E3D2D"/>
                </a:solidFill>
                <a:latin typeface="+mn-lt"/>
                <a:cs typeface="+mn-cs"/>
              </a:rPr>
              <a:t>Jaké vlastnosti má obraz vytvořený na rovinném zrcadle? </a:t>
            </a:r>
          </a:p>
          <a:p>
            <a:pPr marL="0" indent="0"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O</a:t>
            </a:r>
            <a:r>
              <a:rPr lang="cs-CZ" sz="2800" dirty="0" smtClean="0">
                <a:solidFill>
                  <a:srgbClr val="FF0000"/>
                </a:solidFill>
                <a:latin typeface="+mn-lt"/>
                <a:cs typeface="+mn-cs"/>
              </a:rPr>
              <a:t>braz je zdánlivý, stranově převrácený, souměrně sdružený podle roviny zrcadla.</a:t>
            </a:r>
          </a:p>
          <a:p>
            <a:pPr marL="0" indent="0"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solidFill>
                  <a:schemeClr val="tx2"/>
                </a:solidFill>
                <a:latin typeface="+mn-lt"/>
                <a:cs typeface="+mn-cs"/>
              </a:rPr>
              <a:t>3.Do sešitu nakreslete písmeno </a:t>
            </a:r>
            <a:r>
              <a:rPr lang="cs-CZ" sz="2800" b="1" dirty="0" smtClean="0">
                <a:solidFill>
                  <a:schemeClr val="tx2"/>
                </a:solidFill>
                <a:latin typeface="+mn-lt"/>
                <a:cs typeface="+mn-cs"/>
              </a:rPr>
              <a:t>K </a:t>
            </a:r>
            <a:r>
              <a:rPr lang="cs-CZ" sz="2800" dirty="0" smtClean="0">
                <a:solidFill>
                  <a:schemeClr val="tx2"/>
                </a:solidFill>
                <a:latin typeface="+mn-lt"/>
                <a:cs typeface="+mn-cs"/>
              </a:rPr>
              <a:t>a sestrojte jeho obraz na rovinném zrcadle.</a:t>
            </a:r>
          </a:p>
          <a:p>
            <a:pPr marL="0" indent="0"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solidFill>
                  <a:schemeClr val="tx2"/>
                </a:solidFill>
                <a:latin typeface="+mn-lt"/>
                <a:cs typeface="+mn-cs"/>
              </a:rPr>
              <a:t>4.Jestliže stojíte 1,6m před rovinným zrcadlem a o 0,5m se od něj vzdálíte, jak daleko jste od svého obrazu?</a:t>
            </a:r>
            <a:endParaRPr lang="cs-CZ" sz="2800" dirty="0">
              <a:solidFill>
                <a:srgbClr val="FF0000"/>
              </a:solidFill>
              <a:latin typeface="+mn-lt"/>
              <a:cs typeface="+mn-cs"/>
            </a:endParaRPr>
          </a:p>
          <a:p>
            <a:pPr marL="0" indent="0"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FF0000"/>
                </a:solidFill>
                <a:latin typeface="+mn-lt"/>
                <a:cs typeface="+mn-cs"/>
              </a:rPr>
              <a:t>V tomto případě jste od svého obrazu 4,2m.</a:t>
            </a:r>
            <a:endParaRPr lang="cs-CZ" sz="2800" dirty="0">
              <a:latin typeface="+mn-lt"/>
              <a:cs typeface="+mn-cs"/>
            </a:endParaRPr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solidFill>
                <a:schemeClr val="tx2"/>
              </a:solidFill>
              <a:cs typeface="+mn-cs"/>
            </a:endParaRPr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 smtClean="0">
              <a:solidFill>
                <a:schemeClr val="tx2"/>
              </a:solidFill>
              <a:latin typeface="+mn-lt"/>
              <a:cs typeface="+mn-cs"/>
            </a:endParaRPr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 smtClean="0">
              <a:solidFill>
                <a:schemeClr val="tx2"/>
              </a:solidFill>
              <a:latin typeface="+mn-lt"/>
              <a:cs typeface="+mn-cs"/>
            </a:endParaRPr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 smtClean="0">
              <a:solidFill>
                <a:schemeClr val="tx2"/>
              </a:solidFill>
              <a:latin typeface="+mn-lt"/>
              <a:cs typeface="+mn-cs"/>
            </a:endParaRPr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3133725" cy="646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fontAlgn="auto">
              <a:spcBef>
                <a:spcPts val="0"/>
              </a:spcBef>
              <a:spcAft>
                <a:spcPct val="15000"/>
              </a:spcAft>
              <a:defRPr/>
            </a:pPr>
            <a:r>
              <a:rPr lang="cs-CZ" sz="3600" dirty="0">
                <a:solidFill>
                  <a:schemeClr val="bg1"/>
                </a:solidFill>
                <a:latin typeface="+mj-lt"/>
                <a:cs typeface="+mn-cs"/>
              </a:rPr>
              <a:t>Otázky a úkoly:</a:t>
            </a:r>
            <a:endParaRPr lang="cs-CZ" sz="3300" b="1" dirty="0">
              <a:solidFill>
                <a:schemeClr val="bg1"/>
              </a:solidFill>
              <a:latin typeface="+mj-lt"/>
              <a:cs typeface="+mn-cs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6" grpId="0" uiExpand="1" build="allAtOnce"/>
      <p:bldP spid="281605" grpId="1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sah 1"/>
          <p:cNvSpPr>
            <a:spLocks noGrp="1"/>
          </p:cNvSpPr>
          <p:nvPr>
            <p:ph idx="1"/>
          </p:nvPr>
        </p:nvSpPr>
        <p:spPr>
          <a:xfrm>
            <a:off x="468313" y="1557338"/>
            <a:ext cx="7883525" cy="4568825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endParaRPr lang="cs-CZ" sz="1800" smtClean="0"/>
          </a:p>
          <a:p>
            <a:pPr marL="0" indent="0">
              <a:buFont typeface="Symbol" pitchFamily="18" charset="2"/>
              <a:buNone/>
            </a:pPr>
            <a:r>
              <a:rPr lang="cs-CZ" sz="1800" smtClean="0"/>
              <a:t>CGS. wikipedia.cz [online]. [cit. 22.10.2013]. Dostupný na WWW: </a:t>
            </a:r>
            <a:r>
              <a:rPr lang="cs-CZ" sz="1800" smtClean="0">
                <a:hlinkClick r:id="rId2"/>
              </a:rPr>
              <a:t>http://cs.wikipedia.org/wiki/Soubor:Mirror.jpg</a:t>
            </a:r>
            <a:endParaRPr lang="cs-CZ" sz="1800" smtClean="0"/>
          </a:p>
          <a:p>
            <a:pPr marL="0" indent="0">
              <a:buFont typeface="Symbol" pitchFamily="18" charset="2"/>
              <a:buNone/>
            </a:pPr>
            <a:r>
              <a:rPr lang="cs-CZ" sz="1800" smtClean="0"/>
              <a:t>PAJS. wikipedia.cz [online]. [cit. 22.10.2013]. Dostupný na WWW: </a:t>
            </a:r>
            <a:r>
              <a:rPr lang="cs-CZ" sz="1800" smtClean="0">
                <a:hlinkClick r:id="rId3"/>
              </a:rPr>
              <a:t>http://cs.wikipedia.org/wiki/Soubor:Geom_shodnost_soumernost_osa.svg</a:t>
            </a:r>
            <a:endParaRPr lang="cs-CZ" sz="1800" smtClean="0"/>
          </a:p>
          <a:p>
            <a:pPr marL="0" indent="0">
              <a:buFont typeface="Symbol" pitchFamily="18" charset="2"/>
              <a:buNone/>
            </a:pPr>
            <a:r>
              <a:rPr lang="cs-CZ" sz="1800" smtClean="0"/>
              <a:t>NEUVEDEN. wikipedia.cz [online]. [cit. 22.10.2013]. Dostupný na WWW: </a:t>
            </a:r>
            <a:r>
              <a:rPr lang="cs-CZ" sz="1800" smtClean="0">
                <a:hlinkClick r:id="rId4"/>
              </a:rPr>
              <a:t>http://cs.wikipedia.org/wiki/Soubor:Reflection_symmetry.svg</a:t>
            </a:r>
            <a:endParaRPr lang="cs-CZ" sz="1800" smtClean="0"/>
          </a:p>
          <a:p>
            <a:pPr marL="0" indent="0">
              <a:buFont typeface="Symbol" pitchFamily="18" charset="2"/>
              <a:buNone/>
            </a:pPr>
            <a:endParaRPr lang="cs-CZ" sz="1800" smtClean="0"/>
          </a:p>
          <a:p>
            <a:pPr marL="0" indent="0">
              <a:buFont typeface="Symbol" pitchFamily="18" charset="2"/>
              <a:buNone/>
            </a:pPr>
            <a:endParaRPr lang="cs-CZ" sz="1800" smtClean="0"/>
          </a:p>
          <a:p>
            <a:pPr marL="0" indent="0">
              <a:buFont typeface="Symbol" pitchFamily="18" charset="2"/>
              <a:buNone/>
            </a:pPr>
            <a:endParaRPr lang="cs-CZ" sz="1800" smtClean="0"/>
          </a:p>
          <a:p>
            <a:pPr marL="0" indent="0">
              <a:buFont typeface="Symbol" pitchFamily="18" charset="2"/>
              <a:buNone/>
            </a:pPr>
            <a:endParaRPr lang="cs-CZ" sz="1800" smtClean="0"/>
          </a:p>
          <a:p>
            <a:pPr marL="0" indent="0">
              <a:buFont typeface="Symbol" pitchFamily="18" charset="2"/>
              <a:buNone/>
            </a:pPr>
            <a:endParaRPr lang="cs-CZ" sz="1800" smtClean="0"/>
          </a:p>
          <a:p>
            <a:pPr marL="0" indent="0">
              <a:buFont typeface="Symbol" pitchFamily="18" charset="2"/>
              <a:buNone/>
            </a:pPr>
            <a:endParaRPr lang="cs-CZ" sz="1800" smtClean="0"/>
          </a:p>
          <a:p>
            <a:pPr marL="0" indent="0">
              <a:buFont typeface="Symbol" pitchFamily="18" charset="2"/>
              <a:buNone/>
            </a:pPr>
            <a:endParaRPr lang="cs-CZ" sz="1800" smtClean="0"/>
          </a:p>
          <a:p>
            <a:pPr marL="0" indent="0">
              <a:buFont typeface="Symbol" pitchFamily="18" charset="2"/>
              <a:buNone/>
            </a:pPr>
            <a:endParaRPr lang="cs-CZ" sz="1800" smtClean="0"/>
          </a:p>
          <a:p>
            <a:pPr marL="0" indent="0">
              <a:buFont typeface="Symbol" pitchFamily="18" charset="2"/>
              <a:buNone/>
            </a:pPr>
            <a:endParaRPr lang="cs-CZ" sz="1800" smtClean="0"/>
          </a:p>
          <a:p>
            <a:pPr marL="0" indent="0">
              <a:buFont typeface="Symbol" pitchFamily="18" charset="2"/>
              <a:buNone/>
            </a:pPr>
            <a:endParaRPr lang="cs-CZ" sz="1800" smtClean="0"/>
          </a:p>
          <a:p>
            <a:pPr marL="0" indent="0">
              <a:buFont typeface="Symbol" pitchFamily="18" charset="2"/>
              <a:buNone/>
            </a:pPr>
            <a:endParaRPr lang="cs-CZ" sz="1800" smtClean="0"/>
          </a:p>
          <a:p>
            <a:pPr marL="0" indent="0">
              <a:buFont typeface="Symbol" pitchFamily="18" charset="2"/>
              <a:buNone/>
            </a:pPr>
            <a:endParaRPr lang="cs-CZ" sz="1800" smtClean="0"/>
          </a:p>
          <a:p>
            <a:pPr marL="0" indent="0">
              <a:buFont typeface="Symbol" pitchFamily="18" charset="2"/>
              <a:buNone/>
            </a:pPr>
            <a:endParaRPr lang="cs-CZ" sz="1800" smtClean="0"/>
          </a:p>
          <a:p>
            <a:pPr marL="0" indent="0">
              <a:buFont typeface="Symbol" pitchFamily="18" charset="2"/>
              <a:buNone/>
            </a:pPr>
            <a:endParaRPr lang="cs-CZ" sz="1800" smtClean="0"/>
          </a:p>
          <a:p>
            <a:pPr marL="0" indent="0">
              <a:buFont typeface="Symbol" pitchFamily="18" charset="2"/>
              <a:buNone/>
            </a:pPr>
            <a:endParaRPr lang="cs-CZ" sz="1800" smtClean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1700" dirty="0" smtClean="0">
                <a:latin typeface="+mn-lt"/>
              </a:rPr>
              <a:t>Použité zdroje:</a:t>
            </a:r>
            <a:endParaRPr lang="cs-CZ" sz="1700" dirty="0">
              <a:solidFill>
                <a:schemeClr val="tx2"/>
              </a:solidFill>
              <a:latin typeface="+mn-lt"/>
            </a:endParaRPr>
          </a:p>
        </p:txBody>
      </p:sp>
      <p:sp>
        <p:nvSpPr>
          <p:cNvPr id="22531" name="Obdélník 6"/>
          <p:cNvSpPr>
            <a:spLocks noChangeArrowheads="1"/>
          </p:cNvSpPr>
          <p:nvPr/>
        </p:nvSpPr>
        <p:spPr bwMode="auto">
          <a:xfrm>
            <a:off x="533400" y="3078163"/>
            <a:ext cx="72723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andar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1794</TotalTime>
  <Words>360</Words>
  <Application>Microsoft Office PowerPoint</Application>
  <PresentationFormat>On-screen Show (4:3)</PresentationFormat>
  <Paragraphs>62</Paragraphs>
  <Slides>7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7</vt:i4>
      </vt:variant>
    </vt:vector>
  </HeadingPairs>
  <TitlesOfParts>
    <vt:vector size="20" baseType="lpstr">
      <vt:lpstr>Candara</vt:lpstr>
      <vt:lpstr>Arial</vt:lpstr>
      <vt:lpstr>Symbol</vt:lpstr>
      <vt:lpstr>Calibri</vt:lpstr>
      <vt:lpstr>Wingdings</vt:lpstr>
      <vt:lpstr>Times New Roman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Snímek 1</vt:lpstr>
      <vt:lpstr>Zobrazení rovinným zrcadlem</vt:lpstr>
      <vt:lpstr>Co to je zrcadlo?</vt:lpstr>
      <vt:lpstr>Rovinná zrcadla</vt:lpstr>
      <vt:lpstr>Obraz předmětu na rovinném zrcadle</vt:lpstr>
      <vt:lpstr>Snímek 6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204</cp:revision>
  <dcterms:created xsi:type="dcterms:W3CDTF">2013-01-16T20:09:48Z</dcterms:created>
  <dcterms:modified xsi:type="dcterms:W3CDTF">2015-07-16T14:24:37Z</dcterms:modified>
</cp:coreProperties>
</file>