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12"/>
  </p:notesMasterIdLst>
  <p:sldIdLst>
    <p:sldId id="276" r:id="rId2"/>
    <p:sldId id="256" r:id="rId3"/>
    <p:sldId id="257" r:id="rId4"/>
    <p:sldId id="266" r:id="rId5"/>
    <p:sldId id="267" r:id="rId6"/>
    <p:sldId id="272" r:id="rId7"/>
    <p:sldId id="277" r:id="rId8"/>
    <p:sldId id="265" r:id="rId9"/>
    <p:sldId id="278" r:id="rId10"/>
    <p:sldId id="273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94" autoAdjust="0"/>
    <p:restoredTop sz="94676" autoAdjust="0"/>
  </p:normalViewPr>
  <p:slideViewPr>
    <p:cSldViewPr>
      <p:cViewPr>
        <p:scale>
          <a:sx n="80" d="100"/>
          <a:sy n="80" d="100"/>
        </p:scale>
        <p:origin x="-228" y="122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0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3246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C39514ED-9BF0-4BF7-8F73-C9045E8BFA89}" type="datetimeFigureOut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73C1FB4-840D-4372-B043-0CAE9EFC01F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6387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D13C62C-F168-4E28-94F3-7A5C7581ABB2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6F9AC06-56C0-4C76-91D4-98246F0515E5}" type="slidenum">
              <a:rPr lang="sk-SK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sk-SK">
              <a:cs typeface="Arial" charset="0"/>
            </a:endParaRPr>
          </a:p>
        </p:txBody>
      </p:sp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noFill/>
          <a:ln cap="flat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D86B189-3B5C-4CF5-B97F-3548AFB5543D}" type="slidenum">
              <a:rPr lang="sk-SK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sk-SK">
              <a:cs typeface="Arial" charset="0"/>
            </a:endParaRPr>
          </a:p>
        </p:txBody>
      </p:sp>
      <p:sp>
        <p:nvSpPr>
          <p:cNvPr id="24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noFill/>
          <a:ln cap="flat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5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9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0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775C08-EC90-4949-AA2C-4AF46B03F2B1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1775BC-2B37-45D1-91F0-76C4D9DE39E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CB153C-DA8C-4633-858C-64702679FC4E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F52133-0C52-4391-B54D-9D83F7CB3D1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/>
          <p:nvPr/>
        </p:nvSpPr>
        <p:spPr>
          <a:xfrm>
            <a:off x="228600" y="228600"/>
            <a:ext cx="8696325" cy="473710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14"/>
          <p:cNvSpPr>
            <a:spLocks/>
          </p:cNvSpPr>
          <p:nvPr/>
        </p:nvSpPr>
        <p:spPr bwMode="hidden">
          <a:xfrm>
            <a:off x="6046788" y="4203700"/>
            <a:ext cx="2876550" cy="714375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Freeform 18"/>
          <p:cNvSpPr>
            <a:spLocks/>
          </p:cNvSpPr>
          <p:nvPr/>
        </p:nvSpPr>
        <p:spPr bwMode="hidden">
          <a:xfrm>
            <a:off x="2619375" y="4075113"/>
            <a:ext cx="5545138" cy="850900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Freeform 22"/>
          <p:cNvSpPr>
            <a:spLocks/>
          </p:cNvSpPr>
          <p:nvPr/>
        </p:nvSpPr>
        <p:spPr bwMode="hidden">
          <a:xfrm>
            <a:off x="2828925" y="4087813"/>
            <a:ext cx="5467350" cy="774700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26"/>
          <p:cNvSpPr>
            <a:spLocks/>
          </p:cNvSpPr>
          <p:nvPr/>
        </p:nvSpPr>
        <p:spPr bwMode="hidden">
          <a:xfrm>
            <a:off x="5610225" y="4073525"/>
            <a:ext cx="3306763" cy="652463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 useBgFill="1">
        <p:nvSpPr>
          <p:cNvPr id="9" name="Freeform 10"/>
          <p:cNvSpPr>
            <a:spLocks/>
          </p:cNvSpPr>
          <p:nvPr/>
        </p:nvSpPr>
        <p:spPr bwMode="hidden">
          <a:xfrm>
            <a:off x="211138" y="4059238"/>
            <a:ext cx="8723312" cy="1328737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45D2E8-40C7-4AB3-9BE3-DA1ABDFCA038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90CEBE-11B5-47C1-A253-C20E64C07B7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A87BDF-C620-4833-B235-809064AE8167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6D6299-9737-47DD-8AD4-159538906CE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CDB95E-2F8A-4A5B-A581-90EAB3258485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B5B89D-4343-4B5F-8734-B6E00E34411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E70207-36AF-4D61-90CE-EAC07FD358E9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B8939D-42EC-4A02-A69A-E7EA1D41972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1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3" name="Group 5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0325"/>
            <a:chOff x="-3905251" y="4294188"/>
            <a:chExt cx="13027839" cy="1892300"/>
          </a:xfrm>
        </p:grpSpPr>
        <p:sp>
          <p:nvSpPr>
            <p:cNvPr id="4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6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8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D3918A-847C-4A1C-865F-17F0973C7A52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448710-20C6-41A7-A2CC-B2900023B1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23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1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9E3C40-614C-468D-8EB1-AF49EF7D43FE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264CC1-626E-4B28-AFC5-B057D8FD95D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8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AF79E8-14D7-4C37-A2DE-0E85658A65CB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AB70FB-7564-4911-BCFE-7FE007BAE1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8FA311-44E3-4F6F-B434-8E902DAB5627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CD3543-DE42-49C1-A8D5-C4F0E91AF32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20"/>
          <p:cNvSpPr/>
          <p:nvPr/>
        </p:nvSpPr>
        <p:spPr bwMode="hidden"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14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306089-53C4-440C-B1DB-DCE29CD6ECD3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93AC37-2CEE-4418-9E03-99EDE07989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1027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A88A73D-34ED-4E96-89C4-E5462E26AA96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CFFB818-F07D-4E4E-A5C1-F42FEF1AE47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032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71538" y="2674938"/>
            <a:ext cx="7408862" cy="345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2" r:id="rId1"/>
    <p:sldLayoutId id="2147483911" r:id="rId2"/>
    <p:sldLayoutId id="2147483913" r:id="rId3"/>
    <p:sldLayoutId id="2147483910" r:id="rId4"/>
    <p:sldLayoutId id="2147483909" r:id="rId5"/>
    <p:sldLayoutId id="2147483908" r:id="rId6"/>
    <p:sldLayoutId id="2147483914" r:id="rId7"/>
    <p:sldLayoutId id="2147483915" r:id="rId8"/>
    <p:sldLayoutId id="2147483916" r:id="rId9"/>
    <p:sldLayoutId id="2147483907" r:id="rId10"/>
    <p:sldLayoutId id="2147483917" r:id="rId11"/>
  </p:sldLayoutIdLst>
  <p:hf sldNum="0" hd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462088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Katzenaugar.jpg" TargetMode="External"/><Relationship Id="rId2" Type="http://schemas.openxmlformats.org/officeDocument/2006/relationships/hyperlink" Target="http://cs.wikipedia.org/wiki/Soubor:Lake_Motosu04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84313"/>
            <a:ext cx="5773738" cy="1211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6150" y="6021388"/>
            <a:ext cx="4737100" cy="70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Obdélník 2"/>
          <p:cNvSpPr>
            <a:spLocks noChangeArrowheads="1"/>
          </p:cNvSpPr>
          <p:nvPr/>
        </p:nvSpPr>
        <p:spPr bwMode="auto">
          <a:xfrm>
            <a:off x="250825" y="2940050"/>
            <a:ext cx="8208963" cy="3108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>
                <a:latin typeface="Candara" pitchFamily="34" charset="0"/>
              </a:rPr>
              <a:t>Číslo projektu: </a:t>
            </a:r>
            <a:r>
              <a:rPr lang="cs-CZ" sz="1400" b="1">
                <a:latin typeface="Candara" pitchFamily="34" charset="0"/>
              </a:rPr>
              <a:t>CZ.1.07/1.4.00/21.3811</a:t>
            </a:r>
          </a:p>
          <a:p>
            <a:r>
              <a:rPr lang="cs-CZ" sz="1400">
                <a:latin typeface="Candara" pitchFamily="34" charset="0"/>
              </a:rPr>
              <a:t>Název DUM: Odraz světla</a:t>
            </a:r>
          </a:p>
          <a:p>
            <a:r>
              <a:rPr lang="cs-CZ" sz="1400">
                <a:latin typeface="Candara" pitchFamily="34" charset="0"/>
              </a:rPr>
              <a:t>Číslo DUM: III/2/FY/2/3/5</a:t>
            </a:r>
          </a:p>
          <a:p>
            <a:r>
              <a:rPr lang="cs-CZ" sz="1400">
                <a:latin typeface="Candara" pitchFamily="34" charset="0"/>
              </a:rPr>
              <a:t>Vzdělávací předmět: Fyzika</a:t>
            </a:r>
          </a:p>
          <a:p>
            <a:r>
              <a:rPr lang="cs-CZ" sz="1400">
                <a:latin typeface="Candara" pitchFamily="34" charset="0"/>
              </a:rPr>
              <a:t>Tematická oblast: Optika</a:t>
            </a:r>
          </a:p>
          <a:p>
            <a:r>
              <a:rPr lang="cs-CZ" sz="1400">
                <a:latin typeface="Candara" pitchFamily="34" charset="0"/>
              </a:rPr>
              <a:t>Autor: </a:t>
            </a:r>
            <a:r>
              <a:rPr lang="cs-CZ" sz="1400" b="1">
                <a:latin typeface="Candara" pitchFamily="34" charset="0"/>
              </a:rPr>
              <a:t>Ing. Markéta Střelcová</a:t>
            </a:r>
          </a:p>
          <a:p>
            <a:r>
              <a:rPr lang="cs-CZ" sz="1400">
                <a:latin typeface="Candara" pitchFamily="34" charset="0"/>
              </a:rPr>
              <a:t>Anotace:	Žák se seznámí s tím, co to je odraz světla, kde vzniká, co se děje se světelným paprskem při odrazu světla.</a:t>
            </a:r>
          </a:p>
          <a:p>
            <a:r>
              <a:rPr lang="cs-CZ" sz="1400">
                <a:latin typeface="Candara" pitchFamily="34" charset="0"/>
              </a:rPr>
              <a:t>Klíčová slova: odraz světla, úhel dopadu, úhel odrazu, optické prostředí</a:t>
            </a:r>
          </a:p>
          <a:p>
            <a:r>
              <a:rPr lang="cs-CZ" sz="1400">
                <a:latin typeface="Candara" pitchFamily="34" charset="0"/>
              </a:rPr>
              <a:t>Metodické pokyny: PC, DTP, metodické pokyny jsou součástí materiálu</a:t>
            </a:r>
          </a:p>
          <a:p>
            <a:r>
              <a:rPr lang="cs-CZ" sz="1400">
                <a:latin typeface="Candara" pitchFamily="34" charset="0"/>
              </a:rPr>
              <a:t>Druh učebního materiálu: Prezentace doplněná fotografiemi a úkoly.</a:t>
            </a:r>
          </a:p>
          <a:p>
            <a:r>
              <a:rPr lang="cs-CZ" sz="1400">
                <a:latin typeface="Candara" pitchFamily="34" charset="0"/>
              </a:rPr>
              <a:t>Druh interaktivity: Kombinovaná</a:t>
            </a:r>
          </a:p>
          <a:p>
            <a:r>
              <a:rPr lang="cs-CZ" sz="1400">
                <a:latin typeface="Candara" pitchFamily="34" charset="0"/>
              </a:rPr>
              <a:t>Cílová skupina: Žák 7. ročníku</a:t>
            </a:r>
          </a:p>
          <a:p>
            <a:r>
              <a:rPr lang="cs-CZ" sz="1400">
                <a:latin typeface="Candara" pitchFamily="34" charset="0"/>
              </a:rPr>
              <a:t>Datum vzniku DUM: 28.7.2013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528638" y="3141663"/>
            <a:ext cx="7772400" cy="17526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5400" dirty="0" smtClean="0">
                <a:solidFill>
                  <a:schemeClr val="accent1">
                    <a:lumMod val="75000"/>
                  </a:schemeClr>
                </a:solidFill>
              </a:rPr>
              <a:t>Odraz světla</a:t>
            </a:r>
            <a:endParaRPr lang="cs-CZ" sz="54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5363" name="Obrázek 2"/>
          <p:cNvPicPr>
            <a:picLocks noChangeAspect="1"/>
          </p:cNvPicPr>
          <p:nvPr/>
        </p:nvPicPr>
        <p:blipFill>
          <a:blip r:embed="rId3"/>
          <a:srcRect l="2388" t="3999" r="2090" b="45888"/>
          <a:stretch>
            <a:fillRect/>
          </a:stretch>
        </p:blipFill>
        <p:spPr bwMode="auto">
          <a:xfrm>
            <a:off x="2051050" y="1341438"/>
            <a:ext cx="527685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Zástupný symbol pro zápatí 3"/>
          <p:cNvSpPr>
            <a:spLocks noGrp="1"/>
          </p:cNvSpPr>
          <p:nvPr>
            <p:ph type="ftr" sz="quarter" idx="11"/>
          </p:nvPr>
        </p:nvSpPr>
        <p:spPr bwMode="auto">
          <a:xfrm>
            <a:off x="1187450" y="6021388"/>
            <a:ext cx="6408738" cy="7207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cs-CZ">
                <a:latin typeface="Arial" charset="0"/>
                <a:cs typeface="Arial" charset="0"/>
              </a:rPr>
              <a:t>Autorem materiálu a všech jeho částí, není-li uvedeno jinak, je Ing. Markéta Střelcová.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00113" y="1700213"/>
            <a:ext cx="7407275" cy="4032250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smtClean="0"/>
              <a:t>K odrazu světla dochází na rozhraní dvou optických prostředí (např. vzduch, kovová deska)</a:t>
            </a:r>
          </a:p>
          <a:p>
            <a:pPr>
              <a:buFont typeface="Wingdings" pitchFamily="2" charset="2"/>
              <a:buChar char="q"/>
            </a:pPr>
            <a:r>
              <a:rPr lang="cs-CZ" smtClean="0"/>
              <a:t>Nejlépe odrážejí světlo vyleštěné kovové plochy, takové plochy nazýváme zrcadla.</a:t>
            </a:r>
          </a:p>
          <a:p>
            <a:pPr>
              <a:buFont typeface="Wingdings" pitchFamily="2" charset="2"/>
              <a:buChar char="q"/>
            </a:pPr>
            <a:r>
              <a:rPr lang="cs-CZ" smtClean="0"/>
              <a:t>V přírodě pro nás může být zrcadlem např. klidná vodní hladina.</a:t>
            </a:r>
          </a:p>
          <a:p>
            <a:pPr>
              <a:buFont typeface="Wingdings" pitchFamily="2" charset="2"/>
              <a:buChar char="q"/>
            </a:pPr>
            <a:endParaRPr lang="cs-CZ" smtClean="0"/>
          </a:p>
        </p:txBody>
      </p:sp>
      <p:sp>
        <p:nvSpPr>
          <p:cNvPr id="1741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Odraz světla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t="12811" b="11388"/>
          <a:stretch>
            <a:fillRect/>
          </a:stretch>
        </p:blipFill>
        <p:spPr bwMode="auto">
          <a:xfrm>
            <a:off x="900113" y="4149725"/>
            <a:ext cx="7481887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1538" y="1844675"/>
            <a:ext cx="7408862" cy="4464050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Char char="q"/>
            </a:pPr>
            <a:r>
              <a:rPr lang="cs-CZ" smtClean="0"/>
              <a:t>Místo, kam světelný paprsek dopadá</a:t>
            </a:r>
            <a:r>
              <a:rPr lang="cs-CZ" smtClean="0">
                <a:latin typeface="Arial" charset="0"/>
              </a:rPr>
              <a:t>,</a:t>
            </a:r>
            <a:r>
              <a:rPr lang="cs-CZ" smtClean="0"/>
              <a:t> nazýváme </a:t>
            </a:r>
            <a:r>
              <a:rPr lang="cs-CZ" b="1" smtClean="0"/>
              <a:t>bod</a:t>
            </a:r>
            <a:r>
              <a:rPr lang="cs-CZ" smtClean="0"/>
              <a:t> </a:t>
            </a:r>
            <a:r>
              <a:rPr lang="cs-CZ" b="1" smtClean="0"/>
              <a:t>dopadu</a:t>
            </a:r>
            <a:r>
              <a:rPr lang="cs-CZ" smtClean="0"/>
              <a:t>.</a:t>
            </a:r>
          </a:p>
          <a:p>
            <a:pPr algn="just">
              <a:buFont typeface="Wingdings" pitchFamily="2" charset="2"/>
              <a:buChar char="q"/>
            </a:pPr>
            <a:r>
              <a:rPr lang="cs-CZ" smtClean="0"/>
              <a:t>Kolmici vztyčenou v bodě dopadu nazýváme </a:t>
            </a:r>
            <a:r>
              <a:rPr lang="cs-CZ" b="1" smtClean="0"/>
              <a:t>kolmice</a:t>
            </a:r>
            <a:r>
              <a:rPr lang="cs-CZ" smtClean="0"/>
              <a:t> </a:t>
            </a:r>
            <a:r>
              <a:rPr lang="cs-CZ" b="1" smtClean="0"/>
              <a:t>dopadu</a:t>
            </a:r>
            <a:r>
              <a:rPr lang="cs-CZ" smtClean="0"/>
              <a:t>.</a:t>
            </a:r>
          </a:p>
          <a:p>
            <a:pPr algn="just">
              <a:buFont typeface="Wingdings" pitchFamily="2" charset="2"/>
              <a:buChar char="q"/>
            </a:pPr>
            <a:r>
              <a:rPr lang="cs-CZ" smtClean="0"/>
              <a:t>Paprsek dopadajícího světla leží v rovině, kterou nazýváme </a:t>
            </a:r>
            <a:r>
              <a:rPr lang="cs-CZ" b="1" smtClean="0"/>
              <a:t>rovina dopadu</a:t>
            </a:r>
            <a:r>
              <a:rPr lang="cs-CZ" smtClean="0"/>
              <a:t>.</a:t>
            </a:r>
          </a:p>
          <a:p>
            <a:pPr algn="just">
              <a:buFont typeface="Wingdings" pitchFamily="2" charset="2"/>
              <a:buChar char="q"/>
            </a:pPr>
            <a:r>
              <a:rPr lang="cs-CZ" smtClean="0"/>
              <a:t>Úhel, který svírá kolmice dopadu a dopadající paprsek</a:t>
            </a:r>
            <a:r>
              <a:rPr lang="cs-CZ" smtClean="0">
                <a:latin typeface="Arial" charset="0"/>
              </a:rPr>
              <a:t>, </a:t>
            </a:r>
            <a:r>
              <a:rPr lang="cs-CZ" smtClean="0"/>
              <a:t>nazýváme </a:t>
            </a:r>
            <a:r>
              <a:rPr lang="cs-CZ" b="1" smtClean="0"/>
              <a:t>úhel dopadu</a:t>
            </a:r>
            <a:r>
              <a:rPr lang="cs-CZ" smtClean="0"/>
              <a:t>.</a:t>
            </a:r>
          </a:p>
          <a:p>
            <a:pPr algn="just">
              <a:buFont typeface="Wingdings" pitchFamily="2" charset="2"/>
              <a:buChar char="q"/>
            </a:pPr>
            <a:r>
              <a:rPr lang="cs-CZ" smtClean="0"/>
              <a:t>Úhel, který svírá odražený paprsek s kolmicí dopadu</a:t>
            </a:r>
            <a:r>
              <a:rPr lang="cs-CZ" smtClean="0">
                <a:latin typeface="Arial" charset="0"/>
              </a:rPr>
              <a:t>,</a:t>
            </a:r>
            <a:r>
              <a:rPr lang="cs-CZ" smtClean="0"/>
              <a:t> nazýváme </a:t>
            </a:r>
            <a:r>
              <a:rPr lang="cs-CZ" b="1" smtClean="0"/>
              <a:t>úhel odrazu</a:t>
            </a:r>
            <a:r>
              <a:rPr lang="cs-CZ" smtClean="0"/>
              <a:t>.</a:t>
            </a:r>
          </a:p>
          <a:p>
            <a:pPr algn="just">
              <a:buFont typeface="Wingdings" pitchFamily="2" charset="2"/>
              <a:buChar char="q"/>
            </a:pPr>
            <a:endParaRPr lang="cs-CZ" smtClean="0"/>
          </a:p>
          <a:p>
            <a:pPr algn="just">
              <a:buFont typeface="Symbol" pitchFamily="18" charset="2"/>
              <a:buNone/>
            </a:pPr>
            <a:endParaRPr lang="cs-CZ" smtClean="0"/>
          </a:p>
          <a:p>
            <a:pPr algn="just">
              <a:buFont typeface="Symbol" pitchFamily="18" charset="2"/>
              <a:buNone/>
            </a:pPr>
            <a:endParaRPr lang="cs-CZ" smtClean="0"/>
          </a:p>
          <a:p>
            <a:pPr algn="just">
              <a:buFont typeface="Symbol" pitchFamily="18" charset="2"/>
              <a:buNone/>
            </a:pPr>
            <a:endParaRPr lang="cs-CZ" smtClean="0"/>
          </a:p>
        </p:txBody>
      </p:sp>
      <p:sp>
        <p:nvSpPr>
          <p:cNvPr id="18434" name="Nadpis 2"/>
          <p:cNvSpPr>
            <a:spLocks noGrp="1"/>
          </p:cNvSpPr>
          <p:nvPr>
            <p:ph type="title"/>
          </p:nvPr>
        </p:nvSpPr>
        <p:spPr>
          <a:xfrm>
            <a:off x="457200" y="338138"/>
            <a:ext cx="8229600" cy="1074737"/>
          </a:xfrm>
        </p:spPr>
        <p:txBody>
          <a:bodyPr/>
          <a:lstStyle/>
          <a:p>
            <a:r>
              <a:rPr lang="cs-CZ" smtClean="0"/>
              <a:t>Základní pojmy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2"/>
          <p:cNvSpPr>
            <a:spLocks noGrp="1"/>
          </p:cNvSpPr>
          <p:nvPr>
            <p:ph idx="1"/>
          </p:nvPr>
        </p:nvSpPr>
        <p:spPr>
          <a:xfrm>
            <a:off x="738188" y="2060575"/>
            <a:ext cx="7407275" cy="4137025"/>
          </a:xfrm>
          <a:solidFill>
            <a:schemeClr val="bg1"/>
          </a:solidFill>
        </p:spPr>
        <p:txBody>
          <a:bodyPr/>
          <a:lstStyle/>
          <a:p>
            <a:pPr marL="0" indent="0">
              <a:buFont typeface="Symbol" pitchFamily="18" charset="2"/>
              <a:buNone/>
            </a:pPr>
            <a:r>
              <a:rPr lang="cs-CZ" smtClean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19458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Zákon odrazu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684213" y="1989138"/>
            <a:ext cx="7920037" cy="1570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Clr>
                <a:schemeClr val="bg2">
                  <a:lumMod val="50000"/>
                </a:schemeClr>
              </a:buClr>
              <a:buFont typeface="Wingdings" pitchFamily="2" charset="2"/>
              <a:buChar char="q"/>
              <a:defRPr/>
            </a:pPr>
            <a:r>
              <a:rPr lang="cs-CZ" sz="2400" b="1" dirty="0">
                <a:solidFill>
                  <a:schemeClr val="tx2"/>
                </a:solidFill>
                <a:latin typeface="+mn-lt"/>
                <a:cs typeface="+mn-cs"/>
              </a:rPr>
              <a:t>Při odrazu světla na rozhraní dvou optických prostředí je úhel dopadu roven úhlu odrazu. Odražený paprsek zůstává v rovině dopadu.</a:t>
            </a:r>
            <a:endParaRPr lang="cs-CZ" sz="2400" b="1" dirty="0">
              <a:solidFill>
                <a:schemeClr val="tx2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dirty="0">
              <a:solidFill>
                <a:schemeClr val="tx2"/>
              </a:solidFill>
              <a:latin typeface="+mn-lt"/>
              <a:cs typeface="+mn-cs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4650" y="3275013"/>
            <a:ext cx="6264275" cy="3424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Čárový popisek 1 8"/>
          <p:cNvSpPr/>
          <p:nvPr/>
        </p:nvSpPr>
        <p:spPr>
          <a:xfrm>
            <a:off x="6013450" y="5175250"/>
            <a:ext cx="1728788" cy="522288"/>
          </a:xfrm>
          <a:prstGeom prst="borderCallout1">
            <a:avLst>
              <a:gd name="adj1" fmla="val 18750"/>
              <a:gd name="adj2" fmla="val -8333"/>
              <a:gd name="adj3" fmla="val 72187"/>
              <a:gd name="adj4" fmla="val -16909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1"/>
                </a:solidFill>
              </a:rPr>
              <a:t>ú</a:t>
            </a:r>
            <a:r>
              <a:rPr lang="cs-CZ" dirty="0">
                <a:solidFill>
                  <a:schemeClr val="tx1"/>
                </a:solidFill>
              </a:rPr>
              <a:t>hel odrazu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" name="Čárový popisek 1 12"/>
          <p:cNvSpPr/>
          <p:nvPr/>
        </p:nvSpPr>
        <p:spPr>
          <a:xfrm>
            <a:off x="1649413" y="5097463"/>
            <a:ext cx="1698625" cy="468312"/>
          </a:xfrm>
          <a:prstGeom prst="borderCallout1">
            <a:avLst>
              <a:gd name="adj1" fmla="val 12552"/>
              <a:gd name="adj2" fmla="val 1503"/>
              <a:gd name="adj3" fmla="val 134194"/>
              <a:gd name="adj4" fmla="val 4945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1"/>
                </a:solidFill>
              </a:rPr>
              <a:t>ú</a:t>
            </a:r>
            <a:r>
              <a:rPr lang="cs-CZ" dirty="0">
                <a:solidFill>
                  <a:schemeClr val="tx1"/>
                </a:solidFill>
              </a:rPr>
              <a:t>hel dopadu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" name="Čárový popisek 1 15"/>
          <p:cNvSpPr/>
          <p:nvPr/>
        </p:nvSpPr>
        <p:spPr>
          <a:xfrm>
            <a:off x="3265488" y="3213100"/>
            <a:ext cx="2757487" cy="368300"/>
          </a:xfrm>
          <a:prstGeom prst="borderCallout1">
            <a:avLst>
              <a:gd name="adj1" fmla="val 18750"/>
              <a:gd name="adj2" fmla="val -8333"/>
              <a:gd name="adj3" fmla="val 175403"/>
              <a:gd name="adj4" fmla="val -27421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1"/>
                </a:solidFill>
              </a:rPr>
              <a:t>Kolmice dopadu</a:t>
            </a:r>
            <a:endParaRPr lang="cs-CZ" dirty="0">
              <a:solidFill>
                <a:schemeClr val="tx1"/>
              </a:solidFill>
            </a:endParaRPr>
          </a:p>
        </p:txBody>
      </p:sp>
      <p:cxnSp>
        <p:nvCxnSpPr>
          <p:cNvPr id="6" name="Přímá spojnice se šipkou 5"/>
          <p:cNvCxnSpPr/>
          <p:nvPr/>
        </p:nvCxnSpPr>
        <p:spPr>
          <a:xfrm>
            <a:off x="3265488" y="5435600"/>
            <a:ext cx="130651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H="1">
            <a:off x="4776788" y="5435600"/>
            <a:ext cx="123666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3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Line 2"/>
          <p:cNvSpPr>
            <a:spLocks noChangeShapeType="1"/>
          </p:cNvSpPr>
          <p:nvPr/>
        </p:nvSpPr>
        <p:spPr bwMode="auto">
          <a:xfrm flipH="1">
            <a:off x="0" y="1971675"/>
            <a:ext cx="819150" cy="0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0482" name="Line 3"/>
          <p:cNvSpPr>
            <a:spLocks noChangeShapeType="1"/>
          </p:cNvSpPr>
          <p:nvPr/>
        </p:nvSpPr>
        <p:spPr bwMode="auto">
          <a:xfrm>
            <a:off x="771525" y="2120900"/>
            <a:ext cx="7618413" cy="0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0483" name="Line 4"/>
          <p:cNvSpPr>
            <a:spLocks noChangeShapeType="1"/>
          </p:cNvSpPr>
          <p:nvPr/>
        </p:nvSpPr>
        <p:spPr bwMode="auto">
          <a:xfrm flipH="1">
            <a:off x="9525" y="2111375"/>
            <a:ext cx="819150" cy="0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81606" name="Text Box 6"/>
          <p:cNvSpPr txBox="1">
            <a:spLocks noChangeArrowheads="1"/>
          </p:cNvSpPr>
          <p:nvPr/>
        </p:nvSpPr>
        <p:spPr bwMode="auto">
          <a:xfrm>
            <a:off x="419100" y="476250"/>
            <a:ext cx="8329613" cy="4473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/>
          <a:p>
            <a:pPr marL="457200" indent="-457200" algn="just">
              <a:buFont typeface="Wingdings" pitchFamily="2" charset="2"/>
              <a:buChar char="q"/>
            </a:pPr>
            <a:endParaRPr lang="cs-CZ" sz="2400">
              <a:solidFill>
                <a:schemeClr val="tx2"/>
              </a:solidFill>
              <a:latin typeface="Candara" pitchFamily="34" charset="0"/>
            </a:endParaRPr>
          </a:p>
          <a:p>
            <a:pPr marL="457200" indent="-457200" algn="just">
              <a:buFont typeface="Wingdings" pitchFamily="2" charset="2"/>
              <a:buChar char="q"/>
            </a:pPr>
            <a:endParaRPr lang="cs-CZ" sz="2400">
              <a:solidFill>
                <a:schemeClr val="tx2"/>
              </a:solidFill>
              <a:latin typeface="Candara" pitchFamily="34" charset="0"/>
            </a:endParaRPr>
          </a:p>
          <a:p>
            <a:pPr marL="457200" indent="-457200" algn="just">
              <a:buClr>
                <a:srgbClr val="74A510"/>
              </a:buClr>
              <a:buFont typeface="Wingdings" pitchFamily="2" charset="2"/>
              <a:buChar char="q"/>
            </a:pPr>
            <a:r>
              <a:rPr lang="cs-CZ" sz="2400">
                <a:solidFill>
                  <a:schemeClr val="tx2"/>
                </a:solidFill>
                <a:latin typeface="Candara" pitchFamily="34" charset="0"/>
              </a:rPr>
              <a:t>Je-li plocha, na kterou světlo dopadá hladká a rovná, pak se rovnoběžný svazek paprsků odráží opět jako rovnoběžný svazek paprsků. </a:t>
            </a:r>
          </a:p>
          <a:p>
            <a:pPr marL="457200" indent="-457200" algn="just"/>
            <a:endParaRPr lang="cs-CZ" sz="2400">
              <a:solidFill>
                <a:schemeClr val="tx2"/>
              </a:solidFill>
              <a:latin typeface="Candara" pitchFamily="34" charset="0"/>
            </a:endParaRPr>
          </a:p>
          <a:p>
            <a:pPr marL="457200" indent="-457200" algn="just">
              <a:buFont typeface="Wingdings" pitchFamily="2" charset="2"/>
              <a:buChar char="q"/>
            </a:pPr>
            <a:endParaRPr lang="cs-CZ" sz="2400">
              <a:solidFill>
                <a:schemeClr val="tx2"/>
              </a:solidFill>
              <a:latin typeface="Candara" pitchFamily="34" charset="0"/>
            </a:endParaRPr>
          </a:p>
          <a:p>
            <a:pPr marL="457200" indent="-457200" algn="just"/>
            <a:endParaRPr lang="cs-CZ" sz="2400">
              <a:solidFill>
                <a:schemeClr val="tx2"/>
              </a:solidFill>
              <a:latin typeface="Candara" pitchFamily="34" charset="0"/>
            </a:endParaRPr>
          </a:p>
          <a:p>
            <a:pPr marL="457200" indent="-457200" algn="just">
              <a:buClr>
                <a:srgbClr val="74A510"/>
              </a:buClr>
              <a:buFont typeface="Wingdings" pitchFamily="2" charset="2"/>
              <a:buChar char="q"/>
            </a:pPr>
            <a:r>
              <a:rPr lang="cs-CZ" sz="2400">
                <a:solidFill>
                  <a:schemeClr val="tx2"/>
                </a:solidFill>
                <a:latin typeface="Candara" pitchFamily="34" charset="0"/>
              </a:rPr>
              <a:t>Dopadá-li rovnoběžný svazek paprsků na drsnou, nerovnou plochu, má každý paprsek jiný úhel dopadu a vzhledem k tomu se paprsky odrážejí pod různými úhly, proto světlo vniká i do míst</a:t>
            </a:r>
            <a:r>
              <a:rPr lang="cs-CZ" sz="2400">
                <a:solidFill>
                  <a:schemeClr val="tx2"/>
                </a:solidFill>
              </a:rPr>
              <a:t>,</a:t>
            </a:r>
            <a:r>
              <a:rPr lang="cs-CZ" sz="2400">
                <a:solidFill>
                  <a:schemeClr val="tx2"/>
                </a:solidFill>
                <a:latin typeface="Candara" pitchFamily="34" charset="0"/>
              </a:rPr>
              <a:t> kam přímo nedopadá.</a:t>
            </a:r>
          </a:p>
        </p:txBody>
      </p:sp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9875" y="2492375"/>
            <a:ext cx="5638800" cy="86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Čárový popisek 1 16"/>
          <p:cNvSpPr/>
          <p:nvPr/>
        </p:nvSpPr>
        <p:spPr>
          <a:xfrm>
            <a:off x="5970588" y="2574925"/>
            <a:ext cx="2593975" cy="928688"/>
          </a:xfrm>
          <a:prstGeom prst="borderCallout1">
            <a:avLst>
              <a:gd name="adj1" fmla="val 62422"/>
              <a:gd name="adj2" fmla="val -7234"/>
              <a:gd name="adj3" fmla="val 38936"/>
              <a:gd name="adj4" fmla="val -10914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1"/>
                </a:solidFill>
              </a:rPr>
              <a:t>Odraz světla na rovné ploše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6238" y="5175250"/>
            <a:ext cx="5419725" cy="140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Čárový popisek 1 20"/>
          <p:cNvSpPr/>
          <p:nvPr/>
        </p:nvSpPr>
        <p:spPr>
          <a:xfrm>
            <a:off x="5510213" y="5578475"/>
            <a:ext cx="3556000" cy="593725"/>
          </a:xfrm>
          <a:prstGeom prst="borderCallout1">
            <a:avLst>
              <a:gd name="adj1" fmla="val 23636"/>
              <a:gd name="adj2" fmla="val -4660"/>
              <a:gd name="adj3" fmla="val -48751"/>
              <a:gd name="adj4" fmla="val 11312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1"/>
                </a:solidFill>
              </a:rPr>
              <a:t>Odraz světla na nerovné ploše-rozptyl světla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816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816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816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816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971550" y="1700213"/>
            <a:ext cx="7696200" cy="4387850"/>
          </a:xfrm>
        </p:spPr>
        <p:txBody>
          <a:bodyPr rtlCol="0">
            <a:normAutofit/>
          </a:bodyPr>
          <a:lstStyle/>
          <a:p>
            <a:pPr marL="0" indent="0" algn="just" fontAlgn="auto">
              <a:spcBef>
                <a:spcPts val="0"/>
              </a:spcBef>
              <a:spcAft>
                <a:spcPts val="0"/>
              </a:spcAft>
              <a:buClr>
                <a:schemeClr val="bg2">
                  <a:lumMod val="50000"/>
                </a:schemeClr>
              </a:buClr>
              <a:buSzTx/>
              <a:buFont typeface="Wingdings" pitchFamily="2" charset="2"/>
              <a:buChar char="q"/>
              <a:defRPr/>
            </a:pPr>
            <a:r>
              <a:rPr lang="cs-CZ" dirty="0" smtClean="0">
                <a:solidFill>
                  <a:schemeClr val="tx1"/>
                </a:solidFill>
              </a:rPr>
              <a:t>Odraz světla je velmi důležitý při sestavování různých zařízení pro bezpečnost jízdy. Odrazu světla využívá při plnění své funkce např. odrazka, kterou můžeme vidět na patnících u silnice, je také součástí jízdních kol.</a:t>
            </a:r>
          </a:p>
          <a:p>
            <a:pPr marL="0" indent="0" algn="just" fontAlgn="auto">
              <a:spcBef>
                <a:spcPts val="0"/>
              </a:spcBef>
              <a:spcAft>
                <a:spcPts val="0"/>
              </a:spcAft>
              <a:buClr>
                <a:schemeClr val="bg2">
                  <a:lumMod val="50000"/>
                </a:schemeClr>
              </a:buClr>
              <a:buSzTx/>
              <a:buFont typeface="Wingdings" pitchFamily="2" charset="2"/>
              <a:buChar char="q"/>
              <a:defRPr/>
            </a:pPr>
            <a:r>
              <a:rPr lang="cs-CZ" dirty="0" smtClean="0">
                <a:solidFill>
                  <a:schemeClr val="tx1"/>
                </a:solidFill>
              </a:rPr>
              <a:t>Rozptyl světla a jeho využití je důležitým faktorem při výběru správného osvětlení pracovních ploch. Je potřeba vybrat osvětlení, které neoslňuje a co nejméně namáhá oči.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2530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Využití odrazu a rozptylu světla</a:t>
            </a:r>
          </a:p>
        </p:txBody>
      </p:sp>
      <p:pic>
        <p:nvPicPr>
          <p:cNvPr id="6" name="Picture 2" descr="Soubor:Katzenauga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59113" y="4437063"/>
            <a:ext cx="3816350" cy="2138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Čárový popisek 1 7"/>
          <p:cNvSpPr/>
          <p:nvPr/>
        </p:nvSpPr>
        <p:spPr>
          <a:xfrm>
            <a:off x="900113" y="5346700"/>
            <a:ext cx="2016125" cy="358775"/>
          </a:xfrm>
          <a:prstGeom prst="borderCallout1">
            <a:avLst>
              <a:gd name="adj1" fmla="val 18750"/>
              <a:gd name="adj2" fmla="val -8333"/>
              <a:gd name="adj3" fmla="val 85965"/>
              <a:gd name="adj4" fmla="val -1275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1"/>
                </a:solidFill>
              </a:rPr>
              <a:t>Část odrazky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Line 2"/>
          <p:cNvSpPr>
            <a:spLocks noChangeShapeType="1"/>
          </p:cNvSpPr>
          <p:nvPr/>
        </p:nvSpPr>
        <p:spPr bwMode="auto">
          <a:xfrm flipH="1">
            <a:off x="0" y="1971675"/>
            <a:ext cx="819150" cy="0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3554" name="Line 3"/>
          <p:cNvSpPr>
            <a:spLocks noChangeShapeType="1"/>
          </p:cNvSpPr>
          <p:nvPr/>
        </p:nvSpPr>
        <p:spPr bwMode="auto">
          <a:xfrm>
            <a:off x="771525" y="2120900"/>
            <a:ext cx="7618413" cy="0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3555" name="Line 4"/>
          <p:cNvSpPr>
            <a:spLocks noChangeShapeType="1"/>
          </p:cNvSpPr>
          <p:nvPr/>
        </p:nvSpPr>
        <p:spPr bwMode="auto">
          <a:xfrm flipH="1">
            <a:off x="9525" y="2111375"/>
            <a:ext cx="819150" cy="0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81605" name="Text Box 5"/>
          <p:cNvSpPr txBox="1">
            <a:spLocks noChangeArrowheads="1"/>
          </p:cNvSpPr>
          <p:nvPr/>
        </p:nvSpPr>
        <p:spPr bwMode="auto">
          <a:xfrm>
            <a:off x="179388" y="179388"/>
            <a:ext cx="3133725" cy="646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none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auto">
              <a:spcBef>
                <a:spcPts val="0"/>
              </a:spcBef>
              <a:spcAft>
                <a:spcPct val="15000"/>
              </a:spcAft>
              <a:defRPr/>
            </a:pPr>
            <a:r>
              <a:rPr lang="cs-CZ" sz="3600" dirty="0">
                <a:solidFill>
                  <a:schemeClr val="bg1"/>
                </a:solidFill>
                <a:latin typeface="+mj-lt"/>
                <a:cs typeface="+mn-cs"/>
              </a:rPr>
              <a:t>Otázky a úkoly:</a:t>
            </a:r>
            <a:endParaRPr lang="cs-CZ" sz="3300" b="1" dirty="0">
              <a:solidFill>
                <a:schemeClr val="bg1"/>
              </a:solidFill>
              <a:latin typeface="+mj-lt"/>
              <a:cs typeface="+mn-cs"/>
            </a:endParaRPr>
          </a:p>
        </p:txBody>
      </p:sp>
      <p:sp>
        <p:nvSpPr>
          <p:cNvPr id="281606" name="Text Box 6"/>
          <p:cNvSpPr txBox="1">
            <a:spLocks noChangeArrowheads="1"/>
          </p:cNvSpPr>
          <p:nvPr/>
        </p:nvSpPr>
        <p:spPr bwMode="auto">
          <a:xfrm>
            <a:off x="261938" y="825500"/>
            <a:ext cx="8942387" cy="7418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32004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6576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41148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5720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indent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solidFill>
                  <a:schemeClr val="tx2"/>
                </a:solidFill>
                <a:latin typeface="+mn-lt"/>
                <a:cs typeface="+mn-cs"/>
              </a:rPr>
              <a:t>1. Kde dochází k odrazu světla?</a:t>
            </a: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solidFill>
                  <a:srgbClr val="FF0000"/>
                </a:solidFill>
                <a:latin typeface="+mn-lt"/>
                <a:cs typeface="+mn-cs"/>
              </a:rPr>
              <a:t>N</a:t>
            </a:r>
            <a:r>
              <a:rPr lang="cs-CZ" sz="2800" dirty="0" smtClean="0">
                <a:solidFill>
                  <a:srgbClr val="FF0000"/>
                </a:solidFill>
                <a:latin typeface="+mn-lt"/>
                <a:cs typeface="+mn-cs"/>
              </a:rPr>
              <a:t>a </a:t>
            </a:r>
            <a:r>
              <a:rPr lang="cs-CZ" sz="2800" dirty="0">
                <a:solidFill>
                  <a:srgbClr val="FF0000"/>
                </a:solidFill>
                <a:latin typeface="+mn-lt"/>
                <a:cs typeface="+mn-cs"/>
              </a:rPr>
              <a:t>rozhraní dvou optických prostředí (např. vzduch, kovová deska)</a:t>
            </a: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solidFill>
                  <a:schemeClr val="tx2"/>
                </a:solidFill>
                <a:latin typeface="+mn-lt"/>
                <a:cs typeface="+mn-cs"/>
              </a:rPr>
              <a:t>2. </a:t>
            </a:r>
            <a:r>
              <a:rPr lang="cs-CZ" sz="2800" dirty="0" smtClean="0">
                <a:solidFill>
                  <a:srgbClr val="3E3D2D"/>
                </a:solidFill>
                <a:latin typeface="+mn-lt"/>
                <a:cs typeface="+mn-cs"/>
              </a:rPr>
              <a:t>Co to je kolmice dopadu? </a:t>
            </a: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solidFill>
                  <a:srgbClr val="FF0000"/>
                </a:solidFill>
                <a:latin typeface="+mn-lt"/>
                <a:cs typeface="+mn-cs"/>
              </a:rPr>
              <a:t>Kolmice vztyčená </a:t>
            </a:r>
            <a:r>
              <a:rPr lang="cs-CZ" sz="2800" dirty="0">
                <a:solidFill>
                  <a:srgbClr val="FF0000"/>
                </a:solidFill>
                <a:latin typeface="+mn-lt"/>
                <a:cs typeface="+mn-cs"/>
              </a:rPr>
              <a:t>v bodě </a:t>
            </a:r>
            <a:r>
              <a:rPr lang="cs-CZ" sz="2800" dirty="0" smtClean="0">
                <a:solidFill>
                  <a:srgbClr val="FF0000"/>
                </a:solidFill>
                <a:latin typeface="+mn-lt"/>
                <a:cs typeface="+mn-cs"/>
              </a:rPr>
              <a:t>dopadu.</a:t>
            </a: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solidFill>
                  <a:schemeClr val="tx2"/>
                </a:solidFill>
                <a:latin typeface="+mn-lt"/>
                <a:cs typeface="+mn-cs"/>
              </a:rPr>
              <a:t>3.Jak nazýváme úhel, </a:t>
            </a:r>
            <a:r>
              <a:rPr lang="cs-CZ" sz="2800" dirty="0">
                <a:solidFill>
                  <a:schemeClr val="tx2"/>
                </a:solidFill>
                <a:latin typeface="+mn-lt"/>
                <a:cs typeface="+mn-cs"/>
              </a:rPr>
              <a:t>který svírá odražený paprsek s kolmicí dopadu?</a:t>
            </a:r>
            <a:endParaRPr lang="cs-CZ" sz="2800" dirty="0" smtClean="0">
              <a:solidFill>
                <a:schemeClr val="tx2"/>
              </a:solidFill>
              <a:latin typeface="+mn-lt"/>
              <a:cs typeface="+mn-cs"/>
            </a:endParaRP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solidFill>
                  <a:srgbClr val="FF0000"/>
                </a:solidFill>
                <a:latin typeface="+mn-lt"/>
                <a:cs typeface="+mn-cs"/>
              </a:rPr>
              <a:t>Úhel odrazu.</a:t>
            </a:r>
            <a:endParaRPr lang="cs-CZ" sz="2800" dirty="0" smtClean="0">
              <a:solidFill>
                <a:schemeClr val="tx2"/>
              </a:solidFill>
              <a:latin typeface="+mn-lt"/>
              <a:cs typeface="+mn-cs"/>
            </a:endParaRP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solidFill>
                  <a:schemeClr val="tx2"/>
                </a:solidFill>
                <a:latin typeface="+mn-lt"/>
                <a:cs typeface="+mn-cs"/>
              </a:rPr>
              <a:t>4.Jak zní zákon odrazu?</a:t>
            </a:r>
            <a:endParaRPr lang="cs-CZ" sz="2800" dirty="0">
              <a:solidFill>
                <a:srgbClr val="FF0000"/>
              </a:solidFill>
              <a:latin typeface="+mn-lt"/>
              <a:cs typeface="+mn-cs"/>
            </a:endParaRP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solidFill>
                  <a:srgbClr val="FF0000"/>
                </a:solidFill>
                <a:latin typeface="+mn-lt"/>
                <a:cs typeface="+mn-cs"/>
              </a:rPr>
              <a:t>Při </a:t>
            </a:r>
            <a:r>
              <a:rPr lang="cs-CZ" sz="2800" dirty="0">
                <a:solidFill>
                  <a:srgbClr val="FF0000"/>
                </a:solidFill>
                <a:latin typeface="+mn-lt"/>
                <a:cs typeface="+mn-cs"/>
              </a:rPr>
              <a:t>odrazu světla na rozhraní dvou optických prostředí je úhel dopadu roven úhlu odrazu. Odražený paprsek zůstává v rovině dopadu</a:t>
            </a:r>
            <a:r>
              <a:rPr lang="cs-CZ" sz="2800" dirty="0" smtClean="0">
                <a:solidFill>
                  <a:srgbClr val="FF0000"/>
                </a:solidFill>
                <a:latin typeface="+mn-lt"/>
                <a:cs typeface="+mn-cs"/>
              </a:rPr>
              <a:t>.</a:t>
            </a: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800" dirty="0">
              <a:latin typeface="+mn-lt"/>
              <a:cs typeface="+mn-cs"/>
            </a:endParaRP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800" dirty="0">
              <a:solidFill>
                <a:schemeClr val="tx2"/>
              </a:solidFill>
              <a:cs typeface="+mn-cs"/>
            </a:endParaRP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800" dirty="0" smtClean="0">
              <a:solidFill>
                <a:schemeClr val="tx2"/>
              </a:solidFill>
              <a:latin typeface="+mn-lt"/>
              <a:cs typeface="+mn-cs"/>
            </a:endParaRP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800" dirty="0" smtClean="0">
              <a:solidFill>
                <a:schemeClr val="tx2"/>
              </a:solidFill>
              <a:latin typeface="+mn-lt"/>
              <a:cs typeface="+mn-cs"/>
            </a:endParaRP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800" dirty="0" smtClean="0">
              <a:solidFill>
                <a:schemeClr val="tx2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81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81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81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81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816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816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816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816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816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816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816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816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816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2816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816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816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8160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28160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1605" grpId="0" build="allAtOnce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395288" y="333375"/>
            <a:ext cx="5329237" cy="647700"/>
          </a:xfrm>
        </p:spPr>
        <p:txBody>
          <a:bodyPr/>
          <a:lstStyle/>
          <a:p>
            <a:pPr algn="l"/>
            <a:r>
              <a:rPr lang="cs-CZ" sz="3600" smtClean="0"/>
              <a:t>Otázky a úkoly:</a:t>
            </a:r>
          </a:p>
        </p:txBody>
      </p:sp>
      <p:sp>
        <p:nvSpPr>
          <p:cNvPr id="6" name="Podnadpis 5"/>
          <p:cNvSpPr>
            <a:spLocks noGrp="1"/>
          </p:cNvSpPr>
          <p:nvPr>
            <p:ph type="subTitle" idx="1"/>
          </p:nvPr>
        </p:nvSpPr>
        <p:spPr>
          <a:xfrm>
            <a:off x="395288" y="1052513"/>
            <a:ext cx="7377112" cy="4897437"/>
          </a:xfrm>
        </p:spPr>
        <p:txBody>
          <a:bodyPr/>
          <a:lstStyle/>
          <a:p>
            <a:pPr algn="l"/>
            <a:r>
              <a:rPr lang="cs-CZ" sz="2800" smtClean="0">
                <a:solidFill>
                  <a:srgbClr val="262626"/>
                </a:solidFill>
              </a:rPr>
              <a:t>5.Jak velký bude úhel odrazu, jestliže dopadající a odražený paprsek svírají úhel 90</a:t>
            </a:r>
            <a:r>
              <a:rPr lang="cs-CZ" sz="2800" baseline="30000" smtClean="0">
                <a:solidFill>
                  <a:srgbClr val="262626"/>
                </a:solidFill>
              </a:rPr>
              <a:t>0</a:t>
            </a:r>
            <a:r>
              <a:rPr lang="cs-CZ" sz="2800" smtClean="0">
                <a:solidFill>
                  <a:srgbClr val="262626"/>
                </a:solidFill>
              </a:rPr>
              <a:t>.</a:t>
            </a:r>
          </a:p>
          <a:p>
            <a:pPr algn="l"/>
            <a:r>
              <a:rPr lang="cs-CZ" sz="2800" smtClean="0">
                <a:solidFill>
                  <a:srgbClr val="C00000"/>
                </a:solidFill>
              </a:rPr>
              <a:t>Úhel odrazu je 45</a:t>
            </a:r>
            <a:r>
              <a:rPr lang="cs-CZ" sz="2800" baseline="30000" smtClean="0">
                <a:solidFill>
                  <a:srgbClr val="C00000"/>
                </a:solidFill>
              </a:rPr>
              <a:t>0</a:t>
            </a:r>
            <a:r>
              <a:rPr lang="cs-CZ" sz="2800" smtClean="0">
                <a:solidFill>
                  <a:srgbClr val="C00000"/>
                </a:solidFill>
              </a:rPr>
              <a:t>.</a:t>
            </a:r>
          </a:p>
          <a:p>
            <a:pPr algn="l"/>
            <a:r>
              <a:rPr lang="cs-CZ" sz="2800" smtClean="0">
                <a:solidFill>
                  <a:srgbClr val="262626"/>
                </a:solidFill>
              </a:rPr>
              <a:t>6.Jak je možné, že vidíme předměty i v místnostech</a:t>
            </a:r>
            <a:r>
              <a:rPr lang="cs-CZ" sz="2800" smtClean="0">
                <a:solidFill>
                  <a:srgbClr val="262626"/>
                </a:solidFill>
                <a:latin typeface="Arial" charset="0"/>
              </a:rPr>
              <a:t>,</a:t>
            </a:r>
            <a:r>
              <a:rPr lang="cs-CZ" sz="2800" smtClean="0">
                <a:solidFill>
                  <a:srgbClr val="262626"/>
                </a:solidFill>
              </a:rPr>
              <a:t> do kterých nevniká světlo.</a:t>
            </a:r>
          </a:p>
          <a:p>
            <a:pPr algn="l"/>
            <a:r>
              <a:rPr lang="cs-CZ" sz="2800" smtClean="0">
                <a:solidFill>
                  <a:srgbClr val="C00000"/>
                </a:solidFill>
              </a:rPr>
              <a:t>Je to díky rozptylu světla.</a:t>
            </a:r>
          </a:p>
          <a:p>
            <a:pPr algn="l"/>
            <a:r>
              <a:rPr lang="cs-CZ" sz="2800" smtClean="0">
                <a:solidFill>
                  <a:srgbClr val="262626"/>
                </a:solidFill>
              </a:rPr>
              <a:t>7.Narýsujte chod dopadajícího a odraženého paprsku, který má úhel dopadu 60</a:t>
            </a:r>
            <a:r>
              <a:rPr lang="cs-CZ" sz="2800" baseline="30000" smtClean="0">
                <a:solidFill>
                  <a:srgbClr val="262626"/>
                </a:solidFill>
              </a:rPr>
              <a:t>0</a:t>
            </a:r>
            <a:r>
              <a:rPr lang="cs-CZ" sz="2800" smtClean="0">
                <a:solidFill>
                  <a:srgbClr val="262626"/>
                </a:solidFill>
              </a:rPr>
              <a:t>.</a:t>
            </a:r>
          </a:p>
          <a:p>
            <a:pPr algn="l"/>
            <a:r>
              <a:rPr lang="cs-CZ" sz="2800" smtClean="0">
                <a:solidFill>
                  <a:srgbClr val="C00000"/>
                </a:solidFill>
              </a:rPr>
              <a:t>Dopadající i odražený paprsek svírá s kolmicí dopadu úhel 60</a:t>
            </a:r>
            <a:r>
              <a:rPr lang="cs-CZ" sz="2800" baseline="30000" smtClean="0">
                <a:solidFill>
                  <a:srgbClr val="C00000"/>
                </a:solidFill>
              </a:rPr>
              <a:t>0</a:t>
            </a:r>
            <a:r>
              <a:rPr lang="cs-CZ" sz="2800" smtClean="0">
                <a:solidFill>
                  <a:srgbClr val="C00000"/>
                </a:solidFill>
              </a:rPr>
              <a:t>.</a:t>
            </a:r>
          </a:p>
          <a:p>
            <a:pPr algn="l"/>
            <a:endParaRPr lang="cs-CZ" sz="2800" smtClean="0">
              <a:solidFill>
                <a:srgbClr val="262626"/>
              </a:solidFill>
            </a:endParaRPr>
          </a:p>
          <a:p>
            <a:pPr algn="l"/>
            <a:endParaRPr lang="cs-CZ" sz="2800" smtClean="0">
              <a:solidFill>
                <a:srgbClr val="26262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Zástupný symbol pro obsah 1"/>
          <p:cNvSpPr>
            <a:spLocks noGrp="1"/>
          </p:cNvSpPr>
          <p:nvPr>
            <p:ph idx="1"/>
          </p:nvPr>
        </p:nvSpPr>
        <p:spPr>
          <a:xfrm>
            <a:off x="468313" y="1557338"/>
            <a:ext cx="7883525" cy="4568825"/>
          </a:xfrm>
        </p:spPr>
        <p:txBody>
          <a:bodyPr/>
          <a:lstStyle/>
          <a:p>
            <a:pPr marL="0" indent="0">
              <a:buFont typeface="Symbol" pitchFamily="18" charset="2"/>
              <a:buNone/>
            </a:pPr>
            <a:endParaRPr lang="cs-CZ" sz="1800" smtClean="0"/>
          </a:p>
          <a:p>
            <a:pPr marL="0" indent="0">
              <a:buFont typeface="Symbol" pitchFamily="18" charset="2"/>
              <a:buNone/>
            </a:pPr>
            <a:r>
              <a:rPr lang="cs-CZ" sz="1800" smtClean="0"/>
              <a:t>CAPTAIN76. wikipedia.cz [online]. [cit. 23.10.2013]. Dostupný na WWW: </a:t>
            </a:r>
            <a:r>
              <a:rPr lang="cs-CZ" sz="1800" smtClean="0">
                <a:hlinkClick r:id="rId2"/>
              </a:rPr>
              <a:t>http://cs.wikipedia.org/wiki/Soubor:Lake_Motosu04.jpg</a:t>
            </a:r>
            <a:endParaRPr lang="cs-CZ" sz="1800" smtClean="0"/>
          </a:p>
          <a:p>
            <a:pPr marL="0" indent="0">
              <a:buFont typeface="Symbol" pitchFamily="18" charset="2"/>
              <a:buNone/>
            </a:pPr>
            <a:r>
              <a:rPr lang="cs-CZ" sz="1800" smtClean="0"/>
              <a:t>DANTOR. wikipedia.cz [online]. [cit. 23.10.2013]. Dostupný na WWW: </a:t>
            </a:r>
            <a:r>
              <a:rPr lang="cs-CZ" sz="1800" smtClean="0">
                <a:hlinkClick r:id="rId3"/>
              </a:rPr>
              <a:t>http://cs.wikipedia.org/wiki/Soubor:Katzenaugar.jpg</a:t>
            </a:r>
            <a:endParaRPr lang="cs-CZ" sz="1800" smtClean="0"/>
          </a:p>
          <a:p>
            <a:pPr marL="0" indent="0">
              <a:buFont typeface="Symbol" pitchFamily="18" charset="2"/>
              <a:buNone/>
            </a:pPr>
            <a:endParaRPr lang="cs-CZ" sz="1800" smtClean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sz="1700" dirty="0" smtClean="0">
                <a:latin typeface="+mn-lt"/>
              </a:rPr>
              <a:t>Použité zdroje:</a:t>
            </a:r>
            <a:endParaRPr lang="cs-CZ" sz="1700" dirty="0">
              <a:solidFill>
                <a:schemeClr val="tx2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1662</TotalTime>
  <Words>488</Words>
  <Application>Microsoft Office PowerPoint</Application>
  <PresentationFormat>On-screen Show (4:3)</PresentationFormat>
  <Paragraphs>72</Paragraphs>
  <Slides>10</Slides>
  <Notes>3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Šablona návrhu</vt:lpstr>
      </vt:variant>
      <vt:variant>
        <vt:i4>7</vt:i4>
      </vt:variant>
      <vt:variant>
        <vt:lpstr>Nadpisy snímků</vt:lpstr>
      </vt:variant>
      <vt:variant>
        <vt:i4>10</vt:i4>
      </vt:variant>
    </vt:vector>
  </HeadingPairs>
  <TitlesOfParts>
    <vt:vector size="23" baseType="lpstr">
      <vt:lpstr>Candara</vt:lpstr>
      <vt:lpstr>Arial</vt:lpstr>
      <vt:lpstr>Symbol</vt:lpstr>
      <vt:lpstr>Calibri</vt:lpstr>
      <vt:lpstr>Wingdings</vt:lpstr>
      <vt:lpstr>Times New Roman</vt:lpstr>
      <vt:lpstr>Vlnění</vt:lpstr>
      <vt:lpstr>Vlnění</vt:lpstr>
      <vt:lpstr>Vlnění</vt:lpstr>
      <vt:lpstr>Vlnění</vt:lpstr>
      <vt:lpstr>Vlnění</vt:lpstr>
      <vt:lpstr>Vlnění</vt:lpstr>
      <vt:lpstr>Vlnění</vt:lpstr>
      <vt:lpstr>Snímek 1</vt:lpstr>
      <vt:lpstr>Odraz světla</vt:lpstr>
      <vt:lpstr>Odraz světla</vt:lpstr>
      <vt:lpstr>Základní pojmy</vt:lpstr>
      <vt:lpstr>Zákon odrazu</vt:lpstr>
      <vt:lpstr>Snímek 6</vt:lpstr>
      <vt:lpstr>Využití odrazu a rozptylu světla</vt:lpstr>
      <vt:lpstr>Snímek 8</vt:lpstr>
      <vt:lpstr>Otázky a úkoly: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Délka</dc:title>
  <dc:creator>Kejkrt</dc:creator>
  <cp:lastModifiedBy>DUM</cp:lastModifiedBy>
  <cp:revision>190</cp:revision>
  <dcterms:created xsi:type="dcterms:W3CDTF">2013-01-16T20:09:48Z</dcterms:created>
  <dcterms:modified xsi:type="dcterms:W3CDTF">2015-07-16T14:22:32Z</dcterms:modified>
</cp:coreProperties>
</file>