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66" r:id="rId5"/>
    <p:sldId id="267" r:id="rId6"/>
    <p:sldId id="272" r:id="rId7"/>
    <p:sldId id="277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F55D55E-7BB0-4A16-A821-446AF01C0270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FEA31DA-1A11-4504-8E21-587282D66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A42A5E-179B-4BFC-BD16-DD63600A0D1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929A10-2B8D-43CB-9FB1-127B9BE44B9A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sk-SK">
              <a:cs typeface="Arial" charset="0"/>
            </a:endParaRPr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FCC501-2686-478F-98C5-857F833EC13B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sk-SK">
              <a:cs typeface="Arial" charset="0"/>
            </a:endParaRPr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C955E-26CC-465B-9220-6EAF22F808D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45B0A-14EA-4E67-85C1-1C30A27E3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3EA96-6A6A-479C-92D4-D2049E7E639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F3B79-C2D9-44E0-85FA-A93744C5A3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73E8B-4F78-4FE7-8166-E5830683C08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87FB5-C154-469D-B426-C5F9066FA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A7DFB-210D-43BF-8CA4-905473F6239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D5DB2-7643-43F1-8C78-F98F89DA44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D4888-4AB2-4F33-B99D-D2E93483A3F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5AF-2E57-4EDD-A9A7-C4B16DB3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83F8A-395C-4A62-82A8-93D140007C2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854E0-E0F8-474E-ADA8-6E3FDCEAD4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4619D-0130-499C-84BD-579F9ADF558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F208F-559E-4903-991D-CC203727C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E85CC-8B48-4D52-87D9-C5968DDE3BE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9D2CD-5418-4794-9540-AE17AAEC4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06A68-B188-455B-99B4-CD731E5C506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86E70-0438-4D3E-8075-B5E911F702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B102E-7E19-4530-BF19-AB9A1A8E29B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35F0D-9B70-48D4-A043-3C9CC68EFA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4837B-93D8-4A4A-8591-D7F215A5AFA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33C3E-6408-4DB4-BD61-B925BFA4B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D1ACE20-AF43-47EF-A8A9-5EBB860A808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EF9C58-5BF5-4F47-8BF1-18E931FE4E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1" r:id="rId2"/>
    <p:sldLayoutId id="2147483913" r:id="rId3"/>
    <p:sldLayoutId id="2147483910" r:id="rId4"/>
    <p:sldLayoutId id="2147483909" r:id="rId5"/>
    <p:sldLayoutId id="2147483908" r:id="rId6"/>
    <p:sldLayoutId id="2147483914" r:id="rId7"/>
    <p:sldLayoutId id="2147483915" r:id="rId8"/>
    <p:sldLayoutId id="2147483916" r:id="rId9"/>
    <p:sldLayoutId id="2147483907" r:id="rId10"/>
    <p:sldLayoutId id="2147483917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agram_of_umbra,_penumbra_&amp;_antumbra.png" TargetMode="External"/><Relationship Id="rId2" Type="http://schemas.openxmlformats.org/officeDocument/2006/relationships/hyperlink" Target="http://cs.wikipedia.org/wiki/Soubor:Lightsprint-Penumbra-shadow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ans-Peter_Feldmann_SchattenSpi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12875"/>
            <a:ext cx="5773738" cy="128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6150" y="6021388"/>
            <a:ext cx="47371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Obdélník 2"/>
          <p:cNvSpPr>
            <a:spLocks noChangeArrowheads="1"/>
          </p:cNvSpPr>
          <p:nvPr/>
        </p:nvSpPr>
        <p:spPr bwMode="auto">
          <a:xfrm>
            <a:off x="323850" y="2924175"/>
            <a:ext cx="8208963" cy="3109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ndara" pitchFamily="34" charset="0"/>
              </a:rPr>
              <a:t>Číslo projektu: </a:t>
            </a:r>
            <a:r>
              <a:rPr lang="cs-CZ" sz="1400" b="1">
                <a:latin typeface="Candara" pitchFamily="34" charset="0"/>
              </a:rPr>
              <a:t>CZ.1.07/1.4.00/21.3811</a:t>
            </a:r>
          </a:p>
          <a:p>
            <a:r>
              <a:rPr lang="cs-CZ" sz="1400">
                <a:latin typeface="Candara" pitchFamily="34" charset="0"/>
              </a:rPr>
              <a:t>Název DUM: </a:t>
            </a:r>
            <a:r>
              <a:rPr lang="cs-CZ" sz="1400" b="1">
                <a:latin typeface="Candara" pitchFamily="34" charset="0"/>
              </a:rPr>
              <a:t>Stín</a:t>
            </a:r>
            <a:r>
              <a:rPr lang="cs-CZ" sz="1400">
                <a:latin typeface="Candara" pitchFamily="34" charset="0"/>
              </a:rPr>
              <a:t>	</a:t>
            </a:r>
          </a:p>
          <a:p>
            <a:r>
              <a:rPr lang="cs-CZ" sz="1400">
                <a:latin typeface="Candara" pitchFamily="34" charset="0"/>
              </a:rPr>
              <a:t>Číslo DUM: III/2/FY/2/3/4</a:t>
            </a:r>
          </a:p>
          <a:p>
            <a:r>
              <a:rPr lang="cs-CZ" sz="1400">
                <a:latin typeface="Candara" pitchFamily="34" charset="0"/>
              </a:rPr>
              <a:t>Vzdělávací předmět: Fyzika</a:t>
            </a:r>
          </a:p>
          <a:p>
            <a:r>
              <a:rPr lang="cs-CZ" sz="1400">
                <a:latin typeface="Candara" pitchFamily="34" charset="0"/>
              </a:rPr>
              <a:t>Tematická oblast: Optika</a:t>
            </a:r>
          </a:p>
          <a:p>
            <a:r>
              <a:rPr lang="cs-CZ" sz="1400">
                <a:latin typeface="Candara" pitchFamily="34" charset="0"/>
              </a:rPr>
              <a:t>Autor: </a:t>
            </a:r>
            <a:r>
              <a:rPr lang="cs-CZ" sz="1400" b="1">
                <a:latin typeface="Candara" pitchFamily="34" charset="0"/>
              </a:rPr>
              <a:t>Ing. Markéta Střelcová</a:t>
            </a:r>
          </a:p>
          <a:p>
            <a:r>
              <a:rPr lang="cs-CZ" sz="1400">
                <a:latin typeface="Candara" pitchFamily="34" charset="0"/>
              </a:rPr>
              <a:t>Anotace:	Žák se seznámí s využitím zákona o přímočarém šíření světla ve stejnorodém optickém prostředí a s tím jak vzniká stín a polostín.</a:t>
            </a:r>
          </a:p>
          <a:p>
            <a:r>
              <a:rPr lang="cs-CZ" sz="1400">
                <a:latin typeface="Candara" pitchFamily="34" charset="0"/>
              </a:rPr>
              <a:t>Klíčová slova: světelný paprsek,  stín, polostín, plný stín</a:t>
            </a:r>
          </a:p>
          <a:p>
            <a:r>
              <a:rPr lang="cs-CZ" sz="1400">
                <a:latin typeface="Candara" pitchFamily="34" charset="0"/>
              </a:rPr>
              <a:t>Metodické pokyny: PC, DTP, metodické pokyny jsou součástí materiálu</a:t>
            </a:r>
          </a:p>
          <a:p>
            <a:r>
              <a:rPr lang="cs-CZ" sz="1400">
                <a:latin typeface="Candara" pitchFamily="34" charset="0"/>
              </a:rPr>
              <a:t>Druh učebního materiálu: Prezentace doplněná fotografiemi a úkoly.</a:t>
            </a:r>
          </a:p>
          <a:p>
            <a:r>
              <a:rPr lang="cs-CZ" sz="1400">
                <a:latin typeface="Candara" pitchFamily="34" charset="0"/>
              </a:rPr>
              <a:t>Druh interaktivity: Kombinovaná</a:t>
            </a:r>
          </a:p>
          <a:p>
            <a:r>
              <a:rPr lang="cs-CZ" sz="1400">
                <a:latin typeface="Candara" pitchFamily="34" charset="0"/>
              </a:rPr>
              <a:t>Cílová skupina: Žák 7. ročníku</a:t>
            </a:r>
          </a:p>
          <a:p>
            <a:r>
              <a:rPr lang="cs-CZ" sz="1400">
                <a:latin typeface="Candara" pitchFamily="34" charset="0"/>
              </a:rPr>
              <a:t>Datum vzniku DUM: 28.7.2013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8638" y="3141663"/>
            <a:ext cx="77724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Stín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363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Ing. Markéta Střelcová.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700213"/>
            <a:ext cx="7407275" cy="403225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Víme, že světlo se ve stejnorodém optickém prostředí šíří přímočaře.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Jestliže světlo dopadá na neprůhledné těleso, pak za toto těleso světlo nemůže proniknout a vzniká stín.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Čím více vzdalujeme těleso od zdroje světla, tím je stín vržený tímto tělesem menší.</a:t>
            </a:r>
          </a:p>
          <a:p>
            <a:pPr>
              <a:buFont typeface="Wingdings" pitchFamily="2" charset="2"/>
              <a:buChar char="q"/>
            </a:pPr>
            <a:endParaRPr lang="cs-CZ" smtClean="0"/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to je stín?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221163"/>
            <a:ext cx="3744912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221163"/>
            <a:ext cx="396081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1844675"/>
            <a:ext cx="7408862" cy="4281488"/>
          </a:xfrm>
        </p:spPr>
        <p:txBody>
          <a:bodyPr rtlCol="0">
            <a:normAutofit/>
          </a:bodyPr>
          <a:lstStyle/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Plný </a:t>
            </a:r>
            <a:r>
              <a:rPr lang="cs-CZ" dirty="0"/>
              <a:t>stín vzniká tehdy, </a:t>
            </a:r>
            <a:r>
              <a:rPr lang="cs-CZ" dirty="0" smtClean="0"/>
              <a:t>umístíme-li za neprůhledné těleso </a:t>
            </a:r>
            <a:r>
              <a:rPr lang="cs-CZ" dirty="0"/>
              <a:t>malý bodový zdroj světla, hranice  mezi osvětlenou částí plochy a stínem je ostře ohraničená. </a:t>
            </a:r>
            <a:endParaRPr lang="cs-CZ" dirty="0" smtClean="0"/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V přírodě se s plným stínem téměř nesetkáme, je zde velké množství zdrojů světla.</a:t>
            </a:r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 smtClean="0"/>
          </a:p>
          <a:p>
            <a:pPr marL="0" indent="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  <a:p>
            <a:pPr marL="0" indent="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0" indent="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Plný stín</a:t>
            </a:r>
          </a:p>
        </p:txBody>
      </p:sp>
      <p:sp>
        <p:nvSpPr>
          <p:cNvPr id="4" name="Ovál 3"/>
          <p:cNvSpPr/>
          <p:nvPr/>
        </p:nvSpPr>
        <p:spPr>
          <a:xfrm flipH="1">
            <a:off x="1358900" y="4843463"/>
            <a:ext cx="46038" cy="252412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040188" y="4314825"/>
            <a:ext cx="360362" cy="14144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619250" y="3786188"/>
            <a:ext cx="4897438" cy="1057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1619250" y="5095875"/>
            <a:ext cx="4897438" cy="12668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6372225" y="3786188"/>
            <a:ext cx="431800" cy="2576512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7019925" y="4508500"/>
            <a:ext cx="1274763" cy="612775"/>
          </a:xfrm>
          <a:prstGeom prst="borderCallout1">
            <a:avLst>
              <a:gd name="adj1" fmla="val 18750"/>
              <a:gd name="adj2" fmla="val -8333"/>
              <a:gd name="adj3" fmla="val 122865"/>
              <a:gd name="adj4" fmla="val -744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>
                <a:solidFill>
                  <a:schemeClr val="tx1"/>
                </a:solidFill>
              </a:rPr>
              <a:t>lný stín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4643438" y="4662488"/>
            <a:ext cx="1441450" cy="612775"/>
          </a:xfrm>
          <a:prstGeom prst="borderCallout1">
            <a:avLst>
              <a:gd name="adj1" fmla="val 18750"/>
              <a:gd name="adj2" fmla="val -8333"/>
              <a:gd name="adj3" fmla="val 134777"/>
              <a:gd name="adj4" fmla="val -1085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neprůhledné těleso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idx="1"/>
          </p:nvPr>
        </p:nvSpPr>
        <p:spPr>
          <a:xfrm>
            <a:off x="871538" y="1989138"/>
            <a:ext cx="7408862" cy="41370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94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Polostín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989138"/>
            <a:ext cx="7920037" cy="1917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Clr>
                <a:srgbClr val="74A510"/>
              </a:buClr>
              <a:buFont typeface="Wingdings" pitchFamily="2" charset="2"/>
              <a:buChar char="q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Polostín vzniká tehdy, osvítíme-li neprůhledné těleso dvěma zdroji světla. Těleso vrhá dva stíny, které se částečně překrývají. Stíny, které se nepřekrývají</a:t>
            </a:r>
            <a:r>
              <a:rPr lang="cs-CZ" sz="2400">
                <a:solidFill>
                  <a:schemeClr val="tx2"/>
                </a:solidFill>
              </a:rPr>
              <a:t>, </a:t>
            </a: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nazýváme polostín, společná část je plný stín.</a:t>
            </a:r>
          </a:p>
          <a:p>
            <a:pPr marL="342900" indent="-342900"/>
            <a:endParaRPr lang="cs-CZ" sz="240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3573463"/>
            <a:ext cx="5248275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vál 5"/>
          <p:cNvSpPr/>
          <p:nvPr/>
        </p:nvSpPr>
        <p:spPr>
          <a:xfrm>
            <a:off x="5584825" y="4783138"/>
            <a:ext cx="423863" cy="792162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6219825" y="3957638"/>
            <a:ext cx="1304925" cy="306387"/>
          </a:xfrm>
          <a:prstGeom prst="borderCallout1">
            <a:avLst>
              <a:gd name="adj1" fmla="val 32116"/>
              <a:gd name="adj2" fmla="val -13071"/>
              <a:gd name="adj3" fmla="val 145668"/>
              <a:gd name="adj4" fmla="val -523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polostín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6219825" y="4924425"/>
            <a:ext cx="1296988" cy="511175"/>
          </a:xfrm>
          <a:prstGeom prst="borderCallout1">
            <a:avLst>
              <a:gd name="adj1" fmla="val 18750"/>
              <a:gd name="adj2" fmla="val -8333"/>
              <a:gd name="adj3" fmla="val 122436"/>
              <a:gd name="adj4" fmla="val -6773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>
                <a:solidFill>
                  <a:schemeClr val="tx1"/>
                </a:solidFill>
              </a:rPr>
              <a:t>lný stín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3348038" y="3573463"/>
            <a:ext cx="1552575" cy="612775"/>
          </a:xfrm>
          <a:prstGeom prst="borderCallout1">
            <a:avLst>
              <a:gd name="adj1" fmla="val 18750"/>
              <a:gd name="adj2" fmla="val -8333"/>
              <a:gd name="adj3" fmla="val 23362"/>
              <a:gd name="adj4" fmla="val -45696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>
                <a:solidFill>
                  <a:schemeClr val="tx1"/>
                </a:solidFill>
              </a:rPr>
              <a:t>eprůhledné těleso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2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3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409575" y="1846263"/>
            <a:ext cx="8339138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marL="457200" indent="-457200" algn="just">
              <a:buClr>
                <a:srgbClr val="74A510"/>
              </a:buClr>
              <a:buFont typeface="Wingdings" pitchFamily="2" charset="2"/>
              <a:buChar char="q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Známe-li délky stínů dvou blízkých předmětů, které stojí na vodorovné rovině a jsou rovnoběžné</a:t>
            </a:r>
            <a:r>
              <a:rPr lang="cs-CZ" sz="2400">
                <a:solidFill>
                  <a:schemeClr val="tx2"/>
                </a:solidFill>
              </a:rPr>
              <a:t>,</a:t>
            </a: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 a výšku jednoho z předmětů, pak můžeme vypočítat výšku druhého předmětu.</a:t>
            </a:r>
          </a:p>
          <a:p>
            <a:pPr marL="457200" indent="-457200" algn="just">
              <a:buClr>
                <a:srgbClr val="74A510"/>
              </a:buClr>
              <a:buFont typeface="Wingdings" pitchFamily="2" charset="2"/>
              <a:buChar char="q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Kolikrát má jeden předmět delší stín než předmět druhý, tolikrát vyšší tento předmět je.</a:t>
            </a:r>
          </a:p>
          <a:p>
            <a:pPr marL="457200" indent="-457200" algn="just"/>
            <a:endParaRPr lang="cs-CZ" sz="240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Výpočet výšky předmětů pomocí stínů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4311650"/>
            <a:ext cx="554513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Čárový popisek 1 1"/>
          <p:cNvSpPr/>
          <p:nvPr/>
        </p:nvSpPr>
        <p:spPr>
          <a:xfrm>
            <a:off x="771525" y="5589588"/>
            <a:ext cx="1279525" cy="503237"/>
          </a:xfrm>
          <a:prstGeom prst="borderCallout1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komín výška</a:t>
            </a:r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?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Čárový popisek 1 2"/>
          <p:cNvSpPr/>
          <p:nvPr/>
        </p:nvSpPr>
        <p:spPr>
          <a:xfrm>
            <a:off x="3924300" y="4652963"/>
            <a:ext cx="1079500" cy="576262"/>
          </a:xfrm>
          <a:prstGeom prst="borderCallout1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>
                <a:solidFill>
                  <a:schemeClr val="tx1"/>
                </a:solidFill>
              </a:rPr>
              <a:t>yč výška 1m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843213" y="5229225"/>
            <a:ext cx="1512887" cy="6127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Čárový popisek 1 6"/>
          <p:cNvSpPr/>
          <p:nvPr/>
        </p:nvSpPr>
        <p:spPr>
          <a:xfrm>
            <a:off x="4716463" y="5535613"/>
            <a:ext cx="2376487" cy="474662"/>
          </a:xfrm>
          <a:prstGeom prst="borderCallout1">
            <a:avLst>
              <a:gd name="adj1" fmla="val 18750"/>
              <a:gd name="adj2" fmla="val -8333"/>
              <a:gd name="adj3" fmla="val 147021"/>
              <a:gd name="adj4" fmla="val 30013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>
                <a:solidFill>
                  <a:schemeClr val="tx1"/>
                </a:solidFill>
              </a:rPr>
              <a:t>élka stínu tyče 1,5 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419475" y="5732463"/>
            <a:ext cx="1296988" cy="5762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Čárový popisek 1 9"/>
          <p:cNvSpPr/>
          <p:nvPr/>
        </p:nvSpPr>
        <p:spPr>
          <a:xfrm>
            <a:off x="5903913" y="6092825"/>
            <a:ext cx="2989262" cy="504825"/>
          </a:xfrm>
          <a:prstGeom prst="borderCallout1">
            <a:avLst>
              <a:gd name="adj1" fmla="val 18750"/>
              <a:gd name="adj2" fmla="val -8333"/>
              <a:gd name="adj3" fmla="val 123330"/>
              <a:gd name="adj4" fmla="val 1464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>
                <a:solidFill>
                  <a:schemeClr val="tx1"/>
                </a:solidFill>
              </a:rPr>
              <a:t>élka stínu komínu 3 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5903913" y="6345238"/>
            <a:ext cx="323850" cy="2524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ný popisek 18"/>
          <p:cNvSpPr/>
          <p:nvPr/>
        </p:nvSpPr>
        <p:spPr>
          <a:xfrm>
            <a:off x="5003800" y="3789363"/>
            <a:ext cx="3744913" cy="1584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Stín komínu je 2xdelší než stín tyče, z těchto </a:t>
            </a:r>
            <a:r>
              <a:rPr lang="cs-CZ"/>
              <a:t>údajů vyplývá</a:t>
            </a:r>
            <a:r>
              <a:rPr lang="cs-CZ" dirty="0"/>
              <a:t>, že  komín je 2x vyšší než tyč. Výška komínu je 2m.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10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550" y="1700213"/>
            <a:ext cx="7696200" cy="4387850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Clr>
                <a:srgbClr val="74A510"/>
              </a:buClr>
              <a:buSzTx/>
              <a:buFont typeface="Wingdings" pitchFamily="2" charset="2"/>
              <a:buChar char="q"/>
            </a:pPr>
            <a:r>
              <a:rPr lang="cs-CZ" smtClean="0">
                <a:solidFill>
                  <a:schemeClr val="tx1"/>
                </a:solidFill>
              </a:rPr>
              <a:t>Plný stín a polostín můžeme na obloze sledovat při zatmění Měsíce a také při zatmění Slunce. Jedná se o poměrně vzácné jevy, které nastávají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</a:t>
            </a:r>
            <a:r>
              <a:rPr lang="cs-CZ" smtClean="0">
                <a:solidFill>
                  <a:schemeClr val="tx1"/>
                </a:solidFill>
              </a:rPr>
              <a:t> jestliže Slunce, Země a Měsíc jsou přesně v jedné přímce.</a:t>
            </a:r>
          </a:p>
          <a:p>
            <a:pPr marL="0" indent="0" algn="just">
              <a:spcBef>
                <a:spcPct val="0"/>
              </a:spcBef>
              <a:buClr>
                <a:srgbClr val="74A510"/>
              </a:buClr>
              <a:buSzTx/>
              <a:buFont typeface="Wingdings" pitchFamily="2" charset="2"/>
              <a:buChar char="q"/>
            </a:pPr>
            <a:r>
              <a:rPr lang="cs-CZ" smtClean="0">
                <a:solidFill>
                  <a:schemeClr val="tx1"/>
                </a:solidFill>
              </a:rPr>
              <a:t>Jestliže Země zastiňuje Měsíc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</a:t>
            </a:r>
            <a:r>
              <a:rPr lang="cs-CZ" smtClean="0">
                <a:solidFill>
                  <a:schemeClr val="tx1"/>
                </a:solidFill>
              </a:rPr>
              <a:t> vzniká zatmění Měsíce, když Měsíc zastiňuje Slunce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,</a:t>
            </a:r>
            <a:r>
              <a:rPr lang="cs-CZ" smtClean="0">
                <a:solidFill>
                  <a:schemeClr val="tx1"/>
                </a:solidFill>
              </a:rPr>
              <a:t> vzniká zatmění Slunce.</a:t>
            </a: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Stín v astronomii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7263" y="4179888"/>
            <a:ext cx="47529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2"/>
          <p:cNvSpPr/>
          <p:nvPr/>
        </p:nvSpPr>
        <p:spPr>
          <a:xfrm>
            <a:off x="2411413" y="4035425"/>
            <a:ext cx="1512887" cy="288925"/>
          </a:xfrm>
          <a:prstGeom prst="borderCallout1">
            <a:avLst>
              <a:gd name="adj1" fmla="val 18750"/>
              <a:gd name="adj2" fmla="val 7010"/>
              <a:gd name="adj3" fmla="val 52166"/>
              <a:gd name="adj4" fmla="val 11126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polostín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2843213" y="6624638"/>
            <a:ext cx="1512887" cy="190500"/>
          </a:xfrm>
          <a:prstGeom prst="borderCallout1">
            <a:avLst>
              <a:gd name="adj1" fmla="val 18750"/>
              <a:gd name="adj2" fmla="val -8333"/>
              <a:gd name="adj3" fmla="val -31093"/>
              <a:gd name="adj4" fmla="val -46456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>
                <a:solidFill>
                  <a:schemeClr val="tx1"/>
                </a:solidFill>
              </a:rPr>
              <a:t>lný stín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659563" y="4005263"/>
            <a:ext cx="2160587" cy="973137"/>
          </a:xfrm>
          <a:prstGeom prst="wedgeEllipseCallout">
            <a:avLst>
              <a:gd name="adj1" fmla="val -89410"/>
              <a:gd name="adj2" fmla="val 825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>
                <a:solidFill>
                  <a:schemeClr val="tx1"/>
                </a:solidFill>
              </a:rPr>
              <a:t>atmění Měsíce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4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5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3725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fontAlgn="auto">
              <a:spcBef>
                <a:spcPts val="0"/>
              </a:spcBef>
              <a:spcAft>
                <a:spcPct val="15000"/>
              </a:spcAft>
              <a:defRPr/>
            </a:pPr>
            <a:r>
              <a:rPr lang="cs-CZ" sz="3600" dirty="0">
                <a:solidFill>
                  <a:schemeClr val="bg1"/>
                </a:solidFill>
                <a:latin typeface="+mj-lt"/>
                <a:cs typeface="+mn-cs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  <a:cs typeface="+mn-cs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61938" y="825500"/>
            <a:ext cx="8942387" cy="741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1. Kdy vzniká za tělesem stín?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Jestliže 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světlo dopadá na neprůhledné těleso, pak za toto těleso světlo nemůže proniknout a vzniká stín.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  <a:cs typeface="+mn-cs"/>
              </a:rPr>
              <a:t>Jak se mění velikost stínu v závislosti na vzdálenosti od zdroje světla?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latin typeface="Candara"/>
                <a:cs typeface="+mn-cs"/>
              </a:rPr>
              <a:t>Čím </a:t>
            </a:r>
            <a:r>
              <a:rPr lang="cs-CZ" sz="2800" dirty="0">
                <a:solidFill>
                  <a:srgbClr val="FF0000"/>
                </a:solidFill>
                <a:latin typeface="Candara"/>
                <a:cs typeface="+mn-cs"/>
              </a:rPr>
              <a:t>více vzdalujeme těleso od zdroje světla, tím je stín vržený tímto tělesem menší.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3. Měřením bylo zjištěno, že stín továrního komínu je 12,5krát delší než stín 4m dlouhého stromu. Jak vysoký je tovární komín?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Výška komínu je 50m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.</a:t>
            </a: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4.Stín stromu je dlouhý 6m, stín dopravní značky je dlouhý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1,5m. Výška značky je 140cm. Jak vysoký je strom?</a:t>
            </a:r>
            <a:endParaRPr lang="cs-CZ" sz="2800" dirty="0">
              <a:solidFill>
                <a:srgbClr val="FF0000"/>
              </a:solidFill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cs typeface="+mn-cs"/>
              </a:rPr>
              <a:t>Výška stromu </a:t>
            </a:r>
            <a:r>
              <a:rPr lang="cs-CZ" sz="2800" dirty="0">
                <a:solidFill>
                  <a:srgbClr val="FF0000"/>
                </a:solidFill>
                <a:cs typeface="+mn-cs"/>
              </a:rPr>
              <a:t>je </a:t>
            </a:r>
            <a:r>
              <a:rPr lang="cs-CZ" sz="2800" dirty="0" smtClean="0">
                <a:solidFill>
                  <a:srgbClr val="FF0000"/>
                </a:solidFill>
                <a:cs typeface="+mn-cs"/>
              </a:rPr>
              <a:t>5,60m</a:t>
            </a:r>
            <a:r>
              <a:rPr lang="cs-CZ" sz="2800" dirty="0">
                <a:solidFill>
                  <a:srgbClr val="FF0000"/>
                </a:solidFill>
                <a:cs typeface="+mn-cs"/>
              </a:rPr>
              <a:t>. </a:t>
            </a:r>
            <a:r>
              <a:rPr lang="cs-CZ" sz="2800" dirty="0">
                <a:solidFill>
                  <a:schemeClr val="tx2"/>
                </a:solidFill>
                <a:cs typeface="+mn-cs"/>
              </a:rPr>
              <a:t>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  <p:bldP spid="281606" grpId="0" uiExpand="1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1"/>
          <p:cNvSpPr>
            <a:spLocks noGrp="1"/>
          </p:cNvSpPr>
          <p:nvPr>
            <p:ph idx="1"/>
          </p:nvPr>
        </p:nvSpPr>
        <p:spPr>
          <a:xfrm>
            <a:off x="485775" y="1557338"/>
            <a:ext cx="7885113" cy="45688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HRBEK, Štěpán. wikipedia.cz [online]. [cit. 22.10.2013]. Dostupný na WWW: </a:t>
            </a:r>
            <a:r>
              <a:rPr lang="cs-CZ" sz="1800" smtClean="0">
                <a:hlinkClick r:id="rId2"/>
              </a:rPr>
              <a:t>http://cs.wikipedia.org/wiki/Soubor:Lightsprint-Penumbra-shadows.jpg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QARNOS. wikipedia.cz [online]. [cit. 22.10.2013]. Dostupný na WWW: </a:t>
            </a:r>
            <a:r>
              <a:rPr lang="cs-CZ" sz="1800" smtClean="0">
                <a:hlinkClick r:id="rId3"/>
              </a:rPr>
              <a:t>http://cs.wikipedia.org/wiki/Soubor:Diagram_of_umbra,_penumbra_%26_antumbra.png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STALLABRASS, Julian. wikipedia.cz [online]. [cit. 22.10.2013]. Dostupný na WWW: </a:t>
            </a:r>
            <a:r>
              <a:rPr lang="cs-CZ" sz="1800" smtClean="0">
                <a:hlinkClick r:id="rId4"/>
              </a:rPr>
              <a:t>http://cs.wikipedia.org/wiki/Soubor:Hans-Peter_Feldmann_SchattenSpiel.jpg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1424</TotalTime>
  <Words>490</Words>
  <Application>Microsoft Office PowerPoint</Application>
  <PresentationFormat>On-screen Show (4:3)</PresentationFormat>
  <Paragraphs>67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Candara</vt:lpstr>
      <vt:lpstr>Arial</vt:lpstr>
      <vt:lpstr>Symbol</vt:lpstr>
      <vt:lpstr>Calibri</vt:lpstr>
      <vt:lpstr>Wingdings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Stín</vt:lpstr>
      <vt:lpstr>Co to je stín?</vt:lpstr>
      <vt:lpstr>Plný stín</vt:lpstr>
      <vt:lpstr>Polostín</vt:lpstr>
      <vt:lpstr>Výpočet výšky předmětů pomocí stínů</vt:lpstr>
      <vt:lpstr>Stín v astronomii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175</cp:revision>
  <dcterms:created xsi:type="dcterms:W3CDTF">2013-01-16T20:09:48Z</dcterms:created>
  <dcterms:modified xsi:type="dcterms:W3CDTF">2015-07-16T14:19:47Z</dcterms:modified>
</cp:coreProperties>
</file>