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1"/>
  </p:notesMasterIdLst>
  <p:sldIdLst>
    <p:sldId id="276" r:id="rId2"/>
    <p:sldId id="256" r:id="rId3"/>
    <p:sldId id="257" r:id="rId4"/>
    <p:sldId id="266" r:id="rId5"/>
    <p:sldId id="267" r:id="rId6"/>
    <p:sldId id="272" r:id="rId7"/>
    <p:sldId id="265" r:id="rId8"/>
    <p:sldId id="275" r:id="rId9"/>
    <p:sldId id="27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 varScale="1">
        <p:scale>
          <a:sx n="96" d="100"/>
          <a:sy n="96" d="100"/>
        </p:scale>
        <p:origin x="-32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227ED4-B38A-47D9-A7A2-2CA5706A54A5}" type="slidenum">
              <a:rPr lang="sk-SK"/>
              <a:pPr/>
              <a:t>6</a:t>
            </a:fld>
            <a:endParaRPr lang="sk-SK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134"/>
            <a:ext cx="5029200" cy="4115028"/>
          </a:xfrm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227ED4-B38A-47D9-A7A2-2CA5706A54A5}" type="slidenum">
              <a:rPr lang="sk-SK"/>
              <a:pPr/>
              <a:t>7</a:t>
            </a:fld>
            <a:endParaRPr lang="sk-SK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134"/>
            <a:ext cx="5029200" cy="4115028"/>
          </a:xfrm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227ED4-B38A-47D9-A7A2-2CA5706A54A5}" type="slidenum">
              <a:rPr lang="sk-SK"/>
              <a:pPr/>
              <a:t>8</a:t>
            </a:fld>
            <a:endParaRPr lang="sk-SK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134"/>
            <a:ext cx="5029200" cy="4115028"/>
          </a:xfrm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16B86-A335-4EE1-B3D4-E8B3B7A3E8E1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5F6A-ABA3-42A7-ADDE-4B15A1B022AE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21BE3-76AA-490E-BD07-1860B29E1202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B5AB-66F4-4942-825D-0E4F786F30E3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E86D2-7E3C-4742-A6D9-1C3EB0B0481D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99FDB-668D-42B0-A81C-2B7813F61846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BB2E-28D2-4AF5-B87E-89C2CC66AAC7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A915-7E57-4723-8FEF-337C90021233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9015A-28E9-4EC2-B69B-9F122839CCBF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022B-96D2-47DC-B609-F553001CA3DF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E71A-3D8A-48A5-8747-860C47D8EF8B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A6A416D-4E2C-46CB-917A-F821D03A4C80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The_sun1.jpg" TargetMode="External"/><Relationship Id="rId2" Type="http://schemas.openxmlformats.org/officeDocument/2006/relationships/hyperlink" Target="http://cs.wikipedia.org/wiki/Soubor:Soleil_(2)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6888" y="1484784"/>
            <a:ext cx="5773737" cy="1283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6110" y="6021288"/>
            <a:ext cx="4737100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23528" y="2996952"/>
            <a:ext cx="8208912" cy="28931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cs-CZ" sz="1400" dirty="0"/>
              <a:t>Číslo projektu: </a:t>
            </a:r>
            <a:r>
              <a:rPr lang="cs-CZ" sz="1400" b="1" dirty="0" smtClean="0"/>
              <a:t>CZ.1.07/1.4.00/21.3811</a:t>
            </a:r>
            <a:endParaRPr lang="cs-CZ" sz="1400" b="1" dirty="0"/>
          </a:p>
          <a:p>
            <a:r>
              <a:rPr lang="cs-CZ" sz="1400" dirty="0"/>
              <a:t>Název DUM: </a:t>
            </a:r>
            <a:r>
              <a:rPr lang="cs-CZ" sz="1400" b="1" dirty="0" smtClean="0"/>
              <a:t>Světlo, světelné zdroje</a:t>
            </a:r>
            <a:r>
              <a:rPr lang="cs-CZ" sz="1400" dirty="0"/>
              <a:t>	</a:t>
            </a:r>
          </a:p>
          <a:p>
            <a:r>
              <a:rPr lang="cs-CZ" sz="1400" dirty="0"/>
              <a:t>Číslo DUM: </a:t>
            </a:r>
            <a:r>
              <a:rPr lang="cs-CZ" sz="1400" dirty="0" smtClean="0"/>
              <a:t>III/2/FY/2/3/1</a:t>
            </a:r>
            <a:endParaRPr lang="cs-CZ" sz="1400" dirty="0"/>
          </a:p>
          <a:p>
            <a:r>
              <a:rPr lang="cs-CZ" sz="1400" dirty="0"/>
              <a:t>Vzdělávací předmět: Fyzika</a:t>
            </a:r>
          </a:p>
          <a:p>
            <a:r>
              <a:rPr lang="cs-CZ" sz="1400" dirty="0"/>
              <a:t>Tematická oblast: </a:t>
            </a:r>
            <a:r>
              <a:rPr lang="cs-CZ" sz="1400" dirty="0" smtClean="0"/>
              <a:t>Optika</a:t>
            </a:r>
            <a:endParaRPr lang="cs-CZ" sz="1400" dirty="0"/>
          </a:p>
          <a:p>
            <a:r>
              <a:rPr lang="cs-CZ" sz="1400" dirty="0"/>
              <a:t>Autor: </a:t>
            </a:r>
            <a:r>
              <a:rPr lang="cs-CZ" sz="1400" b="1" dirty="0" smtClean="0"/>
              <a:t>Ing. Markéta Střelcová</a:t>
            </a:r>
            <a:endParaRPr lang="cs-CZ" sz="1400" b="1" dirty="0"/>
          </a:p>
          <a:p>
            <a:r>
              <a:rPr lang="cs-CZ" sz="1400" dirty="0"/>
              <a:t>Anotace:	</a:t>
            </a:r>
            <a:r>
              <a:rPr lang="cs-CZ" sz="1400" dirty="0" smtClean="0"/>
              <a:t>Žák se seznámí s tím, co to je světlo a světelné zdroje. </a:t>
            </a:r>
            <a:endParaRPr lang="cs-CZ" sz="1400" dirty="0"/>
          </a:p>
          <a:p>
            <a:r>
              <a:rPr lang="cs-CZ" sz="1400" dirty="0"/>
              <a:t>Klíčová slova</a:t>
            </a:r>
            <a:r>
              <a:rPr lang="cs-CZ" sz="1400" dirty="0" smtClean="0"/>
              <a:t>: světlo, zdroj světla, rychlost světla, optické prostředí</a:t>
            </a:r>
            <a:endParaRPr lang="cs-CZ" sz="1400" dirty="0"/>
          </a:p>
          <a:p>
            <a:r>
              <a:rPr lang="cs-CZ" sz="1400" dirty="0"/>
              <a:t>Metodické pokyny: PC, DTP, metodické pokyny jsou součástí materiálu</a:t>
            </a:r>
          </a:p>
          <a:p>
            <a:r>
              <a:rPr lang="cs-CZ" sz="1400" dirty="0"/>
              <a:t>Druh učebního materiálu: Prezentace doplněná fotografiemi a úkoly.</a:t>
            </a:r>
          </a:p>
          <a:p>
            <a:r>
              <a:rPr lang="cs-CZ" sz="1400" dirty="0"/>
              <a:t>Druh interaktivity: Kombinovaná</a:t>
            </a:r>
          </a:p>
          <a:p>
            <a:r>
              <a:rPr lang="cs-CZ" sz="1400" dirty="0"/>
              <a:t>Cílová </a:t>
            </a:r>
            <a:r>
              <a:rPr lang="cs-CZ" sz="1400" dirty="0" smtClean="0"/>
              <a:t>skupina: Žák 7.ročníku</a:t>
            </a:r>
            <a:endParaRPr lang="cs-CZ" sz="1400" dirty="0"/>
          </a:p>
          <a:p>
            <a:r>
              <a:rPr lang="cs-CZ" sz="1400" dirty="0"/>
              <a:t>Datum vzniku DUM: </a:t>
            </a:r>
            <a:r>
              <a:rPr lang="cs-CZ" sz="1400" dirty="0" smtClean="0"/>
              <a:t>21.7.2013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149486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529305" y="3140968"/>
            <a:ext cx="7772400" cy="1752600"/>
          </a:xfrm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</a:rPr>
              <a:t>Světlo, světelné zdroje</a:t>
            </a:r>
            <a:endParaRPr lang="cs-CZ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8" t="4000" r="2090" b="45888"/>
          <a:stretch/>
        </p:blipFill>
        <p:spPr>
          <a:xfrm>
            <a:off x="2051720" y="1772816"/>
            <a:ext cx="5276338" cy="1080000"/>
          </a:xfrm>
          <a:prstGeom prst="rect">
            <a:avLst/>
          </a:prstGeo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87624" y="602128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Ing. Markéta Střelcová</a:t>
            </a: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.).</a:t>
            </a:r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844824"/>
            <a:ext cx="7408333" cy="4248472"/>
          </a:xfrm>
        </p:spPr>
        <p:txBody>
          <a:bodyPr>
            <a:normAutofit lnSpcReduction="10000"/>
          </a:bodyPr>
          <a:lstStyle/>
          <a:p>
            <a:pPr algn="just">
              <a:buFont typeface="Wingdings" pitchFamily="2" charset="2"/>
              <a:buChar char="q"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Nikdo z nás si nedovede představit život bez světla, ale co to vlastně světlo je.</a:t>
            </a:r>
          </a:p>
          <a:p>
            <a:pPr marL="0" indent="0" algn="just">
              <a:buNone/>
            </a:pPr>
            <a:endParaRPr lang="cs-CZ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just">
              <a:buFont typeface="Wingdings" pitchFamily="2" charset="2"/>
              <a:buChar char="q"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Světlo je elektromagnetické záření, jeho rychlost ve vakuu je 300 000 km/s. Jedná se o vůbec nejvyšší možnou rychlost hmotných objektů ve vesmíru. Ve všech ostatních prostředích se šíří světlo pomaleji. Značka rychlosti světla – c </a:t>
            </a:r>
          </a:p>
          <a:p>
            <a:pPr marL="0" indent="0" algn="just">
              <a:buNone/>
            </a:pPr>
            <a:endParaRPr lang="cs-CZ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just">
              <a:buFont typeface="Wingdings" pitchFamily="2" charset="2"/>
              <a:buChar char="q"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Světlo může být tělesy vyzařováno, ale také odráženo nebo pohlcováno.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Co je to světlo?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4624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2060848"/>
            <a:ext cx="7408333" cy="4065315"/>
          </a:xfrm>
        </p:spPr>
        <p:txBody>
          <a:bodyPr>
            <a:normAutofit lnSpcReduction="10000"/>
          </a:bodyPr>
          <a:lstStyle/>
          <a:p>
            <a:pPr algn="just">
              <a:buFont typeface="Wingdings" pitchFamily="2" charset="2"/>
              <a:buChar char="q"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Jsme schopni vidět takové předměty, ze kterých do našeho oka světlo přichází.</a:t>
            </a:r>
          </a:p>
          <a:p>
            <a:pPr algn="just">
              <a:buFont typeface="Wingdings" pitchFamily="2" charset="2"/>
              <a:buChar char="q"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Takové předměty, které můžou světlo vyzařovat, jsou světelným zdrojem (např. Slunce, hvězdy, plamen, rozžhavené vlákno žárovky).</a:t>
            </a:r>
          </a:p>
          <a:p>
            <a:pPr algn="just">
              <a:buFont typeface="Wingdings" pitchFamily="2" charset="2"/>
              <a:buChar char="q"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Je nutné odlišit </a:t>
            </a: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světelné </a:t>
            </a: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zdroje</a:t>
            </a:r>
          </a:p>
          <a:p>
            <a:pPr marL="0" indent="0" algn="just">
              <a:buNone/>
            </a:pP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od těles, které světlo nevyzařují, </a:t>
            </a:r>
          </a:p>
          <a:p>
            <a:pPr marL="0" indent="0" algn="just">
              <a:buNone/>
            </a:pP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ale pouze odrážejí ( např. Měsíc </a:t>
            </a:r>
          </a:p>
          <a:p>
            <a:pPr marL="0" indent="0" algn="just">
              <a:buNone/>
            </a:pP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odráží sluneční světlo, stůl světlo</a:t>
            </a:r>
          </a:p>
          <a:p>
            <a:pPr marL="0" indent="0" algn="just">
              <a:buNone/>
            </a:pP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žárovky atd.).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Světelné zdroje</a:t>
            </a:r>
            <a:endParaRPr lang="cs-CZ" dirty="0"/>
          </a:p>
        </p:txBody>
      </p:sp>
      <p:pic>
        <p:nvPicPr>
          <p:cNvPr id="1026" name="Picture 2" descr="C:\Users\notebook\Downloads\220px-Soleil_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5724128" y="3795568"/>
            <a:ext cx="2376264" cy="193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90590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2"/>
          <p:cNvSpPr>
            <a:spLocks noGrp="1"/>
          </p:cNvSpPr>
          <p:nvPr>
            <p:ph idx="1"/>
          </p:nvPr>
        </p:nvSpPr>
        <p:spPr>
          <a:xfrm>
            <a:off x="872067" y="1556792"/>
            <a:ext cx="7408333" cy="4824536"/>
          </a:xfrm>
        </p:spPr>
        <p:txBody>
          <a:bodyPr/>
          <a:lstStyle/>
          <a:p>
            <a:pPr algn="just">
              <a:buFont typeface="Wingdings" pitchFamily="2" charset="2"/>
              <a:buChar char="q"/>
            </a:pPr>
            <a:r>
              <a:rPr lang="cs-CZ" dirty="0" smtClean="0"/>
              <a:t> </a:t>
            </a: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přírodní ( Slunce, hvězdy ) a umělé světelné zdroje (žárovka,  zářivka )</a:t>
            </a:r>
          </a:p>
          <a:p>
            <a:pPr marL="0" indent="0" algn="just">
              <a:buNone/>
            </a:pPr>
            <a:endParaRPr lang="cs-CZ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 algn="just">
              <a:buNone/>
            </a:pPr>
            <a:endParaRPr lang="cs-CZ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 algn="just">
              <a:buNone/>
            </a:pPr>
            <a:endParaRPr lang="cs-CZ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 algn="just">
              <a:buNone/>
            </a:pPr>
            <a:endParaRPr lang="cs-CZ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 algn="just">
              <a:buNone/>
            </a:pPr>
            <a:endParaRPr lang="cs-CZ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just">
              <a:buFont typeface="Wingdings" pitchFamily="2" charset="2"/>
              <a:buChar char="q"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plošné ( Slunce, zářivka ) a bodové světelné zdroje (mají malé rozměry – např. laserové ukazovátko) </a:t>
            </a:r>
          </a:p>
          <a:p>
            <a:pPr marL="0" indent="0" algn="just">
              <a:buNone/>
            </a:pPr>
            <a:endParaRPr lang="cs-CZ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světelných zdrojů</a:t>
            </a:r>
            <a:endParaRPr lang="cs-CZ" dirty="0"/>
          </a:p>
        </p:txBody>
      </p:sp>
      <p:pic>
        <p:nvPicPr>
          <p:cNvPr id="2050" name="Picture 2" descr="C:\Users\notebook\Downloads\220px-The_sun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492896"/>
            <a:ext cx="2794000" cy="1983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notebook\Downloads\135775675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492897"/>
            <a:ext cx="1456928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notebook\Downloads\Lase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657197">
            <a:off x="2460779" y="4547072"/>
            <a:ext cx="3595900" cy="3056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51372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3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4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Optické prostředí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77173"/>
            <a:ext cx="8640959" cy="4448990"/>
          </a:xfrm>
        </p:spPr>
        <p:txBody>
          <a:bodyPr/>
          <a:lstStyle/>
          <a:p>
            <a:pPr algn="just">
              <a:buFont typeface="Wingdings" pitchFamily="2" charset="2"/>
              <a:buChar char="q"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Je to každé prostředí, kterým se šíří světlo. </a:t>
            </a:r>
          </a:p>
          <a:p>
            <a:pPr algn="just">
              <a:buFont typeface="Wingdings" pitchFamily="2" charset="2"/>
              <a:buChar char="q"/>
            </a:pP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Optická prostředí dělíme na průhledná – předmět vidíme zcela jasně </a:t>
            </a: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(sklo</a:t>
            </a: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voda, vzduch), průsvitná – předmět vidíme rozmazaně, část světla se rozptýlí (mléčné sklo, </a:t>
            </a: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mlha) </a:t>
            </a: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 prostředí neprůhledná – předmět nevidíme, světlo  tělesem </a:t>
            </a: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neprochází  </a:t>
            </a: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(kámen, plech, </a:t>
            </a: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dřevo)</a:t>
            </a:r>
            <a:endParaRPr lang="cs-CZ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9100" y="4083070"/>
            <a:ext cx="838200" cy="277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02235" y="4085211"/>
            <a:ext cx="838200" cy="277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84463" y="4083069"/>
            <a:ext cx="838200" cy="277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-17409" y="4184552"/>
            <a:ext cx="1944216" cy="2670292"/>
          </a:xfrm>
          <a:prstGeom prst="rect">
            <a:avLst/>
          </a:prstGeom>
          <a:solidFill>
            <a:schemeClr val="bg1">
              <a:alpha val="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608623" y="4198098"/>
            <a:ext cx="1944216" cy="2670292"/>
          </a:xfrm>
          <a:prstGeom prst="rect">
            <a:avLst/>
          </a:prstGeom>
          <a:solidFill>
            <a:schemeClr val="bg1">
              <a:alpha val="7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193745" y="4184552"/>
            <a:ext cx="1944216" cy="26702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5437191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3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4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5" name="Text Box 5"/>
          <p:cNvSpPr txBox="1">
            <a:spLocks noChangeArrowheads="1"/>
          </p:cNvSpPr>
          <p:nvPr/>
        </p:nvSpPr>
        <p:spPr bwMode="auto">
          <a:xfrm>
            <a:off x="179388" y="179388"/>
            <a:ext cx="313419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Aft>
                <a:spcPct val="15000"/>
              </a:spcAft>
            </a:pPr>
            <a:r>
              <a:rPr lang="cs-CZ" sz="3600" dirty="0">
                <a:solidFill>
                  <a:schemeClr val="bg1"/>
                </a:solidFill>
                <a:latin typeface="+mj-lt"/>
              </a:rPr>
              <a:t>Otázky a úkoly:</a:t>
            </a:r>
            <a:endParaRPr lang="cs-CZ" sz="33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81606" name="Text Box 6"/>
          <p:cNvSpPr txBox="1">
            <a:spLocks noChangeArrowheads="1"/>
          </p:cNvSpPr>
          <p:nvPr/>
        </p:nvSpPr>
        <p:spPr bwMode="auto">
          <a:xfrm>
            <a:off x="174317" y="810927"/>
            <a:ext cx="8942387" cy="9571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5720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indent="0" algn="just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1. Co to je světlo?</a:t>
            </a:r>
          </a:p>
          <a:p>
            <a:pPr marL="0" indent="0" algn="just"/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   elektromagnetické záření</a:t>
            </a:r>
          </a:p>
          <a:p>
            <a:pPr marL="0" indent="0" algn="just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2. Jaká je rychlost světla ve vakuu?</a:t>
            </a:r>
          </a:p>
          <a:p>
            <a:pPr marL="0" indent="0" algn="just"/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    300 000 km/s</a:t>
            </a:r>
          </a:p>
          <a:p>
            <a:pPr marL="0" indent="0" algn="just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3. Co to je světelný zdroj</a:t>
            </a:r>
          </a:p>
          <a:p>
            <a:pPr marL="0" indent="0" algn="just"/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    Těleso, které vyzařuje světlo.</a:t>
            </a:r>
          </a:p>
          <a:p>
            <a:pPr marL="0" indent="0" algn="just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4. Jaké znáš světelné zdroje?</a:t>
            </a:r>
          </a:p>
          <a:p>
            <a:pPr marL="0" indent="0" algn="just"/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    např. Slunce, hvězda, rozžhavené vlákno žárovky, oheň,          </a:t>
            </a:r>
          </a:p>
          <a:p>
            <a:pPr marL="0" indent="0" algn="just"/>
            <a:r>
              <a:rPr lang="cs-CZ" sz="2800" dirty="0">
                <a:solidFill>
                  <a:srgbClr val="FF0000"/>
                </a:solidFill>
                <a:latin typeface="+mn-lt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   zářivka</a:t>
            </a:r>
          </a:p>
          <a:p>
            <a:pPr marL="0" indent="0" algn="just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5. Následující tělesa rozdělte na zdroje světla a tělesa,    </a:t>
            </a:r>
          </a:p>
          <a:p>
            <a:pPr marL="0" indent="0" algn="just"/>
            <a:r>
              <a:rPr lang="cs-CZ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 </a:t>
            </a:r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   která světlo odrážejí : skleněné dveře, hvězdy ve      </a:t>
            </a:r>
          </a:p>
          <a:p>
            <a:pPr marL="0" indent="0" algn="just"/>
            <a:r>
              <a:rPr lang="cs-CZ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 </a:t>
            </a:r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   vesmíru, žárovka v lustru, Slunce, Měsíc</a:t>
            </a:r>
            <a:r>
              <a:rPr lang="cs-CZ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. </a:t>
            </a:r>
            <a:endParaRPr lang="cs-CZ" sz="2800" dirty="0" smtClean="0">
              <a:solidFill>
                <a:schemeClr val="tx1">
                  <a:lumMod val="85000"/>
                  <a:lumOff val="15000"/>
                </a:schemeClr>
              </a:solidFill>
              <a:latin typeface="+mn-lt"/>
            </a:endParaRPr>
          </a:p>
          <a:p>
            <a:pPr marL="0" indent="0" algn="just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   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skleněné dveře–odrážejí</a:t>
            </a:r>
            <a:r>
              <a:rPr lang="cs-CZ" sz="2800" dirty="0">
                <a:solidFill>
                  <a:srgbClr val="FF0000"/>
                </a:solidFill>
                <a:latin typeface="+mn-lt"/>
              </a:rPr>
              <a:t>, 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hvězdy–zdroj světla, žárovka     </a:t>
            </a:r>
          </a:p>
          <a:p>
            <a:pPr marL="0" indent="0" algn="just"/>
            <a:r>
              <a:rPr lang="cs-CZ" sz="2800" dirty="0">
                <a:solidFill>
                  <a:srgbClr val="FF0000"/>
                </a:solidFill>
                <a:latin typeface="+mn-lt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   v lustru–zdroj </a:t>
            </a:r>
            <a:r>
              <a:rPr lang="cs-CZ" sz="2800" dirty="0">
                <a:solidFill>
                  <a:srgbClr val="FF0000"/>
                </a:solidFill>
                <a:latin typeface="+mn-lt"/>
              </a:rPr>
              <a:t>světla,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Slunce –zdroj</a:t>
            </a:r>
            <a:r>
              <a:rPr lang="cs-CZ" sz="2800" dirty="0">
                <a:solidFill>
                  <a:srgbClr val="FF0000"/>
                </a:solidFill>
                <a:latin typeface="+mn-lt"/>
              </a:rPr>
              <a:t>, </a:t>
            </a:r>
            <a:r>
              <a:rPr lang="cs-CZ" sz="2800" dirty="0" smtClean="0">
                <a:solidFill>
                  <a:srgbClr val="FF0000"/>
                </a:solidFill>
                <a:latin typeface="+mn-lt"/>
              </a:rPr>
              <a:t>Měsíc-odráží   </a:t>
            </a:r>
            <a:endParaRPr lang="cs-CZ" sz="2800" dirty="0">
              <a:solidFill>
                <a:srgbClr val="FF0000"/>
              </a:solidFill>
              <a:latin typeface="+mn-lt"/>
            </a:endParaRPr>
          </a:p>
          <a:p>
            <a:pPr marL="0" indent="0" algn="just"/>
            <a:r>
              <a:rPr lang="cs-CZ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rPr>
              <a:t>     </a:t>
            </a:r>
            <a:endParaRPr lang="cs-CZ" sz="2800" dirty="0" smtClean="0">
              <a:solidFill>
                <a:schemeClr val="tx1">
                  <a:lumMod val="85000"/>
                  <a:lumOff val="15000"/>
                </a:schemeClr>
              </a:solidFill>
              <a:latin typeface="+mn-lt"/>
            </a:endParaRPr>
          </a:p>
          <a:p>
            <a:pPr marL="0" indent="0" algn="just"/>
            <a:endParaRPr lang="cs-CZ" sz="2800" dirty="0">
              <a:solidFill>
                <a:schemeClr val="tx2"/>
              </a:solidFill>
              <a:latin typeface="+mn-lt"/>
            </a:endParaRPr>
          </a:p>
          <a:p>
            <a:pPr marL="0" indent="0"/>
            <a:endParaRPr lang="cs-CZ" sz="2800" dirty="0" smtClean="0">
              <a:solidFill>
                <a:schemeClr val="tx2"/>
              </a:solidFill>
              <a:latin typeface="+mn-lt"/>
            </a:endParaRPr>
          </a:p>
          <a:p>
            <a:pPr marL="0" indent="0"/>
            <a:endParaRPr lang="cs-CZ" sz="2800" dirty="0">
              <a:solidFill>
                <a:schemeClr val="tx2"/>
              </a:solidFill>
              <a:latin typeface="+mn-lt"/>
            </a:endParaRPr>
          </a:p>
          <a:p>
            <a:pPr marL="0" indent="0"/>
            <a:endParaRPr lang="cs-CZ" sz="2800" dirty="0" smtClean="0">
              <a:solidFill>
                <a:schemeClr val="tx2"/>
              </a:solidFill>
              <a:latin typeface="+mn-lt"/>
            </a:endParaRPr>
          </a:p>
          <a:p>
            <a:pPr marL="0" indent="0"/>
            <a:endParaRPr lang="cs-CZ" sz="2800" dirty="0">
              <a:solidFill>
                <a:schemeClr val="tx2"/>
              </a:solidFill>
              <a:latin typeface="+mn-lt"/>
            </a:endParaRPr>
          </a:p>
          <a:p>
            <a:pPr marL="0" indent="0"/>
            <a:endParaRPr lang="cs-CZ" sz="2800" dirty="0" smtClean="0">
              <a:solidFill>
                <a:schemeClr val="tx2"/>
              </a:solidFill>
              <a:latin typeface="+mn-lt"/>
            </a:endParaRPr>
          </a:p>
          <a:p>
            <a:r>
              <a:rPr lang="cs-CZ" sz="2800" dirty="0" smtClean="0">
                <a:latin typeface="+mn-lt"/>
              </a:rPr>
              <a:t>   </a:t>
            </a:r>
            <a:endParaRPr lang="cs-CZ" sz="2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6269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500" fill="hold"/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500" fill="hold"/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500" fill="hold"/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500" fill="hold"/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500" fill="hold"/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500" fill="hold"/>
                                        <p:tgtEl>
                                          <p:spTgt spid="2816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500" fill="hold"/>
                                        <p:tgtEl>
                                          <p:spTgt spid="2816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500" fill="hold"/>
                                        <p:tgtEl>
                                          <p:spTgt spid="2816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500" fill="hold"/>
                                        <p:tgtEl>
                                          <p:spTgt spid="2816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1500" fill="hold"/>
                                        <p:tgtEl>
                                          <p:spTgt spid="2816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1500" fill="hold"/>
                                        <p:tgtEl>
                                          <p:spTgt spid="2816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500" fill="hold"/>
                                        <p:tgtEl>
                                          <p:spTgt spid="28160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500" fill="hold"/>
                                        <p:tgtEl>
                                          <p:spTgt spid="28160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500" fill="hold"/>
                                        <p:tgtEl>
                                          <p:spTgt spid="28160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500" fill="hold"/>
                                        <p:tgtEl>
                                          <p:spTgt spid="28160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500" fill="hold"/>
                                        <p:tgtEl>
                                          <p:spTgt spid="28160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500" fill="hold"/>
                                        <p:tgtEl>
                                          <p:spTgt spid="28160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8160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8160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605" grpId="0" build="allAtOnce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3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4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5" name="Text Box 5"/>
          <p:cNvSpPr txBox="1">
            <a:spLocks noChangeArrowheads="1"/>
          </p:cNvSpPr>
          <p:nvPr/>
        </p:nvSpPr>
        <p:spPr bwMode="auto">
          <a:xfrm>
            <a:off x="179388" y="179388"/>
            <a:ext cx="313419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Aft>
                <a:spcPct val="15000"/>
              </a:spcAft>
            </a:pPr>
            <a:r>
              <a:rPr lang="cs-CZ" sz="3600" dirty="0">
                <a:solidFill>
                  <a:schemeClr val="bg1"/>
                </a:solidFill>
                <a:latin typeface="+mj-lt"/>
              </a:rPr>
              <a:t>Otázky a úkoly:</a:t>
            </a:r>
            <a:endParaRPr lang="cs-CZ" sz="33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81606" name="Text Box 6"/>
          <p:cNvSpPr txBox="1">
            <a:spLocks noChangeArrowheads="1"/>
          </p:cNvSpPr>
          <p:nvPr/>
        </p:nvSpPr>
        <p:spPr bwMode="auto">
          <a:xfrm>
            <a:off x="201613" y="825719"/>
            <a:ext cx="8546851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5720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lvl="0" indent="0" algn="just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6.</a:t>
            </a:r>
            <a:r>
              <a:rPr lang="cs-CZ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 Uveď příklad plošného a bodového světelného </a:t>
            </a:r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  </a:t>
            </a:r>
          </a:p>
          <a:p>
            <a:pPr marL="0" lvl="0" indent="0" algn="just"/>
            <a:r>
              <a:rPr lang="cs-CZ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 </a:t>
            </a:r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    zdroje</a:t>
            </a:r>
            <a:endParaRPr lang="cs-CZ" sz="28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  <a:p>
            <a:pPr marL="0" lvl="0" indent="0" algn="just"/>
            <a:r>
              <a:rPr lang="cs-CZ" sz="2800" dirty="0">
                <a:solidFill>
                  <a:srgbClr val="FF0000"/>
                </a:solidFill>
                <a:latin typeface="+mj-lt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latin typeface="+mj-lt"/>
              </a:rPr>
              <a:t>   plošné např</a:t>
            </a:r>
            <a:r>
              <a:rPr lang="cs-CZ" sz="2800" dirty="0">
                <a:solidFill>
                  <a:srgbClr val="FF0000"/>
                </a:solidFill>
                <a:latin typeface="+mj-lt"/>
              </a:rPr>
              <a:t>. zářivka, Slunce</a:t>
            </a:r>
          </a:p>
          <a:p>
            <a:pPr marL="0" lvl="0" indent="0" algn="just"/>
            <a:r>
              <a:rPr lang="cs-CZ" sz="2800" dirty="0" smtClean="0">
                <a:solidFill>
                  <a:srgbClr val="FF0000"/>
                </a:solidFill>
                <a:latin typeface="+mj-lt"/>
              </a:rPr>
              <a:t>    bodové </a:t>
            </a:r>
            <a:r>
              <a:rPr lang="cs-CZ" sz="2800" dirty="0">
                <a:solidFill>
                  <a:srgbClr val="FF0000"/>
                </a:solidFill>
                <a:latin typeface="+mj-lt"/>
              </a:rPr>
              <a:t>např. malá žárovička, laserové </a:t>
            </a:r>
            <a:r>
              <a:rPr lang="cs-CZ" sz="2800" dirty="0" smtClean="0">
                <a:solidFill>
                  <a:srgbClr val="FF0000"/>
                </a:solidFill>
                <a:latin typeface="+mj-lt"/>
              </a:rPr>
              <a:t>ukazovátko</a:t>
            </a:r>
            <a:endParaRPr lang="cs-CZ" sz="2800" dirty="0" smtClean="0">
              <a:solidFill>
                <a:schemeClr val="tx2"/>
              </a:solidFill>
              <a:latin typeface="+mj-lt"/>
            </a:endParaRPr>
          </a:p>
          <a:p>
            <a:pPr marL="0" indent="0" algn="just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7. Co to je optické prostředí?</a:t>
            </a:r>
          </a:p>
          <a:p>
            <a:pPr marL="0" indent="0" algn="just"/>
            <a:r>
              <a:rPr lang="cs-CZ" sz="2800" dirty="0" smtClean="0">
                <a:solidFill>
                  <a:srgbClr val="FF0000"/>
                </a:solidFill>
                <a:latin typeface="+mj-lt"/>
              </a:rPr>
              <a:t>    Je to každé prostředí, ve kterém se šíří světlo.</a:t>
            </a:r>
            <a:endParaRPr lang="cs-CZ" sz="2800" baseline="30000" dirty="0" smtClean="0">
              <a:solidFill>
                <a:srgbClr val="FF0000"/>
              </a:solidFill>
              <a:latin typeface="+mj-lt"/>
            </a:endParaRPr>
          </a:p>
          <a:p>
            <a:pPr marL="0" indent="0" algn="just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8.Uveď příklad průhledného, průsvitného a    </a:t>
            </a:r>
          </a:p>
          <a:p>
            <a:pPr marL="0" indent="0" algn="just"/>
            <a:r>
              <a:rPr lang="cs-CZ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 </a:t>
            </a:r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  neprůhledného prostředí.</a:t>
            </a:r>
            <a:r>
              <a:rPr lang="cs-CZ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rPr>
              <a:t> </a:t>
            </a:r>
            <a:endParaRPr lang="cs-CZ" sz="2800" dirty="0" smtClean="0">
              <a:solidFill>
                <a:schemeClr val="tx1">
                  <a:lumMod val="85000"/>
                  <a:lumOff val="15000"/>
                </a:schemeClr>
              </a:solidFill>
              <a:latin typeface="+mj-lt"/>
            </a:endParaRPr>
          </a:p>
          <a:p>
            <a:pPr marL="0" indent="0" algn="just"/>
            <a:r>
              <a:rPr lang="cs-CZ" sz="2800" dirty="0" smtClean="0">
                <a:solidFill>
                  <a:srgbClr val="FF0000"/>
                </a:solidFill>
                <a:latin typeface="+mj-lt"/>
              </a:rPr>
              <a:t>  Průhledné – např. voda, vzduch, sklo, průsvitné – např.      </a:t>
            </a:r>
          </a:p>
          <a:p>
            <a:pPr marL="0" indent="0" algn="just"/>
            <a:r>
              <a:rPr lang="cs-CZ" sz="2800" dirty="0">
                <a:solidFill>
                  <a:srgbClr val="FF0000"/>
                </a:solidFill>
                <a:latin typeface="+mj-lt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latin typeface="+mj-lt"/>
              </a:rPr>
              <a:t> mlha, mléčné sklo, neprůhledné – např. dřevo, plech.</a:t>
            </a:r>
            <a:endParaRPr lang="cs-CZ" sz="2800" dirty="0" smtClean="0">
              <a:solidFill>
                <a:schemeClr val="tx2"/>
              </a:solidFill>
              <a:latin typeface="+mj-lt"/>
            </a:endParaRPr>
          </a:p>
          <a:p>
            <a:pPr marL="0" indent="0" algn="just"/>
            <a:endParaRPr lang="cs-CZ" sz="2800" dirty="0" smtClean="0">
              <a:solidFill>
                <a:srgbClr val="FF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0595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500" fill="hold"/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500" fill="hold"/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500" fill="hold"/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500" fill="hold"/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500" fill="hold"/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500" fill="hold"/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500" fill="hold"/>
                                        <p:tgtEl>
                                          <p:spTgt spid="2816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500" fill="hold"/>
                                        <p:tgtEl>
                                          <p:spTgt spid="2816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500" fill="hold"/>
                                        <p:tgtEl>
                                          <p:spTgt spid="2816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500" fill="hold"/>
                                        <p:tgtEl>
                                          <p:spTgt spid="2816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500" fill="hold"/>
                                        <p:tgtEl>
                                          <p:spTgt spid="2816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500" fill="hold"/>
                                        <p:tgtEl>
                                          <p:spTgt spid="2816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605" grpId="0" build="allAtOnce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7" y="1556792"/>
            <a:ext cx="7884864" cy="4569371"/>
          </a:xfrm>
        </p:spPr>
        <p:txBody>
          <a:bodyPr/>
          <a:lstStyle/>
          <a:p>
            <a:pPr marL="0" indent="0">
              <a:buNone/>
            </a:pPr>
            <a:r>
              <a:rPr lang="cs-CZ" sz="1800" dirty="0" smtClean="0"/>
              <a:t>NEUVEDEN</a:t>
            </a:r>
            <a:r>
              <a:rPr lang="cs-CZ" sz="1800" dirty="0"/>
              <a:t>. </a:t>
            </a:r>
            <a:r>
              <a:rPr lang="cs-CZ" sz="1800" i="1" dirty="0"/>
              <a:t>wikipedia.cz</a:t>
            </a:r>
            <a:r>
              <a:rPr lang="cs-CZ" sz="1800" dirty="0"/>
              <a:t> [online]. [cit. 22.10.2013]. Dostupný na WWW: </a:t>
            </a:r>
            <a:r>
              <a:rPr lang="cs-CZ" sz="1800" dirty="0" smtClean="0">
                <a:hlinkClick r:id="rId2"/>
              </a:rPr>
              <a:t>http://cs.wikipedia.org/wiki/Soubor:Soleil_(2).JPG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 smtClean="0"/>
              <a:t>LYKAESTRIA</a:t>
            </a:r>
            <a:r>
              <a:rPr lang="cs-CZ" sz="1800" dirty="0"/>
              <a:t>. wikipedia.cz [online]. [cit. 22.10.2013]. Dostupný na WWW: </a:t>
            </a: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en.wikipedia.org/wiki/File:The_sun1.jpg</a:t>
            </a: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700" dirty="0" smtClean="0">
                <a:latin typeface="+mn-lt"/>
              </a:rPr>
              <a:t>Použité zdroje:</a:t>
            </a:r>
            <a:endParaRPr lang="cs-CZ" sz="1700" dirty="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3991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Složený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1037</TotalTime>
  <Words>492</Words>
  <Application>Microsoft Office PowerPoint</Application>
  <PresentationFormat>Předvádění na obrazovce (4:3)</PresentationFormat>
  <Paragraphs>83</Paragraphs>
  <Slides>9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Vlnění</vt:lpstr>
      <vt:lpstr>Snímek 1</vt:lpstr>
      <vt:lpstr>Světlo, světelné zdroje</vt:lpstr>
      <vt:lpstr>Co je to světlo?</vt:lpstr>
      <vt:lpstr>Světelné zdroje</vt:lpstr>
      <vt:lpstr>Dělení světelných zdrojů</vt:lpstr>
      <vt:lpstr>Optické prostředí</vt:lpstr>
      <vt:lpstr>Snímek 7</vt:lpstr>
      <vt:lpstr>Snímek 8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Kejkrt</dc:creator>
  <cp:lastModifiedBy>Dum</cp:lastModifiedBy>
  <cp:revision>158</cp:revision>
  <dcterms:created xsi:type="dcterms:W3CDTF">2013-01-16T20:09:48Z</dcterms:created>
  <dcterms:modified xsi:type="dcterms:W3CDTF">2015-07-16T14:09:29Z</dcterms:modified>
</cp:coreProperties>
</file>