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7" r:id="rId3"/>
    <p:sldId id="256" r:id="rId4"/>
    <p:sldId id="257" r:id="rId5"/>
    <p:sldId id="258" r:id="rId6"/>
    <p:sldId id="259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622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3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859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860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07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380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613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676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815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316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934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464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40082-41D0-431F-81C7-10BB5D8C1F73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4A8A2-0B4A-4976-9F32-A9EAD6D41C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564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ZlBVUB3HRUU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" y="6389649"/>
            <a:ext cx="13258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Datum: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730" y="1572322"/>
            <a:ext cx="37947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Pořadové číslo projektu: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23260" y="1583473"/>
            <a:ext cx="21945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CZ.1.07/1.4.00/21.3811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870" y="2665141"/>
            <a:ext cx="22174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Číslo klíčové aktivity: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5730" y="1248937"/>
            <a:ext cx="17145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projektu: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11830" y="1215483"/>
            <a:ext cx="23317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7"/>
              </a:rPr>
              <a:t>Modernizace vzdělávání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7160" y="1951463"/>
            <a:ext cx="23088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klíčové aktivity: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23260" y="1996069"/>
            <a:ext cx="4297680" cy="451545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8"/>
              </a:rPr>
              <a:t>Inovace a zkvalitnění výuky prostřednictvím ICT (Příroda a svět)</a:t>
            </a:r>
          </a:p>
        </p:txBody>
      </p:sp>
      <p:pic>
        <p:nvPicPr>
          <p:cNvPr id="10" name="Obrázek 9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89210"/>
            <a:ext cx="5737860" cy="1025912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1" name="TextovéPole 10"/>
          <p:cNvSpPr txBox="1"/>
          <p:nvPr/>
        </p:nvSpPr>
        <p:spPr>
          <a:xfrm>
            <a:off x="34290" y="5363737"/>
            <a:ext cx="8686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Ročník: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" y="5742878"/>
            <a:ext cx="15316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Jméno autora: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720" y="6088566"/>
            <a:ext cx="7315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Škola: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314700" y="6055112"/>
            <a:ext cx="37719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Základní škola, Most, Svážná 2342, </a:t>
            </a:r>
            <a:r>
              <a:rPr lang="cs-CZ" sz="1200" dirty="0" err="1">
                <a:solidFill>
                  <a:srgbClr val="000000"/>
                </a:solidFill>
                <a:latin typeface="Arial - 17"/>
              </a:rPr>
              <a:t>p.o</a:t>
            </a:r>
            <a:r>
              <a:rPr lang="cs-CZ" sz="1200" dirty="0">
                <a:solidFill>
                  <a:srgbClr val="000000"/>
                </a:solidFill>
                <a:latin typeface="Arial - 17"/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150" y="4404732"/>
            <a:ext cx="15087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Klíčová slova: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580" y="4014439"/>
            <a:ext cx="100584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Anotace: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4300" y="3166946"/>
            <a:ext cx="6858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Sada: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150" y="3612995"/>
            <a:ext cx="13030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Název DUM: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34690" y="2709746"/>
            <a:ext cx="13030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III/2/PS/1/2/10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14700" y="5709424"/>
            <a:ext cx="21259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Mgr. Vlasta Šnajdrová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11830" y="3144644"/>
            <a:ext cx="1051884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8"/>
              </a:rPr>
              <a:t>Svět a ČR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234690" y="3561768"/>
            <a:ext cx="15726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Ve školních lavicích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45427" y="4014439"/>
            <a:ext cx="47072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Žáci se seznámí se školstvím za doby Jana Amose Komenského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45427" y="4446422"/>
            <a:ext cx="4320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Š</a:t>
            </a:r>
            <a:r>
              <a:rPr lang="cs-CZ" sz="1400" dirty="0" smtClean="0"/>
              <a:t>kolní docházka, gramotnost, Jan Amos Komenský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5363737"/>
            <a:ext cx="5013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Pátý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52128" y="6389649"/>
            <a:ext cx="9941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20. 8. 2013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6375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204864"/>
            <a:ext cx="7092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Prezentace se posouvá ručně. Obrázky, text i názvy se objeví až po kliknutí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7335" y="2555457"/>
            <a:ext cx="4389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Str. 6 – ťukni na knihu a dívej se, dozvíš se víc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196752"/>
            <a:ext cx="1587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METODIKA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08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ŠKOLNÍCH LAVICÍCH </a:t>
            </a:r>
            <a:r>
              <a:rPr lang="cs-CZ" sz="1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17. - 18. století</a:t>
            </a:r>
            <a:endParaRPr lang="cs-CZ" sz="1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  <a:latin typeface="Segoe Print" pitchFamily="2" charset="0"/>
              </a:rPr>
              <a:t>po 30 leté válce – úpadek školství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  <a:latin typeface="Segoe Print" pitchFamily="2" charset="0"/>
              </a:rPr>
              <a:t>lidé byli negramotní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  <a:latin typeface="Segoe Print" pitchFamily="2" charset="0"/>
              </a:rPr>
              <a:t>školní docházka nebyla povinná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  <a:latin typeface="Segoe Print" pitchFamily="2" charset="0"/>
              </a:rPr>
              <a:t>vyšší vzdělání bylo jen pro chlapce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  <a:latin typeface="Segoe Print" pitchFamily="2" charset="0"/>
              </a:rPr>
              <a:t>vzdělávat se mohly jen dívky z bohatých rodin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  <a:latin typeface="Segoe Print" pitchFamily="2" charset="0"/>
              </a:rPr>
              <a:t>učilo se většinou v latině nebo v němčině</a:t>
            </a:r>
            <a:endParaRPr lang="cs-CZ" dirty="0">
              <a:solidFill>
                <a:srgbClr val="002060"/>
              </a:solidFill>
              <a:latin typeface="Segoe Prin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082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2000">
              <a:srgbClr val="AFB981"/>
            </a:gs>
            <a:gs pos="25000">
              <a:srgbClr val="C1B993"/>
            </a:gs>
            <a:gs pos="0">
              <a:schemeClr val="accent2">
                <a:lumMod val="40000"/>
                <a:lumOff val="60000"/>
              </a:schemeClr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lgerian" pitchFamily="82" charset="0"/>
              </a:rPr>
              <a:t>SLABIKÁŘ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28800"/>
            <a:ext cx="3105150" cy="4762500"/>
          </a:xfrm>
          <a:prstGeom prst="rect">
            <a:avLst/>
          </a:prstGeo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618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perspectiveRelaxedModerately"/>
              <a:lightRig rig="threePt" dir="t"/>
            </a:scene3d>
          </a:bodyPr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C00000"/>
                </a:solidFill>
                <a:latin typeface="Algerian" pitchFamily="82" charset="0"/>
              </a:rPr>
              <a:t>JAN AMOS KOMENSKÝ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C00000"/>
              </a:solidFill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80" y="1340768"/>
            <a:ext cx="3990975" cy="4514850"/>
          </a:xfrm>
          <a:prstGeom prst="ellipse">
            <a:avLst/>
          </a:prstGeom>
          <a:ln w="190500" cap="rnd">
            <a:solidFill>
              <a:srgbClr val="92D050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4" name="Vodorovný svitek 13"/>
          <p:cNvSpPr/>
          <p:nvPr/>
        </p:nvSpPr>
        <p:spPr>
          <a:xfrm>
            <a:off x="5004048" y="1412776"/>
            <a:ext cx="2232248" cy="1033272"/>
          </a:xfrm>
          <a:prstGeom prst="horizontalScroll">
            <a:avLst/>
          </a:prstGeom>
          <a:solidFill>
            <a:srgbClr val="FFFF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UČITEL NÁRODŮ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Vodorovný svitek 16"/>
          <p:cNvSpPr/>
          <p:nvPr/>
        </p:nvSpPr>
        <p:spPr>
          <a:xfrm>
            <a:off x="5004048" y="2446048"/>
            <a:ext cx="2232248" cy="1033272"/>
          </a:xfrm>
          <a:prstGeom prst="horizontalScroll">
            <a:avLst/>
          </a:prstGeom>
          <a:solidFill>
            <a:srgbClr val="FFFF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BISKUP JEDNOTY BRATRSKÉ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5004048" y="3490237"/>
            <a:ext cx="2232248" cy="1033272"/>
          </a:xfrm>
          <a:prstGeom prst="horizontalScroll">
            <a:avLst/>
          </a:prstGeom>
          <a:solidFill>
            <a:srgbClr val="FFFF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TEOLOG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5004048" y="4437112"/>
            <a:ext cx="2232248" cy="1033272"/>
          </a:xfrm>
          <a:prstGeom prst="horizontalScroll">
            <a:avLst/>
          </a:prstGeom>
          <a:solidFill>
            <a:srgbClr val="FFFF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SPISOVATEL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43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rgbClr val="AFB981"/>
            </a:gs>
            <a:gs pos="25000">
              <a:srgbClr val="C1B993"/>
            </a:gs>
            <a:gs pos="0">
              <a:schemeClr val="accent2">
                <a:lumMod val="40000"/>
                <a:lumOff val="60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Narodil se 28.3. 1592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840407"/>
            <a:ext cx="4392488" cy="584775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Zemřel 15.11. 1670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1724" y="2790947"/>
            <a:ext cx="8251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Prosazoval, aby do školy chodili chlapci i dívky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947" y="3863627"/>
            <a:ext cx="5728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Učil pomocí obrázků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947" y="4797152"/>
            <a:ext cx="3761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apsal několik knih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7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a jean_victor_balin - kniha, kniha, clip art, kliparty, školství, vzdělávání, image, znalost, znalosti, knihovna, knihovna, media, png, public domain, čtení, čtení, škola, škola, SVG, 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36912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903040"/>
            <a:ext cx="8406853" cy="923330"/>
          </a:xfrm>
          <a:prstGeom prst="rect">
            <a:avLst/>
          </a:prstGeom>
          <a:ln w="76200">
            <a:solidFill>
              <a:schemeClr val="accent3">
                <a:lumMod val="50000"/>
              </a:schemeClr>
            </a:solidFill>
          </a:ln>
          <a:scene3d>
            <a:camera prst="perspectiveContrastingRightFacing"/>
            <a:lightRig rig="threePt" dir="t"/>
          </a:scene3d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riblet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Ťukni na knihu, dozvíš se víc.</a:t>
            </a:r>
            <a:endParaRPr lang="cs-CZ" sz="5400" b="1" cap="none" spc="0" dirty="0">
              <a:ln/>
              <a:solidFill>
                <a:schemeClr val="accent3"/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84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2000">
              <a:srgbClr val="AFB981"/>
            </a:gs>
            <a:gs pos="25000">
              <a:srgbClr val="C1B993"/>
            </a:gs>
            <a:gs pos="0">
              <a:schemeClr val="accent2">
                <a:lumMod val="40000"/>
                <a:lumOff val="60000"/>
              </a:schemeClr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5436" y="990020"/>
            <a:ext cx="82290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 </a:t>
            </a:r>
            <a:r>
              <a:rPr lang="cs-CZ" sz="1400" i="1" dirty="0" err="1"/>
              <a:t>wikipedia</a:t>
            </a:r>
            <a:r>
              <a:rPr lang="cs-CZ" sz="1400" dirty="0"/>
              <a:t>: slabikář [online]. [cit. 20.8.2013]. Dostupný na </a:t>
            </a:r>
            <a:r>
              <a:rPr lang="cs-CZ" sz="1400" dirty="0" smtClean="0"/>
              <a:t>WWW:</a:t>
            </a:r>
          </a:p>
          <a:p>
            <a:r>
              <a:rPr lang="cs-CZ" sz="1400" dirty="0" smtClean="0"/>
              <a:t>http</a:t>
            </a:r>
            <a:r>
              <a:rPr lang="cs-CZ" sz="1400" dirty="0"/>
              <a:t>://commons.wikimedia.org/wiki/File:K%C5%99es%C5%A5ansk%C3%BD_slabik%C3%A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620688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00231" y="1513240"/>
            <a:ext cx="93610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/>
              <a:t> </a:t>
            </a:r>
            <a:r>
              <a:rPr lang="nl-NL" sz="1400" dirty="0"/>
              <a:t>openclipart: kniha [online]. [cit. 20.8.2013]. Dostupný na </a:t>
            </a:r>
            <a:r>
              <a:rPr lang="nl-NL" sz="1400" dirty="0" smtClean="0"/>
              <a:t>WWW: http</a:t>
            </a:r>
            <a:r>
              <a:rPr lang="nl-NL" sz="1400" dirty="0"/>
              <a:t>://openclipart.org/detail/16972/book-by-jean_victor_balin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29869" y="2098015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/>
              <a:t> </a:t>
            </a:r>
            <a:r>
              <a:rPr lang="nl-NL" sz="1400" i="1" dirty="0"/>
              <a:t>wikimedia</a:t>
            </a:r>
            <a:r>
              <a:rPr lang="nl-NL" sz="1400" dirty="0"/>
              <a:t>: Jan Amos Komenský [online]. [cit. </a:t>
            </a:r>
            <a:r>
              <a:rPr lang="nl-NL" sz="1400" dirty="0" smtClean="0"/>
              <a:t>2</a:t>
            </a:r>
            <a:r>
              <a:rPr lang="cs-CZ" sz="1400" dirty="0" smtClean="0"/>
              <a:t>0</a:t>
            </a:r>
            <a:r>
              <a:rPr lang="nl-NL" sz="1400" dirty="0" smtClean="0"/>
              <a:t>.8.2013</a:t>
            </a:r>
            <a:r>
              <a:rPr lang="nl-NL" sz="1400" dirty="0"/>
              <a:t>]. Dostupný na WWW: http://commons.wikimedia.org/wiki/File:Johan_amos_comenius_1592-1671.jpg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29869" y="2672019"/>
            <a:ext cx="8604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WETTNUG. </a:t>
            </a:r>
            <a:r>
              <a:rPr lang="cs-CZ" sz="1400" i="1" dirty="0" err="1"/>
              <a:t>youtube</a:t>
            </a:r>
            <a:r>
              <a:rPr lang="cs-CZ" sz="1400" dirty="0"/>
              <a:t>: Jan Amos Komenský [online]. [cit. </a:t>
            </a:r>
            <a:r>
              <a:rPr lang="cs-CZ" sz="1400" dirty="0" smtClean="0"/>
              <a:t>20.8.2013</a:t>
            </a:r>
            <a:r>
              <a:rPr lang="cs-CZ" sz="1400" dirty="0"/>
              <a:t>]. Dostupný pod licencí Licence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– uveďte autora na WWW: https://www.youtube.com/watch?v=ZlBVUB3HRUU</a:t>
            </a:r>
          </a:p>
        </p:txBody>
      </p:sp>
    </p:spTree>
    <p:extLst>
      <p:ext uri="{BB962C8B-B14F-4D97-AF65-F5344CB8AC3E}">
        <p14:creationId xmlns:p14="http://schemas.microsoft.com/office/powerpoint/2010/main" val="1669143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226</TotalTime>
  <Words>239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VE ŠKOLNÍCH LAVICÍCH 17. - 18. století</vt:lpstr>
      <vt:lpstr>SLABIKÁŘ</vt:lpstr>
      <vt:lpstr>JAN AMOS KOMENSKÝ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 ŠKOLNÍCH LAVICÍCH 17-18. století</dc:title>
  <dc:creator>vlasta.snajdrova</dc:creator>
  <cp:lastModifiedBy>ON</cp:lastModifiedBy>
  <cp:revision>28</cp:revision>
  <dcterms:created xsi:type="dcterms:W3CDTF">2013-08-20T14:38:19Z</dcterms:created>
  <dcterms:modified xsi:type="dcterms:W3CDTF">2015-01-11T13:28:23Z</dcterms:modified>
</cp:coreProperties>
</file>