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303" r:id="rId3"/>
    <p:sldId id="256" r:id="rId4"/>
    <p:sldId id="258" r:id="rId5"/>
    <p:sldId id="260" r:id="rId6"/>
    <p:sldId id="259" r:id="rId7"/>
    <p:sldId id="263" r:id="rId8"/>
    <p:sldId id="261" r:id="rId9"/>
    <p:sldId id="262" r:id="rId10"/>
    <p:sldId id="264" r:id="rId11"/>
    <p:sldId id="265" r:id="rId12"/>
    <p:sldId id="266" r:id="rId13"/>
    <p:sldId id="267" r:id="rId14"/>
    <p:sldId id="288" r:id="rId15"/>
    <p:sldId id="28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800000"/>
    <a:srgbClr val="336600"/>
    <a:srgbClr val="66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4660"/>
  </p:normalViewPr>
  <p:slideViewPr>
    <p:cSldViewPr>
      <p:cViewPr>
        <p:scale>
          <a:sx n="80" d="100"/>
          <a:sy n="80" d="100"/>
        </p:scale>
        <p:origin x="-762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882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2917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7346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8998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7391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39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819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06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6185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5158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087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7CD48B-370E-42D3-9630-AF3E1FA13F46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75C9A-2530-4F51-93A9-36FA8B96EE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9838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21.png"/><Relationship Id="rId7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11" Type="http://schemas.openxmlformats.org/officeDocument/2006/relationships/image" Target="../media/image14.jpeg"/><Relationship Id="rId5" Type="http://schemas.openxmlformats.org/officeDocument/2006/relationships/image" Target="../media/image18.jpeg"/><Relationship Id="rId10" Type="http://schemas.openxmlformats.org/officeDocument/2006/relationships/image" Target="../media/image8.jpeg"/><Relationship Id="rId4" Type="http://schemas.openxmlformats.org/officeDocument/2006/relationships/image" Target="../media/image22.png"/><Relationship Id="rId9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osticky_palac_Praha_3019.JPG" TargetMode="External"/><Relationship Id="rId2" Type="http://schemas.openxmlformats.org/officeDocument/2006/relationships/hyperlink" Target="http://commons.wikimedia.org/wiki/File:Prague_Lesser_Quarter_-_coat_of_arms_(belfry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Praha_-_Frozen_canal_-_February_2005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ag_Pulverturm.jpg" TargetMode="External"/><Relationship Id="rId2" Type="http://schemas.openxmlformats.org/officeDocument/2006/relationships/hyperlink" Target="http://commons.wikimedia.org/wiki/File:Narodni_muzeum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arn%C3%ADk_Vy%C5%A1ehrad_pod_Vy%C5%A1ehradem.jp" TargetMode="External"/><Relationship Id="rId5" Type="http://schemas.openxmlformats.org/officeDocument/2006/relationships/hyperlink" Target="http://commons.wikimedia.org/wiki/File:PetrinObservationTower.jpg" TargetMode="External"/><Relationship Id="rId4" Type="http://schemas.openxmlformats.org/officeDocument/2006/relationships/hyperlink" Target="http://commons.wikimedia.org/wiki/File:Petrin_Prah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Skupina 25"/>
          <p:cNvGrpSpPr/>
          <p:nvPr/>
        </p:nvGrpSpPr>
        <p:grpSpPr>
          <a:xfrm>
            <a:off x="0" y="334410"/>
            <a:ext cx="9029700" cy="6467933"/>
            <a:chOff x="38100" y="101600"/>
            <a:chExt cx="10033000" cy="7366257"/>
          </a:xfrm>
        </p:grpSpPr>
        <p:sp>
          <p:nvSpPr>
            <p:cNvPr id="2" name="TextovéPole 1"/>
            <p:cNvSpPr txBox="1"/>
            <p:nvPr/>
          </p:nvSpPr>
          <p:spPr>
            <a:xfrm>
              <a:off x="50800" y="7152386"/>
              <a:ext cx="14732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 dirty="0">
                  <a:solidFill>
                    <a:srgbClr val="000000"/>
                  </a:solidFill>
                  <a:latin typeface="Arial - 18"/>
                </a:rPr>
                <a:t>Datum:</a:t>
              </a:r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39700" y="1790700"/>
              <a:ext cx="42164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Pořadové číslo projektu:</a:t>
              </a: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543300" y="1803400"/>
              <a:ext cx="24384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dirty="0" smtClean="0">
                  <a:solidFill>
                    <a:srgbClr val="000000"/>
                  </a:solidFill>
                  <a:latin typeface="Arial - 17"/>
                </a:rPr>
                <a:t>CZ.1.07/1.4.00/21.3811</a:t>
              </a:r>
              <a:endParaRPr lang="cs-CZ" sz="1200" dirty="0">
                <a:solidFill>
                  <a:srgbClr val="000000"/>
                </a:solidFill>
                <a:latin typeface="Arial - 17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14300" y="3035300"/>
              <a:ext cx="2463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Číslo klíčové aktivity:</a:t>
              </a: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9700" y="1422400"/>
              <a:ext cx="19050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Název projektu: 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530600" y="1384300"/>
              <a:ext cx="2590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7"/>
                </a:rPr>
                <a:t>Modernizace vzdělávání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52400" y="2222500"/>
              <a:ext cx="25654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Název klíčové aktivity: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530600" y="2273301"/>
              <a:ext cx="4775200" cy="525785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8"/>
                </a:rPr>
                <a:t>Inovace a zkvalitnění výuky prostřednictvím ICT (Příroda a svět)</a:t>
              </a:r>
            </a:p>
          </p:txBody>
        </p:sp>
        <p:pic>
          <p:nvPicPr>
            <p:cNvPr id="10" name="Obrázek 9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473200" y="101600"/>
              <a:ext cx="6375400" cy="1168400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11" name="TextovéPole 10"/>
            <p:cNvSpPr txBox="1"/>
            <p:nvPr/>
          </p:nvSpPr>
          <p:spPr>
            <a:xfrm>
              <a:off x="38100" y="6108700"/>
              <a:ext cx="9652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7"/>
                </a:rPr>
                <a:t>Ročník:</a:t>
              </a: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0800" y="6540500"/>
              <a:ext cx="1701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 dirty="0">
                  <a:solidFill>
                    <a:srgbClr val="000000"/>
                  </a:solidFill>
                  <a:latin typeface="Arial - 17"/>
                </a:rPr>
                <a:t>Jméno autora: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0800" y="6934200"/>
              <a:ext cx="812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7"/>
                </a:rPr>
                <a:t>Škola: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530600" y="6896099"/>
              <a:ext cx="41910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dirty="0">
                  <a:solidFill>
                    <a:srgbClr val="000000"/>
                  </a:solidFill>
                  <a:latin typeface="Arial - 17"/>
                </a:rPr>
                <a:t>Základní škola, Most, Svážná 2342, </a:t>
              </a:r>
              <a:r>
                <a:rPr lang="cs-CZ" sz="1200" dirty="0" err="1">
                  <a:solidFill>
                    <a:srgbClr val="000000"/>
                  </a:solidFill>
                  <a:latin typeface="Arial - 17"/>
                </a:rPr>
                <a:t>p.o</a:t>
              </a:r>
              <a:r>
                <a:rPr lang="cs-CZ" sz="1200" dirty="0">
                  <a:solidFill>
                    <a:srgbClr val="000000"/>
                  </a:solidFill>
                  <a:latin typeface="Arial - 17"/>
                </a:rPr>
                <a:t>.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3500" y="5016500"/>
              <a:ext cx="16764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Klíčová slova: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6200" y="4572000"/>
              <a:ext cx="11176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Anotace: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7000" y="3606800"/>
              <a:ext cx="7620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Sada: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3500" y="4114800"/>
              <a:ext cx="1447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7"/>
                </a:rPr>
                <a:t>Název DUM: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543300" y="3086100"/>
              <a:ext cx="19939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7"/>
                </a:rPr>
                <a:t>III/2/PS/1/2/14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530600" y="6502400"/>
              <a:ext cx="23622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7"/>
                </a:rPr>
                <a:t>Mgr. Vlasta Šnajdrová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505200" y="3581400"/>
              <a:ext cx="116876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8"/>
                </a:rPr>
                <a:t>Svět a ČR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492500" y="4076700"/>
              <a:ext cx="1816608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dirty="0">
                  <a:solidFill>
                    <a:srgbClr val="000000"/>
                  </a:solidFill>
                  <a:latin typeface="Arial - 18"/>
                </a:rPr>
                <a:t>Obrázky z Prahy</a:t>
              </a: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492500" y="4635500"/>
              <a:ext cx="4242916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8"/>
                </a:rPr>
                <a:t>Žáci se seznámí s pražskými památkami</a:t>
              </a: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505200" y="5054600"/>
              <a:ext cx="6565900" cy="736099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dirty="0">
                  <a:solidFill>
                    <a:srgbClr val="000000"/>
                  </a:solidFill>
                  <a:latin typeface="Arial - 18"/>
                </a:rPr>
                <a:t>Karlův most, Prašná brána, Staroměstská radnice, Staroměstský orloj, Vyšehrad, Kampa, Petřín, </a:t>
              </a:r>
              <a:r>
                <a:rPr lang="cs-CZ" sz="1200" dirty="0" smtClean="0">
                  <a:solidFill>
                    <a:srgbClr val="000000"/>
                  </a:solidFill>
                  <a:latin typeface="Arial - 18"/>
                </a:rPr>
                <a:t>Josefov, </a:t>
              </a:r>
              <a:r>
                <a:rPr lang="cs-CZ" sz="1200" dirty="0">
                  <a:solidFill>
                    <a:srgbClr val="000000"/>
                  </a:solidFill>
                  <a:latin typeface="Arial - 18"/>
                </a:rPr>
                <a:t>Národní divadlo, Národní muzeum, Malá Strana, Staré město</a:t>
              </a: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517900" y="6159500"/>
              <a:ext cx="559086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8"/>
                </a:rPr>
                <a:t>pátý</a:t>
              </a: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3122422" y="6512059"/>
            <a:ext cx="1029582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8"/>
              </a:rPr>
              <a:t>17.9.2013</a:t>
            </a:r>
          </a:p>
        </p:txBody>
      </p:sp>
    </p:spTree>
    <p:extLst>
      <p:ext uri="{BB962C8B-B14F-4D97-AF65-F5344CB8AC3E}">
        <p14:creationId xmlns:p14="http://schemas.microsoft.com/office/powerpoint/2010/main" xmlns="" val="7945243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4180"/>
            <a:ext cx="1920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METODIKA: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204864"/>
            <a:ext cx="6635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Prezentace se posouvá ručně. Obrázky i názvy se objeví až po kliknutí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996952"/>
            <a:ext cx="59795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Str. 13 – po objevení všech obrázků, žáci jednotlivé pojmenují.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             Po ťuknutí, se název objeví = KONTROLA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87024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59000">
              <a:srgbClr val="FF7A00"/>
            </a:gs>
            <a:gs pos="8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lgerian" pitchFamily="82" charset="0"/>
              </a:rPr>
              <a:t>OBRÁZKY Z PRAHY</a:t>
            </a:r>
            <a:endParaRPr lang="cs-CZ" sz="66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5882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7609708" cy="3963485"/>
          </a:xfrm>
          <a:prstGeom prst="ellipse">
            <a:avLst/>
          </a:prstGeom>
          <a:ln w="190500" cap="rnd">
            <a:solidFill>
              <a:schemeClr val="accent4">
                <a:lumMod val="50000"/>
              </a:schemeClr>
            </a:solidFill>
            <a:prstDash val="solid"/>
          </a:ln>
          <a:effectLst>
            <a:outerShdw dist="35921" dir="2700000" algn="ctr" rotWithShape="0">
              <a:schemeClr val="bg2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9076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57150">
            <a:solidFill>
              <a:schemeClr val="accent2">
                <a:lumMod val="75000"/>
              </a:schemeClr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isometricOffAxis2Left"/>
            <a:lightRig rig="threePt" dir="t"/>
          </a:scene3d>
          <a:sp3d>
            <a:bevelT prst="convex"/>
          </a:sp3d>
        </p:spPr>
        <p:txBody>
          <a:bodyPr/>
          <a:lstStyle/>
          <a:p>
            <a:r>
              <a:rPr lang="cs-CZ" b="1" dirty="0" smtClean="0">
                <a:ln w="28575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MALÁ </a:t>
            </a:r>
            <a:r>
              <a:rPr lang="cs-CZ" b="1" dirty="0" smtClean="0">
                <a:ln w="28575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STRANA</a:t>
            </a:r>
            <a:endParaRPr lang="cs-CZ" b="1" dirty="0">
              <a:ln w="28575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obrázek 5" descr="http://upload.wikimedia.org/wikipedia/commons/thumb/1/10/Prague_-_Zlata_ulicka.jpg/290px-Prague_-_Zlata_ulicka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76872"/>
            <a:ext cx="5256584" cy="3528392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243912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66" y="121196"/>
            <a:ext cx="8229600" cy="1143000"/>
          </a:xfrm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oper Black" pitchFamily="18" charset="0"/>
              </a:rPr>
              <a:t>MALÁ STRANA</a:t>
            </a:r>
            <a:endParaRPr lang="cs-CZ" dirty="0">
              <a:solidFill>
                <a:srgbClr val="FF0000"/>
              </a:solidFill>
              <a:latin typeface="Cooper Black" pitchFamily="18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28800"/>
            <a:ext cx="3157720" cy="2376264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92696"/>
            <a:ext cx="1584176" cy="1963945"/>
          </a:xfrm>
          <a:prstGeom prst="rect">
            <a:avLst/>
          </a:prstGeom>
          <a:noFill/>
          <a:ln w="57150">
            <a:solidFill>
              <a:schemeClr val="accent6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 descr="C:\Users\vlasta.snajdrova\Desktop\800px-Praha,_Valdštejnské_náměstí,_Valdštejnský_palác_panorama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2724"/>
            <a:ext cx="4392528" cy="19608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66906"/>
            <a:ext cx="2850423" cy="21383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odorovný svitek 4"/>
          <p:cNvSpPr/>
          <p:nvPr/>
        </p:nvSpPr>
        <p:spPr>
          <a:xfrm>
            <a:off x="3896508" y="1340768"/>
            <a:ext cx="1471139" cy="981973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Malá strana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3830287" y="3754112"/>
            <a:ext cx="1677817" cy="981973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Valdštejnský palác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5652120" y="3213396"/>
            <a:ext cx="1471139" cy="981973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FF00"/>
                </a:solidFill>
              </a:rPr>
              <a:t>Nosticův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palác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288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KAMPA A KARLŮV MOST</a:t>
            </a:r>
            <a:endParaRPr lang="cs-CZ" b="1" i="1" dirty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</p:txBody>
      </p:sp>
      <p:pic>
        <p:nvPicPr>
          <p:cNvPr id="4" name="Zástupný symbol pro obsah 3" descr="Praag 012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04864"/>
            <a:ext cx="3384376" cy="2448272"/>
          </a:xfrm>
          <a:prstGeom prst="rect">
            <a:avLst/>
          </a:prstGeom>
          <a:noFill/>
          <a:ln w="57150">
            <a:solidFill>
              <a:srgbClr val="7030A0"/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pic>
        <p:nvPicPr>
          <p:cNvPr id="5" name="Obrázek 4" descr="http://upload.wikimedia.org/wikipedia/commons/thumb/d/d6/Praha_-_Frozen_canal_-_February_2005.jpg/220px-Praha_-_Frozen_canal_-_February_2005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3456384" cy="2448272"/>
          </a:xfrm>
          <a:prstGeom prst="rect">
            <a:avLst/>
          </a:prstGeom>
          <a:noFill/>
          <a:ln w="57150">
            <a:solidFill>
              <a:srgbClr val="7030A0"/>
            </a:solidFill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</p:spTree>
    <p:extLst>
      <p:ext uri="{BB962C8B-B14F-4D97-AF65-F5344CB8AC3E}">
        <p14:creationId xmlns:p14="http://schemas.microsoft.com/office/powerpoint/2010/main" xmlns="" val="3591569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  <a:reflection blurRad="6350" stA="55000" endA="50" endPos="85000" dist="29997" dir="5400000" sy="-100000" algn="bl" rotWithShape="0"/>
                </a:effectLst>
                <a:latin typeface="Algerian" pitchFamily="82" charset="0"/>
              </a:rPr>
              <a:t>STARÉ MĚSTO</a:t>
            </a:r>
            <a:endParaRPr lang="cs-CZ" b="1" dirty="0">
              <a:ln w="18000">
                <a:solidFill>
                  <a:schemeClr val="accent2">
                    <a:lumMod val="5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  <a:reflection blurRad="6350" stA="55000" endA="50" endPos="85000" dist="29997" dir="5400000" sy="-100000" algn="bl" rotWithShape="0"/>
              </a:effectLst>
              <a:latin typeface="Algerian" pitchFamily="82" charset="0"/>
            </a:endParaRPr>
          </a:p>
        </p:txBody>
      </p:sp>
      <p:pic>
        <p:nvPicPr>
          <p:cNvPr id="4" name="Zástupný symbol pro obsah 3" descr="http://upload.wikimedia.org/wikipedia/commons/thumb/4/40/Prag_Altstaedter_Ring_rathaus.jpg/220px-Prag_Altstaedter_Ring_rathaus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71034"/>
            <a:ext cx="2376264" cy="3960440"/>
          </a:xfrm>
          <a:prstGeom prst="ellipse">
            <a:avLst/>
          </a:prstGeom>
          <a:ln w="190500" cap="rnd">
            <a:solidFill>
              <a:schemeClr val="tx2">
                <a:lumMod val="40000"/>
                <a:lumOff val="6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 descr="http://upload.wikimedia.org/wikipedia/commons/thumb/7/79/Prazsky_orloj_celkovy_pohled.jpg/220px-Prazsky_orloj_celkovy_pohled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16658"/>
            <a:ext cx="2095500" cy="3924300"/>
          </a:xfrm>
          <a:prstGeom prst="roundRect">
            <a:avLst>
              <a:gd name="adj" fmla="val 11111"/>
            </a:avLst>
          </a:prstGeom>
          <a:ln w="190500" cap="rnd">
            <a:solidFill>
              <a:schemeClr val="tx2">
                <a:lumMod val="40000"/>
                <a:lumOff val="6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7" name="Obrázek 6" descr="Týnský chrám 2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16658"/>
            <a:ext cx="2624658" cy="3924300"/>
          </a:xfrm>
          <a:prstGeom prst="ellipse">
            <a:avLst/>
          </a:prstGeom>
          <a:ln w="190500" cap="rnd">
            <a:solidFill>
              <a:schemeClr val="tx2">
                <a:lumMod val="40000"/>
                <a:lumOff val="6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ovéPole 7"/>
          <p:cNvSpPr txBox="1"/>
          <p:nvPr/>
        </p:nvSpPr>
        <p:spPr>
          <a:xfrm>
            <a:off x="539552" y="6165304"/>
            <a:ext cx="18460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>
                <a:solidFill>
                  <a:srgbClr val="6600FF"/>
                </a:solidFill>
              </a:rPr>
              <a:t>STAROMĚSTSKÁ</a:t>
            </a:r>
            <a:endParaRPr lang="cs-CZ" sz="2000" dirty="0" smtClean="0">
              <a:solidFill>
                <a:srgbClr val="6600FF"/>
              </a:solidFill>
            </a:endParaRPr>
          </a:p>
          <a:p>
            <a:r>
              <a:rPr lang="cs-CZ" sz="2000" dirty="0" smtClean="0">
                <a:solidFill>
                  <a:srgbClr val="6600FF"/>
                </a:solidFill>
              </a:rPr>
              <a:t>      RADNICE</a:t>
            </a:r>
            <a:endParaRPr lang="cs-CZ" sz="2000" dirty="0">
              <a:solidFill>
                <a:srgbClr val="66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6159060"/>
            <a:ext cx="17046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00FF"/>
                </a:solidFill>
              </a:rPr>
              <a:t>STAROMĚSTSKÝ </a:t>
            </a:r>
          </a:p>
          <a:p>
            <a:r>
              <a:rPr lang="cs-CZ" dirty="0" smtClean="0">
                <a:solidFill>
                  <a:srgbClr val="6600FF"/>
                </a:solidFill>
              </a:rPr>
              <a:t>        ORLOJ</a:t>
            </a:r>
            <a:endParaRPr lang="cs-CZ" dirty="0">
              <a:solidFill>
                <a:srgbClr val="66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6159059"/>
            <a:ext cx="94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00FF"/>
                </a:solidFill>
              </a:rPr>
              <a:t>TÝNSKÝ </a:t>
            </a:r>
          </a:p>
          <a:p>
            <a:r>
              <a:rPr lang="cs-CZ" dirty="0" smtClean="0">
                <a:solidFill>
                  <a:srgbClr val="6600FF"/>
                </a:solidFill>
              </a:rPr>
              <a:t>CHRÁM</a:t>
            </a:r>
            <a:endParaRPr lang="cs-CZ" dirty="0">
              <a:solidFill>
                <a:srgbClr val="66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0624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4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lgerian" pitchFamily="82" charset="0"/>
              </a:rPr>
              <a:t>NOVÉ MĚSTO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lgerian" pitchFamily="82" charset="0"/>
            </a:endParaRPr>
          </a:p>
        </p:txBody>
      </p:sp>
      <p:pic>
        <p:nvPicPr>
          <p:cNvPr id="4" name="Zástupný symbol pro obsah 3" descr="Praha 2005-09-20 národní divadlo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381000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6350" stA="50000" endA="300" endPos="90000" dir="5400000" sy="-100000" algn="bl" rotWithShape="0"/>
          </a:effectLst>
        </p:spPr>
      </p:pic>
      <p:pic>
        <p:nvPicPr>
          <p:cNvPr id="5" name="Obrázek 4" descr="Soubor:Narodni muzeum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45024"/>
            <a:ext cx="4198620" cy="2057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reflection blurRad="12700" stA="38000" endPos="28000" dist="5000" dir="5400000" sy="-100000" algn="bl" rotWithShape="0"/>
          </a:effectLst>
        </p:spPr>
      </p:pic>
      <p:sp>
        <p:nvSpPr>
          <p:cNvPr id="6" name="TextovéPole 5"/>
          <p:cNvSpPr txBox="1"/>
          <p:nvPr/>
        </p:nvSpPr>
        <p:spPr>
          <a:xfrm>
            <a:off x="4932040" y="2492896"/>
            <a:ext cx="3068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NÁRODNÍ DIVADLO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6165304"/>
            <a:ext cx="3164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NÁRODNÍ MUZEUM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0814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lgerian" pitchFamily="82" charset="0"/>
              </a:rPr>
              <a:t>JOSEFOV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Algerian" pitchFamily="82" charset="0"/>
            </a:endParaRPr>
          </a:p>
        </p:txBody>
      </p:sp>
      <p:pic>
        <p:nvPicPr>
          <p:cNvPr id="4" name="Zástupný symbol pro obsah 3" descr="Soubor: Prag Pulverturm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32856"/>
            <a:ext cx="2889522" cy="36548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 descr="Praha Staronova Synagoga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08920"/>
            <a:ext cx="3782913" cy="30788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glow rad="101600">
              <a:schemeClr val="accent6">
                <a:lumMod val="50000"/>
                <a:alpha val="60000"/>
              </a:schemeClr>
            </a:glow>
            <a:outerShdw blurRad="76200" dir="13500000" sy="23000" kx="1200000" algn="br" rotWithShape="0">
              <a:prstClr val="black">
                <a:alpha val="20000"/>
              </a:prstClr>
            </a:outerShdw>
            <a:reflection blurRad="12700" stA="38000" endPos="28000" dist="5000" dir="5400000" sy="-100000" algn="bl" rotWithShape="0"/>
          </a:effectLst>
        </p:spPr>
      </p:pic>
      <p:sp>
        <p:nvSpPr>
          <p:cNvPr id="6" name="TextovéPole 5"/>
          <p:cNvSpPr txBox="1"/>
          <p:nvPr/>
        </p:nvSpPr>
        <p:spPr>
          <a:xfrm>
            <a:off x="1115616" y="1573341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PRAŠNÁ BRÁNA</a:t>
            </a:r>
            <a:endParaRPr lang="cs-CZ" sz="2400" b="1" i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2276872"/>
            <a:ext cx="3301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STARONOVÁ SYNAGOGA</a:t>
            </a:r>
            <a:endParaRPr lang="cs-CZ" sz="2400" b="1" i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2559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FFC000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28575">
                  <a:solidFill>
                    <a:srgbClr val="C00000"/>
                  </a:solidFill>
                  <a:prstDash val="solid"/>
                  <a:miter lim="800000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PETŘÍNSKÉ SADY</a:t>
            </a:r>
            <a:endParaRPr lang="cs-CZ" b="1" dirty="0">
              <a:ln w="28575">
                <a:solidFill>
                  <a:srgbClr val="C00000"/>
                </a:solidFill>
                <a:prstDash val="solid"/>
                <a:miter lim="800000"/>
              </a:ln>
              <a:solidFill>
                <a:schemeClr val="accent3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http://upload.wikimedia.org/wikipedia/commons/thumb/4/4b/Petrin_Praha.jpg/250px-Petrin_Praha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3535040" cy="29523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Obrázek 4" descr="http://upload.wikimedia.org/wikipedia/commons/thumb/7/79/PetrinObservationTower.jpg/220px-PetrinObservationTower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4912" y="2348880"/>
            <a:ext cx="2733391" cy="3456384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1277647" y="4989883"/>
            <a:ext cx="14173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PETŘÍN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1825660"/>
            <a:ext cx="3770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PETŘÍNSKÁ ROZHLEDNA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4096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VYŠEHRAD</a:t>
            </a:r>
            <a:endParaRPr lang="cs-CZ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Pevnost Vyšehrad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3312368" cy="27363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 descr="http://upload.wikimedia.org/wikipedia/commons/thumb/5/5d/Vysehrad_cemetery_church.jpg/220px-Vysehrad_cemetery_church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16062">
            <a:off x="4932040" y="1988840"/>
            <a:ext cx="2880320" cy="31432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6012160" y="5416977"/>
            <a:ext cx="1526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HŘBITOV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631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25000"/>
              </a:schemeClr>
            </a:gs>
            <a:gs pos="20000">
              <a:schemeClr val="bg2">
                <a:lumMod val="25000"/>
              </a:schemeClr>
            </a:gs>
            <a:gs pos="50000">
              <a:srgbClr val="400040"/>
            </a:gs>
            <a:gs pos="75000">
              <a:srgbClr val="8F0040"/>
            </a:gs>
            <a:gs pos="89999">
              <a:srgbClr val="336600"/>
            </a:gs>
            <a:gs pos="100000">
              <a:srgbClr val="80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217948" y="332656"/>
            <a:ext cx="8229600" cy="108498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ambria" pitchFamily="18" charset="0"/>
              </a:rPr>
              <a:t>ZOPAKUJ SI</a:t>
            </a:r>
            <a:endParaRPr lang="cs-CZ" dirty="0">
              <a:solidFill>
                <a:srgbClr val="FF0000"/>
              </a:solidFill>
              <a:latin typeface="Cambria" pitchFamily="18" charset="0"/>
            </a:endParaRPr>
          </a:p>
        </p:txBody>
      </p:sp>
      <p:pic>
        <p:nvPicPr>
          <p:cNvPr id="4" name="obrázek 5" descr="http://upload.wikimedia.org/wikipedia/commons/thumb/1/10/Prague_-_Zlata_ulicka.jpg/290px-Prague_-_Zlata_ulicka.jpg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1985516" cy="1310159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</p:pic>
      <p:sp>
        <p:nvSpPr>
          <p:cNvPr id="16" name="Vývojový diagram: děrná páska 15">
            <a:hlinkHover r:id="" action="ppaction://noaction" highlightClick="1"/>
          </p:cNvPr>
          <p:cNvSpPr/>
          <p:nvPr/>
        </p:nvSpPr>
        <p:spPr>
          <a:xfrm>
            <a:off x="2192914" y="1994527"/>
            <a:ext cx="1224136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Zlatá ulička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8813" y="2462213"/>
            <a:ext cx="2515168" cy="1737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0871" y="191664"/>
            <a:ext cx="2274129" cy="2398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Obrázek 20" descr="http://upload.wikimedia.org/wikipedia/commons/thumb/7/79/PetrinObservationTower.jpg/220px-PetrinObservationTower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8188" y="4559424"/>
            <a:ext cx="1366695" cy="2155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2">
                <a:lumMod val="50000"/>
              </a:schemeClr>
            </a:solidFill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2" name="Zástupný symbol pro obsah 3" descr="Soubor: Prag Pulverturm.jpg"/>
          <p:cNvPicPr>
            <a:picLocks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62" y="4778152"/>
            <a:ext cx="1462844" cy="20246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2">
                <a:lumMod val="50000"/>
              </a:schemeClr>
            </a:solidFill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3" name="Zástupný symbol pro obsah 3" descr="Praha 2005-09-20 národní divadlo.jpg"/>
          <p:cNvPicPr>
            <a:picLocks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1042" y="5227177"/>
            <a:ext cx="1955672" cy="15590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2">
                <a:lumMod val="5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</p:pic>
      <p:pic>
        <p:nvPicPr>
          <p:cNvPr id="24" name="Zástupný symbol pro obsah 3" descr="http://upload.wikimedia.org/wikipedia/commons/thumb/4/40/Prag_Altstaedter_Ring_rathaus.jpg/220px-Prag_Altstaedter_Ring_rathaus.jpg"/>
          <p:cNvPicPr>
            <a:picLocks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4074" y="2748531"/>
            <a:ext cx="1259140" cy="20906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2">
                <a:lumMod val="50000"/>
              </a:schemeClr>
            </a:solidFill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5" name="Obrázek 24" descr="http://upload.wikimedia.org/wikipedia/commons/thumb/7/79/Prazsky_orloj_celkovy_pohled.jpg/220px-Prazsky_orloj_celkovy_pohled.jpg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3754" y="4646803"/>
            <a:ext cx="913928" cy="19805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2">
                <a:lumMod val="50000"/>
              </a:schemeClr>
            </a:solidFill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6" name="Zástupný symbol pro obsah 3" descr="Praag 012.jpg"/>
          <p:cNvPicPr>
            <a:picLocks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104" y="2982367"/>
            <a:ext cx="1944216" cy="1841297"/>
          </a:xfrm>
          <a:prstGeom prst="rect">
            <a:avLst/>
          </a:prstGeom>
          <a:noFill/>
          <a:ln w="57150">
            <a:solidFill>
              <a:srgbClr val="7030A0"/>
            </a:solidFill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pic>
        <p:nvPicPr>
          <p:cNvPr id="27" name="Obrázek 26" descr="Soubor:Narodni muzeum.jpg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1065" y="1089402"/>
            <a:ext cx="2826983" cy="12125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2">
                <a:lumMod val="50000"/>
              </a:schemeClr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reflection blurRad="12700" stA="38000" endPos="28000" dist="5000" dir="5400000" sy="-100000" algn="bl" rotWithShape="0"/>
          </a:effectLst>
        </p:spPr>
      </p:pic>
      <p:sp>
        <p:nvSpPr>
          <p:cNvPr id="28" name="Vývojový diagram: děrná páska 27"/>
          <p:cNvSpPr/>
          <p:nvPr/>
        </p:nvSpPr>
        <p:spPr>
          <a:xfrm>
            <a:off x="4403644" y="3839344"/>
            <a:ext cx="1481697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Staroměstská radnice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1281759" y="6066121"/>
            <a:ext cx="1224136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Prašná brána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4049137" y="6162123"/>
            <a:ext cx="1224136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Národní divadlo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1893827" y="3481609"/>
            <a:ext cx="1224136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Karlův most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5885341" y="5981479"/>
            <a:ext cx="1224136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Petřínská</a:t>
            </a:r>
          </a:p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rozhledna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7740352" y="975592"/>
            <a:ext cx="1224136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Kampa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4856120" y="333532"/>
            <a:ext cx="1224136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Národní</a:t>
            </a:r>
          </a:p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muzeum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7919864" y="6006689"/>
            <a:ext cx="1224136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Orloj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5778803" y="2970758"/>
            <a:ext cx="1224136" cy="720080"/>
          </a:xfrm>
          <a:prstGeom prst="flowChartPunchedTape">
            <a:avLst/>
          </a:prstGeom>
          <a:solidFill>
            <a:srgbClr val="FFC000"/>
          </a:solidFill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Vyšehrad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5461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  <p:bldP spid="28" grpId="0" animBg="1"/>
      <p:bldP spid="29" grpId="0" animBg="1"/>
      <p:bldP spid="30" grpId="0" animBg="1"/>
      <p:bldP spid="6" grpId="0" animBg="1"/>
      <p:bldP spid="31" grpId="0" animBg="1"/>
      <p:bldP spid="32" grpId="0" animBg="1"/>
      <p:bldP spid="33" grpId="0" animBg="1"/>
      <p:bldP spid="7" grpId="0" animBg="1"/>
      <p:bldP spid="3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204" y="749106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BAUER, Stefan. </a:t>
            </a:r>
            <a:r>
              <a:rPr lang="cs-CZ" sz="1200" i="1" dirty="0" err="1"/>
              <a:t>wikimedia</a:t>
            </a:r>
            <a:r>
              <a:rPr lang="cs-CZ" sz="1200" dirty="0"/>
              <a:t>: Pražský hrad [online]. [cit. 9.9.2013].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2.5 </a:t>
            </a:r>
            <a:r>
              <a:rPr lang="cs-CZ" sz="1200" dirty="0" err="1"/>
              <a:t>Generic</a:t>
            </a:r>
            <a:r>
              <a:rPr lang="cs-CZ" sz="1200" dirty="0"/>
              <a:t> licence. na WWW: http://commons.wikimedia.org/wiki/File:Hradschin_Prag.jpg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358512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8204" y="990670"/>
            <a:ext cx="9001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 </a:t>
            </a:r>
          </a:p>
          <a:p>
            <a:r>
              <a:rPr lang="cs-CZ" sz="1200" dirty="0"/>
              <a:t>N. </a:t>
            </a:r>
            <a:r>
              <a:rPr lang="cs-CZ" sz="1200" dirty="0" err="1"/>
              <a:t>wikimedia</a:t>
            </a:r>
            <a:r>
              <a:rPr lang="cs-CZ" sz="1200" dirty="0"/>
              <a:t>: Malá Strana [online]. [cit. 17.9.2013]. Dostupný na </a:t>
            </a:r>
            <a:r>
              <a:rPr lang="cs-CZ" sz="1200" dirty="0" smtClean="0"/>
              <a:t>WWW: http</a:t>
            </a:r>
            <a:r>
              <a:rPr lang="cs-CZ" sz="1200" dirty="0"/>
              <a:t>://commons.wikimedia.org/wiki/File:Lesser_Town_Square.jpg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1918" y="1452335"/>
            <a:ext cx="89289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N. </a:t>
            </a:r>
            <a:r>
              <a:rPr lang="cs-CZ" sz="1200" i="1" dirty="0" err="1"/>
              <a:t>wikimedia</a:t>
            </a:r>
            <a:r>
              <a:rPr lang="cs-CZ" sz="1200" dirty="0"/>
              <a:t>: znak Malé Strany [online]. [cit. 17.9.2013]. Dostupný na WWW: </a:t>
            </a:r>
            <a:r>
              <a:rPr lang="cs-CZ" sz="1200" u="sng" dirty="0">
                <a:hlinkClick r:id="rId2"/>
              </a:rPr>
              <a:t>http://commons.wikimedia.org/wiki/File:Prague_Lesser_Quarter_-_coat_of_arms_(belfry).jpg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151918" y="1914000"/>
            <a:ext cx="81644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SEFJO. </a:t>
            </a:r>
            <a:r>
              <a:rPr lang="cs-CZ" sz="1200" i="1" dirty="0" err="1"/>
              <a:t>wikimedia</a:t>
            </a:r>
            <a:r>
              <a:rPr lang="cs-CZ" sz="1200" dirty="0"/>
              <a:t>: Valdštejnský palác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, 2.5 </a:t>
            </a:r>
            <a:r>
              <a:rPr lang="cs-CZ" sz="1200" dirty="0" err="1"/>
              <a:t>Generic</a:t>
            </a:r>
            <a:r>
              <a:rPr lang="cs-CZ" sz="1200" dirty="0"/>
              <a:t>, 2.0 </a:t>
            </a:r>
            <a:r>
              <a:rPr lang="cs-CZ" sz="1200" dirty="0" err="1"/>
              <a:t>Generic</a:t>
            </a:r>
            <a:r>
              <a:rPr lang="cs-CZ" sz="1200" dirty="0"/>
              <a:t> a 1.0 </a:t>
            </a:r>
            <a:r>
              <a:rPr lang="cs-CZ" sz="1200" dirty="0" err="1"/>
              <a:t>Generic</a:t>
            </a:r>
            <a:r>
              <a:rPr lang="cs-CZ" sz="1200" dirty="0"/>
              <a:t>. na WWW: http://cs.wikipedia.org/wiki/Soubor:Praha,_Vald%C5%A1tejnsk%C3%A9_n%C3%A1m%C4%9Bst%C3%AD,_Vald%C5%A1tejnsk%C3%BD_pal%C3%A1c</a:t>
            </a:r>
          </a:p>
        </p:txBody>
      </p:sp>
      <p:sp>
        <p:nvSpPr>
          <p:cNvPr id="9" name="Obdélník 8"/>
          <p:cNvSpPr/>
          <p:nvPr/>
        </p:nvSpPr>
        <p:spPr>
          <a:xfrm>
            <a:off x="151918" y="2744997"/>
            <a:ext cx="86685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MORAVEC, Hynek. </a:t>
            </a:r>
            <a:r>
              <a:rPr lang="cs-CZ" sz="1200" i="1" dirty="0" err="1"/>
              <a:t>wikimedia</a:t>
            </a:r>
            <a:r>
              <a:rPr lang="cs-CZ" sz="1200" dirty="0"/>
              <a:t>: Nostický palác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</a:t>
            </a:r>
            <a:r>
              <a:rPr lang="cs-CZ" sz="1200" u="sng" dirty="0">
                <a:hlinkClick r:id="rId3"/>
              </a:rPr>
              <a:t>http://commons.wikimedia.org/wiki/File:Nosticky_palac_Praha_3019.JPG</a:t>
            </a:r>
            <a:endParaRPr lang="cs-CZ" sz="1200" dirty="0"/>
          </a:p>
        </p:txBody>
      </p:sp>
      <p:sp>
        <p:nvSpPr>
          <p:cNvPr id="2" name="Obdélník 1"/>
          <p:cNvSpPr/>
          <p:nvPr/>
        </p:nvSpPr>
        <p:spPr>
          <a:xfrm>
            <a:off x="151918" y="3206662"/>
            <a:ext cx="86685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JOJAN. </a:t>
            </a:r>
            <a:r>
              <a:rPr lang="cs-CZ" sz="1200" i="1" dirty="0" err="1"/>
              <a:t>wikimedia</a:t>
            </a:r>
            <a:r>
              <a:rPr lang="cs-CZ" sz="1200" dirty="0"/>
              <a:t>: Karlův most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na WWW: http://commons.wikimedia.org/wiki/File:Praag_012.jpg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9893" y="3668327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JOOLZ. </a:t>
            </a:r>
            <a:r>
              <a:rPr lang="cs-CZ" sz="1200" i="1" dirty="0" err="1"/>
              <a:t>wikimedia</a:t>
            </a:r>
            <a:r>
              <a:rPr lang="cs-CZ" sz="1200" dirty="0"/>
              <a:t>: Kampa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2.0 </a:t>
            </a:r>
            <a:r>
              <a:rPr lang="cs-CZ" sz="1200" dirty="0" err="1"/>
              <a:t>Generic</a:t>
            </a:r>
            <a:r>
              <a:rPr lang="cs-CZ" sz="1200" dirty="0"/>
              <a:t> na WWW: </a:t>
            </a:r>
            <a:r>
              <a:rPr lang="cs-CZ" sz="1200" u="sng" dirty="0">
                <a:hlinkClick r:id="rId4"/>
              </a:rPr>
              <a:t>http://commons.wikimedia.org/wiki/File:Praha_-_Frozen_canal_-_February_2005.jpg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209893" y="4129992"/>
            <a:ext cx="825053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SCHAEFER, Hans Peter. </a:t>
            </a:r>
            <a:r>
              <a:rPr lang="cs-CZ" sz="1200" i="1" dirty="0" err="1"/>
              <a:t>wikimedia</a:t>
            </a:r>
            <a:r>
              <a:rPr lang="cs-CZ" sz="1200" dirty="0"/>
              <a:t>: Staroměstská radnice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http://commons.wikimedia.org/wiki/File:Prag_Altstaedter_Ring_rathaus.jpg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51918" y="4776323"/>
            <a:ext cx="86685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GROUTAS, George. </a:t>
            </a:r>
            <a:r>
              <a:rPr lang="cs-CZ" sz="1200" i="1" dirty="0" err="1"/>
              <a:t>wikimedia</a:t>
            </a:r>
            <a:r>
              <a:rPr lang="cs-CZ" sz="1200" dirty="0"/>
              <a:t>: orloj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2.0 </a:t>
            </a:r>
            <a:r>
              <a:rPr lang="cs-CZ" sz="1200" dirty="0" err="1"/>
              <a:t>Generic</a:t>
            </a:r>
            <a:r>
              <a:rPr lang="cs-CZ" sz="1200" dirty="0"/>
              <a:t> licence. na WWW: .http://commons.wikimedia.org/wiki/</a:t>
            </a:r>
            <a:r>
              <a:rPr lang="cs-CZ" sz="1200" dirty="0" err="1"/>
              <a:t>File:Prazsky_orloj_celkovy_pohled.jpg</a:t>
            </a:r>
            <a:endParaRPr lang="cs-CZ" sz="1200" dirty="0"/>
          </a:p>
        </p:txBody>
      </p:sp>
      <p:sp>
        <p:nvSpPr>
          <p:cNvPr id="12" name="Obdélník 11"/>
          <p:cNvSpPr/>
          <p:nvPr/>
        </p:nvSpPr>
        <p:spPr>
          <a:xfrm>
            <a:off x="180905" y="5218081"/>
            <a:ext cx="861057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VITVIT. </a:t>
            </a:r>
            <a:r>
              <a:rPr lang="cs-CZ" sz="1200" i="1" dirty="0" err="1"/>
              <a:t>wikimedia</a:t>
            </a:r>
            <a:r>
              <a:rPr lang="cs-CZ" sz="1200" dirty="0"/>
              <a:t>: Týnský chrám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http://cs.wikipedia.org/wiki/T%C3%BDnsk%C3%BD_chr%C3%A1m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09893" y="5679746"/>
            <a:ext cx="85815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ZÖRNER, Patrik-Emil. </a:t>
            </a:r>
            <a:r>
              <a:rPr lang="cs-CZ" sz="1200" i="1" dirty="0" err="1"/>
              <a:t>wikimedia</a:t>
            </a:r>
            <a:r>
              <a:rPr lang="cs-CZ" sz="1200" dirty="0"/>
              <a:t>: Národní divadlo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2.0 Německo na WWW: http://commons.wikimedia.org/wiki/File:Praha_2005-09-20_n%C3%A1rodn%C3%AD_divadlo.jpg</a:t>
            </a:r>
          </a:p>
        </p:txBody>
      </p:sp>
    </p:spTree>
    <p:extLst>
      <p:ext uri="{BB962C8B-B14F-4D97-AF65-F5344CB8AC3E}">
        <p14:creationId xmlns:p14="http://schemas.microsoft.com/office/powerpoint/2010/main" xmlns="" val="9001285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9837" y="663079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CHE. </a:t>
            </a:r>
            <a:r>
              <a:rPr lang="cs-CZ" sz="1200" i="1" dirty="0" err="1"/>
              <a:t>wikimedia</a:t>
            </a:r>
            <a:r>
              <a:rPr lang="cs-CZ" sz="1200" dirty="0"/>
              <a:t>: Národní muzeum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2.5 </a:t>
            </a:r>
            <a:r>
              <a:rPr lang="cs-CZ" sz="1200" dirty="0" err="1"/>
              <a:t>Generic</a:t>
            </a:r>
            <a:r>
              <a:rPr lang="cs-CZ" sz="1200" dirty="0"/>
              <a:t> na WWW: </a:t>
            </a:r>
            <a:r>
              <a:rPr lang="cs-CZ" sz="1200" u="sng" dirty="0">
                <a:hlinkClick r:id="rId2"/>
              </a:rPr>
              <a:t>http://commons.wikimedia.org/wiki/File:Narodni_muzeum.jpg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394582" y="114620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SCHAEFER, Hans Peter. </a:t>
            </a:r>
            <a:r>
              <a:rPr lang="cs-CZ" sz="1200" dirty="0" err="1"/>
              <a:t>wikimedia</a:t>
            </a:r>
            <a:r>
              <a:rPr lang="cs-CZ" sz="1200" dirty="0"/>
              <a:t>: Prašná brána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</a:t>
            </a:r>
            <a:r>
              <a:rPr lang="cs-CZ" sz="1200" u="sng" dirty="0">
                <a:hlinkClick r:id="rId3"/>
              </a:rPr>
              <a:t>http://commons.wikimedia.org/wiki/File:Prag_Pulverturm.jpg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394582" y="1677049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PRAEFCKE, Andreas. </a:t>
            </a:r>
            <a:r>
              <a:rPr lang="cs-CZ" sz="1200" i="1" dirty="0" err="1"/>
              <a:t>wikimedia</a:t>
            </a:r>
            <a:r>
              <a:rPr lang="cs-CZ" sz="1200" dirty="0"/>
              <a:t>: synagoga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http://commons.wikimedia.org/wiki/File:Praha_Staronova_Synagoga.jpg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9837" y="2141315"/>
            <a:ext cx="81941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LUDĚK. </a:t>
            </a:r>
            <a:r>
              <a:rPr lang="cs-CZ" sz="1200" i="1" dirty="0" err="1"/>
              <a:t>wikimedia</a:t>
            </a:r>
            <a:r>
              <a:rPr lang="cs-CZ" sz="1200" dirty="0"/>
              <a:t>: Petřín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</a:t>
            </a:r>
            <a:r>
              <a:rPr lang="cs-CZ" sz="1200" u="sng" dirty="0">
                <a:hlinkClick r:id="rId4"/>
              </a:rPr>
              <a:t>http://commons.wikimedia.org/wiki/File:Petrin_Praha.jpg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394582" y="2551837"/>
            <a:ext cx="817942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RODGE500. </a:t>
            </a:r>
            <a:r>
              <a:rPr lang="cs-CZ" sz="1200" i="1" dirty="0" err="1"/>
              <a:t>wikimedia</a:t>
            </a:r>
            <a:r>
              <a:rPr lang="cs-CZ" sz="1200" dirty="0"/>
              <a:t>: Petřínská rozhledna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</a:t>
            </a:r>
            <a:r>
              <a:rPr lang="cs-CZ" sz="1200" u="sng" dirty="0">
                <a:hlinkClick r:id="rId5"/>
              </a:rPr>
              <a:t>http://commons.wikimedia.org/wiki/File:PetrinObservationTower.jpg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394582" y="2782669"/>
            <a:ext cx="81794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 </a:t>
            </a:r>
          </a:p>
          <a:p>
            <a:r>
              <a:rPr lang="cs-CZ" sz="1200" dirty="0"/>
              <a:t>ELEN, Stanislav. </a:t>
            </a:r>
            <a:r>
              <a:rPr lang="cs-CZ" sz="1200" i="1" dirty="0" err="1"/>
              <a:t>wikimedia</a:t>
            </a:r>
            <a:r>
              <a:rPr lang="cs-CZ" sz="1200" dirty="0"/>
              <a:t>: Vyšehrad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, 2.5 </a:t>
            </a:r>
            <a:r>
              <a:rPr lang="cs-CZ" sz="1200" dirty="0" err="1"/>
              <a:t>Generic</a:t>
            </a:r>
            <a:r>
              <a:rPr lang="cs-CZ" sz="1200" dirty="0"/>
              <a:t> , 2.0 </a:t>
            </a:r>
            <a:r>
              <a:rPr lang="cs-CZ" sz="1200" dirty="0" err="1"/>
              <a:t>Generic</a:t>
            </a:r>
            <a:r>
              <a:rPr lang="cs-CZ" sz="1200" dirty="0"/>
              <a:t> a 1.0 </a:t>
            </a:r>
            <a:r>
              <a:rPr lang="cs-CZ" sz="1200" dirty="0" err="1"/>
              <a:t>Generic</a:t>
            </a:r>
            <a:r>
              <a:rPr lang="cs-CZ" sz="1200" dirty="0"/>
              <a:t> na WWW: </a:t>
            </a:r>
            <a:r>
              <a:rPr lang="cs-CZ" sz="1200" u="sng" dirty="0">
                <a:hlinkClick r:id="rId6"/>
              </a:rPr>
              <a:t>http://commons.wikimedia.org/wiki/File:Parn%C3%ADk_Vy%C5%A1ehrad_pod_Vy%C5%A1ehradem.jp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379837" y="3613666"/>
            <a:ext cx="817942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CHE. </a:t>
            </a:r>
            <a:r>
              <a:rPr lang="cs-CZ" sz="1200" i="1" dirty="0" err="1"/>
              <a:t>wikimedia</a:t>
            </a:r>
            <a:r>
              <a:rPr lang="cs-CZ" sz="1200" dirty="0"/>
              <a:t>: </a:t>
            </a:r>
            <a:r>
              <a:rPr lang="cs-CZ" sz="1200" dirty="0" err="1"/>
              <a:t>Vyšehr</a:t>
            </a:r>
            <a:r>
              <a:rPr lang="cs-CZ" sz="1200" dirty="0"/>
              <a:t>. hřbitov [online]. [cit. 17.9.2013].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2.5 </a:t>
            </a:r>
            <a:r>
              <a:rPr lang="cs-CZ" sz="1200" dirty="0" err="1"/>
              <a:t>Generic</a:t>
            </a:r>
            <a:r>
              <a:rPr lang="cs-CZ" sz="1200" dirty="0"/>
              <a:t> licence. na WWW: http://commons.wikimedia.org/wiki/File:Vysehrad_cemetery_church.jpg</a:t>
            </a:r>
          </a:p>
        </p:txBody>
      </p:sp>
    </p:spTree>
    <p:extLst>
      <p:ext uri="{BB962C8B-B14F-4D97-AF65-F5344CB8AC3E}">
        <p14:creationId xmlns:p14="http://schemas.microsoft.com/office/powerpoint/2010/main" xmlns="" val="11916037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254</TotalTime>
  <Words>288</Words>
  <Application>Microsoft Office PowerPoint</Application>
  <PresentationFormat>Předvádění na obrazovce (4:3)</PresentationFormat>
  <Paragraphs>87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OBRÁZKY Z PRAHY</vt:lpstr>
      <vt:lpstr>Snímek 4</vt:lpstr>
      <vt:lpstr>MALÁ STRANA</vt:lpstr>
      <vt:lpstr>MALÁ STRANA</vt:lpstr>
      <vt:lpstr>KAMPA A KARLŮV MOST</vt:lpstr>
      <vt:lpstr>STARÉ MĚSTO</vt:lpstr>
      <vt:lpstr>NOVÉ MĚSTO</vt:lpstr>
      <vt:lpstr>JOSEFOV</vt:lpstr>
      <vt:lpstr>PETŘÍNSKÉ SADY</vt:lpstr>
      <vt:lpstr>VYŠEHRAD</vt:lpstr>
      <vt:lpstr>ZOPAKUJ SI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vlasta.snajdrova</dc:creator>
  <cp:lastModifiedBy>Dum</cp:lastModifiedBy>
  <cp:revision>30</cp:revision>
  <dcterms:created xsi:type="dcterms:W3CDTF">2013-09-17T19:07:41Z</dcterms:created>
  <dcterms:modified xsi:type="dcterms:W3CDTF">2015-07-17T08:03:47Z</dcterms:modified>
</cp:coreProperties>
</file>