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8" r:id="rId3"/>
    <p:sldId id="257" r:id="rId4"/>
    <p:sldId id="258" r:id="rId5"/>
    <p:sldId id="261" r:id="rId6"/>
    <p:sldId id="262" r:id="rId7"/>
    <p:sldId id="259" r:id="rId8"/>
    <p:sldId id="260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4" r:id="rId20"/>
    <p:sldId id="275" r:id="rId21"/>
    <p:sldId id="276" r:id="rId22"/>
    <p:sldId id="277" r:id="rId23"/>
    <p:sldId id="273" r:id="rId24"/>
  </p:sldIdLst>
  <p:sldSz cx="9144000" cy="6858000" type="screen4x3"/>
  <p:notesSz cx="6858000" cy="9144000"/>
  <p:defaultTextStyle>
    <a:defPPr>
      <a:defRPr lang="cs-CZ"/>
    </a:defPPr>
    <a:lvl1pPr marL="0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63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26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89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52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15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79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141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05" algn="l" defTabSz="914326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8CFD9943-5599-4320-B24C-9A823A9E5F3A}">
          <p14:sldIdLst>
            <p14:sldId id="278"/>
            <p14:sldId id="257"/>
            <p14:sldId id="258"/>
            <p14:sldId id="261"/>
            <p14:sldId id="262"/>
            <p14:sldId id="259"/>
            <p14:sldId id="260"/>
            <p14:sldId id="263"/>
            <p14:sldId id="264"/>
            <p14:sldId id="265"/>
            <p14:sldId id="266"/>
            <p14:sldId id="267"/>
            <p14:sldId id="268"/>
            <p14:sldId id="269"/>
          </p14:sldIdLst>
        </p14:section>
        <p14:section name="Oddíl bez názvu" id="{DA6A917C-43F9-4C0E-B88D-0BB2416CAA55}">
          <p14:sldIdLst>
            <p14:sldId id="270"/>
            <p14:sldId id="271"/>
            <p14:sldId id="272"/>
            <p14:sldId id="274"/>
            <p14:sldId id="275"/>
            <p14:sldId id="276"/>
            <p14:sldId id="277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24" y="-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1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4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6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29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1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3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5051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2899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6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48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65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81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297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14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305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042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1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3648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3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89" indent="0">
              <a:buNone/>
              <a:defRPr sz="1600" b="1"/>
            </a:lvl4pPr>
            <a:lvl5pPr marL="1828652" indent="0">
              <a:buNone/>
              <a:defRPr sz="1600" b="1"/>
            </a:lvl5pPr>
            <a:lvl6pPr marL="2285815" indent="0">
              <a:buNone/>
              <a:defRPr sz="1600" b="1"/>
            </a:lvl6pPr>
            <a:lvl7pPr marL="2742979" indent="0">
              <a:buNone/>
              <a:defRPr sz="1600" b="1"/>
            </a:lvl7pPr>
            <a:lvl8pPr marL="3200141" indent="0">
              <a:buNone/>
              <a:defRPr sz="1600" b="1"/>
            </a:lvl8pPr>
            <a:lvl9pPr marL="3657305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3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89" indent="0">
              <a:buNone/>
              <a:defRPr sz="1600" b="1"/>
            </a:lvl4pPr>
            <a:lvl5pPr marL="1828652" indent="0">
              <a:buNone/>
              <a:defRPr sz="1600" b="1"/>
            </a:lvl5pPr>
            <a:lvl6pPr marL="2285815" indent="0">
              <a:buNone/>
              <a:defRPr sz="1600" b="1"/>
            </a:lvl6pPr>
            <a:lvl7pPr marL="2742979" indent="0">
              <a:buNone/>
              <a:defRPr sz="1600" b="1"/>
            </a:lvl7pPr>
            <a:lvl8pPr marL="3200141" indent="0">
              <a:buNone/>
              <a:defRPr sz="1600" b="1"/>
            </a:lvl8pPr>
            <a:lvl9pPr marL="3657305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4829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8508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9939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63" indent="0">
              <a:buNone/>
              <a:defRPr sz="1200"/>
            </a:lvl2pPr>
            <a:lvl3pPr marL="914326" indent="0">
              <a:buNone/>
              <a:defRPr sz="1000"/>
            </a:lvl3pPr>
            <a:lvl4pPr marL="1371489" indent="0">
              <a:buNone/>
              <a:defRPr sz="900"/>
            </a:lvl4pPr>
            <a:lvl5pPr marL="1828652" indent="0">
              <a:buNone/>
              <a:defRPr sz="900"/>
            </a:lvl5pPr>
            <a:lvl6pPr marL="2285815" indent="0">
              <a:buNone/>
              <a:defRPr sz="900"/>
            </a:lvl6pPr>
            <a:lvl7pPr marL="2742979" indent="0">
              <a:buNone/>
              <a:defRPr sz="900"/>
            </a:lvl7pPr>
            <a:lvl8pPr marL="3200141" indent="0">
              <a:buNone/>
              <a:defRPr sz="900"/>
            </a:lvl8pPr>
            <a:lvl9pPr marL="3657305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0101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63" indent="0">
              <a:buNone/>
              <a:defRPr sz="2800"/>
            </a:lvl2pPr>
            <a:lvl3pPr marL="914326" indent="0">
              <a:buNone/>
              <a:defRPr sz="2400"/>
            </a:lvl3pPr>
            <a:lvl4pPr marL="1371489" indent="0">
              <a:buNone/>
              <a:defRPr sz="2000"/>
            </a:lvl4pPr>
            <a:lvl5pPr marL="1828652" indent="0">
              <a:buNone/>
              <a:defRPr sz="2000"/>
            </a:lvl5pPr>
            <a:lvl6pPr marL="2285815" indent="0">
              <a:buNone/>
              <a:defRPr sz="2000"/>
            </a:lvl6pPr>
            <a:lvl7pPr marL="2742979" indent="0">
              <a:buNone/>
              <a:defRPr sz="2000"/>
            </a:lvl7pPr>
            <a:lvl8pPr marL="3200141" indent="0">
              <a:buNone/>
              <a:defRPr sz="2000"/>
            </a:lvl8pPr>
            <a:lvl9pPr marL="3657305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63" indent="0">
              <a:buNone/>
              <a:defRPr sz="1200"/>
            </a:lvl2pPr>
            <a:lvl3pPr marL="914326" indent="0">
              <a:buNone/>
              <a:defRPr sz="1000"/>
            </a:lvl3pPr>
            <a:lvl4pPr marL="1371489" indent="0">
              <a:buNone/>
              <a:defRPr sz="900"/>
            </a:lvl4pPr>
            <a:lvl5pPr marL="1828652" indent="0">
              <a:buNone/>
              <a:defRPr sz="900"/>
            </a:lvl5pPr>
            <a:lvl6pPr marL="2285815" indent="0">
              <a:buNone/>
              <a:defRPr sz="900"/>
            </a:lvl6pPr>
            <a:lvl7pPr marL="2742979" indent="0">
              <a:buNone/>
              <a:defRPr sz="900"/>
            </a:lvl7pPr>
            <a:lvl8pPr marL="3200141" indent="0">
              <a:buNone/>
              <a:defRPr sz="900"/>
            </a:lvl8pPr>
            <a:lvl9pPr marL="3657305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4260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4857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1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1312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1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070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814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2212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6283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035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442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8496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256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2677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57800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36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0709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81418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22127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628364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035454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44254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84963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25672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53668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1" y="1600202"/>
            <a:ext cx="4038600" cy="4525963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64233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100" b="1"/>
            </a:lvl1pPr>
            <a:lvl2pPr marL="407091" indent="0">
              <a:buNone/>
              <a:defRPr sz="1800" b="1"/>
            </a:lvl2pPr>
            <a:lvl3pPr marL="814182" indent="0">
              <a:buNone/>
              <a:defRPr sz="1600" b="1"/>
            </a:lvl3pPr>
            <a:lvl4pPr marL="1221273" indent="0">
              <a:buNone/>
              <a:defRPr sz="1400" b="1"/>
            </a:lvl4pPr>
            <a:lvl5pPr marL="1628364" indent="0">
              <a:buNone/>
              <a:defRPr sz="1400" b="1"/>
            </a:lvl5pPr>
            <a:lvl6pPr marL="2035454" indent="0">
              <a:buNone/>
              <a:defRPr sz="1400" b="1"/>
            </a:lvl6pPr>
            <a:lvl7pPr marL="2442545" indent="0">
              <a:buNone/>
              <a:defRPr sz="1400" b="1"/>
            </a:lvl7pPr>
            <a:lvl8pPr marL="2849636" indent="0">
              <a:buNone/>
              <a:defRPr sz="1400" b="1"/>
            </a:lvl8pPr>
            <a:lvl9pPr marL="3256727" indent="0">
              <a:buNone/>
              <a:defRPr sz="14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100" b="1"/>
            </a:lvl1pPr>
            <a:lvl2pPr marL="407091" indent="0">
              <a:buNone/>
              <a:defRPr sz="1800" b="1"/>
            </a:lvl2pPr>
            <a:lvl3pPr marL="814182" indent="0">
              <a:buNone/>
              <a:defRPr sz="1600" b="1"/>
            </a:lvl3pPr>
            <a:lvl4pPr marL="1221273" indent="0">
              <a:buNone/>
              <a:defRPr sz="1400" b="1"/>
            </a:lvl4pPr>
            <a:lvl5pPr marL="1628364" indent="0">
              <a:buNone/>
              <a:defRPr sz="1400" b="1"/>
            </a:lvl5pPr>
            <a:lvl6pPr marL="2035454" indent="0">
              <a:buNone/>
              <a:defRPr sz="1400" b="1"/>
            </a:lvl6pPr>
            <a:lvl7pPr marL="2442545" indent="0">
              <a:buNone/>
              <a:defRPr sz="1400" b="1"/>
            </a:lvl7pPr>
            <a:lvl8pPr marL="2849636" indent="0">
              <a:buNone/>
              <a:defRPr sz="1400" b="1"/>
            </a:lvl8pPr>
            <a:lvl9pPr marL="3256727" indent="0">
              <a:buNone/>
              <a:defRPr sz="14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56814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43048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74711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800"/>
            </a:lvl1pPr>
            <a:lvl2pPr>
              <a:defRPr sz="25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200"/>
            </a:lvl1pPr>
            <a:lvl2pPr marL="407091" indent="0">
              <a:buNone/>
              <a:defRPr sz="1100"/>
            </a:lvl2pPr>
            <a:lvl3pPr marL="814182" indent="0">
              <a:buNone/>
              <a:defRPr sz="900"/>
            </a:lvl3pPr>
            <a:lvl4pPr marL="1221273" indent="0">
              <a:buNone/>
              <a:defRPr sz="800"/>
            </a:lvl4pPr>
            <a:lvl5pPr marL="1628364" indent="0">
              <a:buNone/>
              <a:defRPr sz="800"/>
            </a:lvl5pPr>
            <a:lvl6pPr marL="2035454" indent="0">
              <a:buNone/>
              <a:defRPr sz="800"/>
            </a:lvl6pPr>
            <a:lvl7pPr marL="2442545" indent="0">
              <a:buNone/>
              <a:defRPr sz="800"/>
            </a:lvl7pPr>
            <a:lvl8pPr marL="2849636" indent="0">
              <a:buNone/>
              <a:defRPr sz="800"/>
            </a:lvl8pPr>
            <a:lvl9pPr marL="3256727" indent="0">
              <a:buNone/>
              <a:defRPr sz="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95246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800"/>
            </a:lvl1pPr>
            <a:lvl2pPr marL="407091" indent="0">
              <a:buNone/>
              <a:defRPr sz="2500"/>
            </a:lvl2pPr>
            <a:lvl3pPr marL="814182" indent="0">
              <a:buNone/>
              <a:defRPr sz="2100"/>
            </a:lvl3pPr>
            <a:lvl4pPr marL="1221273" indent="0">
              <a:buNone/>
              <a:defRPr sz="1800"/>
            </a:lvl4pPr>
            <a:lvl5pPr marL="1628364" indent="0">
              <a:buNone/>
              <a:defRPr sz="1800"/>
            </a:lvl5pPr>
            <a:lvl6pPr marL="2035454" indent="0">
              <a:buNone/>
              <a:defRPr sz="1800"/>
            </a:lvl6pPr>
            <a:lvl7pPr marL="2442545" indent="0">
              <a:buNone/>
              <a:defRPr sz="1800"/>
            </a:lvl7pPr>
            <a:lvl8pPr marL="2849636" indent="0">
              <a:buNone/>
              <a:defRPr sz="1800"/>
            </a:lvl8pPr>
            <a:lvl9pPr marL="3256727" indent="0">
              <a:buNone/>
              <a:defRPr sz="18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200"/>
            </a:lvl1pPr>
            <a:lvl2pPr marL="407091" indent="0">
              <a:buNone/>
              <a:defRPr sz="1100"/>
            </a:lvl2pPr>
            <a:lvl3pPr marL="814182" indent="0">
              <a:buNone/>
              <a:defRPr sz="900"/>
            </a:lvl3pPr>
            <a:lvl4pPr marL="1221273" indent="0">
              <a:buNone/>
              <a:defRPr sz="800"/>
            </a:lvl4pPr>
            <a:lvl5pPr marL="1628364" indent="0">
              <a:buNone/>
              <a:defRPr sz="800"/>
            </a:lvl5pPr>
            <a:lvl6pPr marL="2035454" indent="0">
              <a:buNone/>
              <a:defRPr sz="800"/>
            </a:lvl6pPr>
            <a:lvl7pPr marL="2442545" indent="0">
              <a:buNone/>
              <a:defRPr sz="800"/>
            </a:lvl7pPr>
            <a:lvl8pPr marL="2849636" indent="0">
              <a:buNone/>
              <a:defRPr sz="800"/>
            </a:lvl8pPr>
            <a:lvl9pPr marL="3256727" indent="0">
              <a:buNone/>
              <a:defRPr sz="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87248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78815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2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0112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33" tIns="45717" rIns="91433" bIns="45717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33" tIns="45717" rIns="91433" bIns="4571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1" y="6356351"/>
            <a:ext cx="2133600" cy="365125"/>
          </a:xfrm>
          <a:prstGeom prst="rect">
            <a:avLst/>
          </a:prstGeom>
        </p:spPr>
        <p:txBody>
          <a:bodyPr vert="horz" lIns="91433" tIns="45717" rIns="91433" bIns="45717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2358C8-894E-49B5-9886-CD0B797B05E4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1" y="6356351"/>
            <a:ext cx="2895600" cy="365125"/>
          </a:xfrm>
          <a:prstGeom prst="rect">
            <a:avLst/>
          </a:prstGeom>
        </p:spPr>
        <p:txBody>
          <a:bodyPr vert="horz" lIns="91433" tIns="45717" rIns="91433" bIns="45717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33" tIns="45717" rIns="91433" bIns="45717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9C116-630D-4728-A17E-10AA3D5CC5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9535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326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73" indent="-342873" algn="l" defTabSz="914326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890" indent="-285727" algn="l" defTabSz="914326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08" indent="-228582" algn="l" defTabSz="914326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071" indent="-228582" algn="l" defTabSz="914326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234" indent="-228582" algn="l" defTabSz="914326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397" indent="-228582" algn="l" defTabSz="914326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60" indent="-228582" algn="l" defTabSz="914326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23" indent="-228582" algn="l" defTabSz="914326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886" indent="-228582" algn="l" defTabSz="914326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3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89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2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5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79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1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5" algn="l" defTabSz="9143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81418" tIns="40709" rIns="81418" bIns="40709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2"/>
            <a:ext cx="8229600" cy="4525963"/>
          </a:xfrm>
          <a:prstGeom prst="rect">
            <a:avLst/>
          </a:prstGeom>
        </p:spPr>
        <p:txBody>
          <a:bodyPr vert="horz" lIns="81418" tIns="40709" rIns="81418" bIns="40709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2" y="6356352"/>
            <a:ext cx="2133600" cy="365125"/>
          </a:xfrm>
          <a:prstGeom prst="rect">
            <a:avLst/>
          </a:prstGeom>
        </p:spPr>
        <p:txBody>
          <a:bodyPr vert="horz" lIns="81418" tIns="40709" rIns="81418" bIns="40709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814182"/>
            <a:fld id="{CE735481-55D3-4CCD-9FB7-821E527E2B1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 defTabSz="814182"/>
              <a:t>17.7.2015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2" y="6356352"/>
            <a:ext cx="2895600" cy="365125"/>
          </a:xfrm>
          <a:prstGeom prst="rect">
            <a:avLst/>
          </a:prstGeom>
        </p:spPr>
        <p:txBody>
          <a:bodyPr vert="horz" lIns="81418" tIns="40709" rIns="81418" bIns="40709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814182"/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1" y="6356352"/>
            <a:ext cx="2133600" cy="365125"/>
          </a:xfrm>
          <a:prstGeom prst="rect">
            <a:avLst/>
          </a:prstGeom>
        </p:spPr>
        <p:txBody>
          <a:bodyPr vert="horz" lIns="81418" tIns="40709" rIns="81418" bIns="40709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814182"/>
            <a:fld id="{776890C5-D8D0-4CC4-87E7-76FED1DEAD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 defTabSz="814182"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2077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814182" rtl="0" eaLnBrk="1" latinLnBrk="0" hangingPunct="1">
        <a:spcBef>
          <a:spcPct val="0"/>
        </a:spcBef>
        <a:buNone/>
        <a:defRPr sz="3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5318" indent="-305318" algn="l" defTabSz="814182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61523" indent="-254432" algn="l" defTabSz="814182" rtl="0" eaLnBrk="1" latinLnBrk="0" hangingPunct="1">
        <a:spcBef>
          <a:spcPct val="20000"/>
        </a:spcBef>
        <a:buFont typeface="Arial" pitchFamily="34" charset="0"/>
        <a:buChar char="–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17727" indent="-203545" algn="l" defTabSz="814182" rtl="0" eaLnBrk="1" latinLnBrk="0" hangingPunct="1">
        <a:spcBef>
          <a:spcPct val="2000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424818" indent="-203545" algn="l" defTabSz="814182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31909" indent="-203545" algn="l" defTabSz="814182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39000" indent="-203545" algn="l" defTabSz="814182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646091" indent="-203545" algn="l" defTabSz="814182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053182" indent="-203545" algn="l" defTabSz="814182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460272" indent="-203545" algn="l" defTabSz="814182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81418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7091" algn="l" defTabSz="81418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14182" algn="l" defTabSz="81418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21273" algn="l" defTabSz="81418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28364" algn="l" defTabSz="81418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35454" algn="l" defTabSz="81418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42545" algn="l" defTabSz="81418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49636" algn="l" defTabSz="81418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56727" algn="l" defTabSz="814182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6yDi2XUDeU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13" Type="http://schemas.openxmlformats.org/officeDocument/2006/relationships/image" Target="../media/image22.wmf"/><Relationship Id="rId3" Type="http://schemas.openxmlformats.org/officeDocument/2006/relationships/slide" Target="slide13.xml"/><Relationship Id="rId7" Type="http://schemas.openxmlformats.org/officeDocument/2006/relationships/slide" Target="slide17.xml"/><Relationship Id="rId12" Type="http://schemas.openxmlformats.org/officeDocument/2006/relationships/image" Target="../media/image2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6.xml"/><Relationship Id="rId11" Type="http://schemas.openxmlformats.org/officeDocument/2006/relationships/slide" Target="slide19.xml"/><Relationship Id="rId5" Type="http://schemas.openxmlformats.org/officeDocument/2006/relationships/slide" Target="slide14.xml"/><Relationship Id="rId10" Type="http://schemas.openxmlformats.org/officeDocument/2006/relationships/slide" Target="slide20.xml"/><Relationship Id="rId4" Type="http://schemas.openxmlformats.org/officeDocument/2006/relationships/slide" Target="slide15.xml"/><Relationship Id="rId9" Type="http://schemas.openxmlformats.org/officeDocument/2006/relationships/slide" Target="slide21.xml"/><Relationship Id="rId14" Type="http://schemas.openxmlformats.org/officeDocument/2006/relationships/image" Target="../media/image23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9300"/>
            </a:gs>
            <a:gs pos="100000">
              <a:srgbClr val="FFD700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720" y="6389650"/>
            <a:ext cx="132588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Datum: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730" y="1572322"/>
            <a:ext cx="379476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Pořadové číslo projektu: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23260" y="1583473"/>
            <a:ext cx="219456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 - 17"/>
              </a:rPr>
              <a:t>CZ.1.07/1.4.00/21.3811</a:t>
            </a:r>
            <a:endParaRPr lang="cs-CZ" sz="1200" dirty="0">
              <a:solidFill>
                <a:srgbClr val="000000"/>
              </a:solidFill>
              <a:latin typeface="Arial - 17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2870" y="2665142"/>
            <a:ext cx="221742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Číslo klíčové aktivity: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5730" y="1248938"/>
            <a:ext cx="171450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Název projektu: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11830" y="1215483"/>
            <a:ext cx="233172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>
                <a:solidFill>
                  <a:srgbClr val="000000"/>
                </a:solidFill>
                <a:latin typeface="Arial - 17"/>
              </a:rPr>
              <a:t>Modernizace vzdělávání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37160" y="1951464"/>
            <a:ext cx="230886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Název klíčové aktivity: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23260" y="1996069"/>
            <a:ext cx="4297680" cy="45153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>
                <a:solidFill>
                  <a:srgbClr val="000000"/>
                </a:solidFill>
                <a:latin typeface="Arial - 18"/>
              </a:rPr>
              <a:t>Inovace a zkvalitnění výuky prostřednictvím ICT (Příroda a svět)</a:t>
            </a:r>
          </a:p>
        </p:txBody>
      </p:sp>
      <p:pic>
        <p:nvPicPr>
          <p:cNvPr id="10" name="Obrázek 9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25880" y="89210"/>
            <a:ext cx="5737860" cy="1025912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1" name="TextovéPole 10"/>
          <p:cNvSpPr txBox="1"/>
          <p:nvPr/>
        </p:nvSpPr>
        <p:spPr>
          <a:xfrm>
            <a:off x="34290" y="5363738"/>
            <a:ext cx="86868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Ročník: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5720" y="5742878"/>
            <a:ext cx="153162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Jméno autora: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5720" y="6088567"/>
            <a:ext cx="73152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Škola: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253740" y="6055112"/>
            <a:ext cx="377190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7"/>
              </a:rPr>
              <a:t>Základní škola, Most, Svážná 2342, </a:t>
            </a:r>
            <a:r>
              <a:rPr lang="cs-CZ" sz="1200" dirty="0" err="1">
                <a:solidFill>
                  <a:srgbClr val="000000"/>
                </a:solidFill>
                <a:latin typeface="Arial - 17"/>
              </a:rPr>
              <a:t>p.o</a:t>
            </a:r>
            <a:r>
              <a:rPr lang="cs-CZ" sz="1200" dirty="0">
                <a:solidFill>
                  <a:srgbClr val="000000"/>
                </a:solidFill>
                <a:latin typeface="Arial - 17"/>
              </a:rPr>
              <a:t>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150" y="4404733"/>
            <a:ext cx="150876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Klíčová slova: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580" y="4014439"/>
            <a:ext cx="100584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Anotace: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14300" y="3166947"/>
            <a:ext cx="68580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Sada: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7150" y="3612995"/>
            <a:ext cx="130302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Název DUM: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234690" y="2709747"/>
            <a:ext cx="130302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 - 17"/>
              </a:rPr>
              <a:t>III/2/PS/1/1/16</a:t>
            </a:r>
            <a:endParaRPr lang="cs-CZ" sz="1200" dirty="0">
              <a:solidFill>
                <a:srgbClr val="000000"/>
              </a:solidFill>
              <a:latin typeface="Arial - 17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11830" y="3222703"/>
            <a:ext cx="80010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8"/>
              </a:rPr>
              <a:t>Příroda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253740" y="5709425"/>
            <a:ext cx="2125980" cy="266879"/>
          </a:xfrm>
          <a:prstGeom prst="rect">
            <a:avLst/>
          </a:prstGeom>
          <a:noFill/>
        </p:spPr>
        <p:txBody>
          <a:bodyPr vert="horz" lIns="81411" tIns="40706" rIns="81411" bIns="40706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7"/>
              </a:rPr>
              <a:t>Mgr. Vlasta Šnajdrová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23260" y="3602875"/>
            <a:ext cx="11689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Subtropický pás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57896" y="4009378"/>
            <a:ext cx="386387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Žáci se seznámí s živočichy a rostlinami subtropického pásu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57896" y="4671612"/>
            <a:ext cx="48224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Muflon, šakal, racek, klokan, mandarinka, pomeranč,  citron, oliva, mandle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57896" y="5379218"/>
            <a:ext cx="4573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pátý</a:t>
            </a:r>
            <a:endParaRPr lang="cs-CZ" sz="1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53740" y="6389650"/>
            <a:ext cx="8114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2.12.2013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211678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75578" y="846004"/>
            <a:ext cx="1351845" cy="369332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METODIKA 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5589" y="1571345"/>
            <a:ext cx="3091744" cy="369332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Str.  3 – ťukni na palmu - video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5589" y="2072100"/>
            <a:ext cx="4031360" cy="369332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Str.  4 – pojmenuj území žlutě vyznačené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5589" y="2518560"/>
            <a:ext cx="3114186" cy="369332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Str.  5 – 11 – pojmenuj obrázky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5590" y="2908852"/>
            <a:ext cx="7595477" cy="369332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Str. 12 – ťukni na obdélník – dostaneš se na otázku, po správném zodpovězení 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0106" y="3284933"/>
            <a:ext cx="3464090" cy="369332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b="1" i="1" dirty="0">
                <a:solidFill>
                  <a:srgbClr val="002060"/>
                </a:solidFill>
              </a:rPr>
              <a:t>s</a:t>
            </a:r>
            <a:r>
              <a:rPr lang="cs-CZ" b="1" i="1" dirty="0" smtClean="0">
                <a:solidFill>
                  <a:srgbClr val="002060"/>
                </a:solidFill>
              </a:rPr>
              <a:t>e po ťuknutí odkryje část obrázku</a:t>
            </a:r>
            <a:endParaRPr lang="cs-CZ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6521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C00000"/>
            </a:gs>
            <a:gs pos="70000">
              <a:schemeClr val="accent6">
                <a:lumMod val="75000"/>
              </a:schemeClr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842151"/>
            <a:ext cx="4968552" cy="70788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lIns="91433" tIns="45717" rIns="91433" bIns="45717" rtlCol="0">
            <a:spAutoFit/>
          </a:bodyPr>
          <a:lstStyle/>
          <a:p>
            <a:pPr algn="ctr"/>
            <a:r>
              <a:rPr lang="cs-CZ" sz="4000" dirty="0">
                <a:ln>
                  <a:solidFill>
                    <a:srgbClr val="FFC000"/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SUBTROPICKÝ PÁS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636913"/>
            <a:ext cx="7853033" cy="584769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3200" b="1" i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 MEZI TROPICKÝM A MÍRNÝM PÁSEM</a:t>
            </a:r>
          </a:p>
        </p:txBody>
      </p:sp>
      <p:pic>
        <p:nvPicPr>
          <p:cNvPr id="1026" name="Picture 2" descr="C:\Users\vlasta.snajdrova\AppData\Local\Microsoft\Windows\Temporary Internet Files\Content.IE5\YBLOM0T0\MC900441706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3922" y="4021039"/>
            <a:ext cx="1892101" cy="189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děrná páska 5"/>
          <p:cNvSpPr/>
          <p:nvPr/>
        </p:nvSpPr>
        <p:spPr>
          <a:xfrm>
            <a:off x="1043608" y="4365104"/>
            <a:ext cx="1800200" cy="1080120"/>
          </a:xfrm>
          <a:prstGeom prst="flowChartPunchedTape">
            <a:avLst/>
          </a:prstGeom>
          <a:solidFill>
            <a:srgbClr val="FFFF00"/>
          </a:solidFill>
          <a:ln w="38100">
            <a:solidFill>
              <a:srgbClr val="00B050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ŤUKNI NA PALMU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0163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1" y="1666876"/>
            <a:ext cx="7620000" cy="3524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18591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chemeClr val="accent3">
                <a:lumMod val="50000"/>
              </a:schemeClr>
            </a:gs>
            <a:gs pos="70000">
              <a:schemeClr val="accent6">
                <a:lumMod val="75000"/>
              </a:schemeClr>
            </a:gs>
            <a:gs pos="10000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6906344" cy="51797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reflection blurRad="6350" stA="52000" endA="300" endPos="35000" dir="5400000" sy="-100000" algn="bl" rotWithShape="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s odříznutým příčným rohem 1"/>
          <p:cNvSpPr/>
          <p:nvPr/>
        </p:nvSpPr>
        <p:spPr>
          <a:xfrm>
            <a:off x="539552" y="332656"/>
            <a:ext cx="2160240" cy="648072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KRAJINA SUBTROPŮ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7689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ripple dir="r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900">
              <a:srgbClr val="C00000"/>
            </a:gs>
            <a:gs pos="0">
              <a:srgbClr val="DDEBCF"/>
            </a:gs>
            <a:gs pos="50000">
              <a:schemeClr val="accent3">
                <a:lumMod val="75000"/>
              </a:schemeClr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8339" y="576263"/>
            <a:ext cx="5267325" cy="570547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B05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Obdélník s odříznutým rohem na stejné straně 1"/>
          <p:cNvSpPr/>
          <p:nvPr/>
        </p:nvSpPr>
        <p:spPr>
          <a:xfrm>
            <a:off x="611560" y="1124745"/>
            <a:ext cx="1224136" cy="864096"/>
          </a:xfrm>
          <a:prstGeom prst="snip2SameRect">
            <a:avLst/>
          </a:prstGeom>
          <a:solidFill>
            <a:srgbClr val="FFC000"/>
          </a:solidFill>
          <a:ln w="38100">
            <a:solidFill>
              <a:srgbClr val="00B050"/>
            </a:solidFill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DANĚK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1510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chemeClr val="accent3">
                <a:lumMod val="50000"/>
              </a:schemeClr>
            </a:gs>
            <a:gs pos="70000">
              <a:schemeClr val="accent6">
                <a:lumMod val="75000"/>
              </a:schemeClr>
            </a:gs>
            <a:gs pos="100000">
              <a:srgbClr val="9933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oubor: Canguro Gioacchin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5" y="1196752"/>
            <a:ext cx="6696744" cy="502255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ětiúhelník 1"/>
          <p:cNvSpPr/>
          <p:nvPr/>
        </p:nvSpPr>
        <p:spPr>
          <a:xfrm>
            <a:off x="755576" y="692696"/>
            <a:ext cx="1656184" cy="936104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KLOKAN</a:t>
            </a:r>
            <a:endParaRPr lang="cs-CZ" b="1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125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 Racek chechtavý - Larus ridibundus - Hettumáfu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56792"/>
            <a:ext cx="5472608" cy="3644758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děrná páska 1"/>
          <p:cNvSpPr/>
          <p:nvPr/>
        </p:nvSpPr>
        <p:spPr>
          <a:xfrm>
            <a:off x="611560" y="332656"/>
            <a:ext cx="1584176" cy="1008112"/>
          </a:xfrm>
          <a:prstGeom prst="flowChartPunchedTape">
            <a:avLst/>
          </a:prstGeom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RACEK</a:t>
            </a:r>
          </a:p>
        </p:txBody>
      </p:sp>
    </p:spTree>
    <p:extLst>
      <p:ext uri="{BB962C8B-B14F-4D97-AF65-F5344CB8AC3E}">
        <p14:creationId xmlns:p14="http://schemas.microsoft.com/office/powerpoint/2010/main" xmlns="" val="34637738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16832"/>
            <a:ext cx="5513784" cy="3675856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odorovný svitek 1"/>
          <p:cNvSpPr/>
          <p:nvPr/>
        </p:nvSpPr>
        <p:spPr>
          <a:xfrm>
            <a:off x="755576" y="548680"/>
            <a:ext cx="1800200" cy="1008112"/>
          </a:xfrm>
          <a:prstGeom prst="horizontalScroll">
            <a:avLst/>
          </a:prstGeom>
          <a:solidFill>
            <a:schemeClr val="bg2">
              <a:lumMod val="5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ŠAKAL</a:t>
            </a: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3521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 Terminalia catappa D83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962" y="707430"/>
            <a:ext cx="3840426" cy="288032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0730" y="953206"/>
            <a:ext cx="3185022" cy="2388767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vlasta.snajdrova\AppData\Local\Microsoft\Windows\Temporary Internet Files\Content.IE5\GO6NTCHK\MC900325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7" y="3587751"/>
            <a:ext cx="1458913" cy="181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lasta.snajdrova\AppData\Local\Microsoft\Windows\Temporary Internet Files\Content.IE5\YLYPEWX3\MC9002987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245" y="4629624"/>
            <a:ext cx="1903378" cy="181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lasta.snajdrova\AppData\Local\Microsoft\Windows\Temporary Internet Files\Content.IE5\YLYPEWX3\dglxasset[1].aspx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0389" y="3587751"/>
            <a:ext cx="1373187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lasta.snajdrova\AppData\Local\Microsoft\Windows\Temporary Internet Files\Content.IE5\5O62581G\dglxasset[1].aspx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8082" y="4797152"/>
            <a:ext cx="1550987" cy="164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lasta.snajdrova\AppData\Local\Microsoft\Windows\Temporary Internet Files\Content.IE5\5O62581G\dglxasset[2].aspx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8962" y="3630612"/>
            <a:ext cx="10636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lasta.snajdrova\AppData\Local\Microsoft\Windows\Temporary Internet Files\Content.IE5\GO6NTCHK\dglxasset[2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886993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odorovný svitek 1"/>
          <p:cNvSpPr/>
          <p:nvPr/>
        </p:nvSpPr>
        <p:spPr>
          <a:xfrm>
            <a:off x="187876" y="231141"/>
            <a:ext cx="1929898" cy="936104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mandloň</a:t>
            </a:r>
          </a:p>
        </p:txBody>
      </p:sp>
      <p:sp>
        <p:nvSpPr>
          <p:cNvPr id="13" name="Vodorovný svitek 12"/>
          <p:cNvSpPr/>
          <p:nvPr/>
        </p:nvSpPr>
        <p:spPr>
          <a:xfrm>
            <a:off x="7000803" y="220169"/>
            <a:ext cx="1929898" cy="936104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olivovník</a:t>
            </a:r>
          </a:p>
        </p:txBody>
      </p:sp>
    </p:spTree>
    <p:extLst>
      <p:ext uri="{BB962C8B-B14F-4D97-AF65-F5344CB8AC3E}">
        <p14:creationId xmlns:p14="http://schemas.microsoft.com/office/powerpoint/2010/main" xmlns="" val="696297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 Ambersweet orang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7"/>
            <a:ext cx="2664296" cy="3004845"/>
          </a:xfrm>
          <a:prstGeom prst="rect">
            <a:avLst/>
          </a:prstGeom>
          <a:noFill/>
          <a:ln w="57150"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8476"/>
            <a:ext cx="4025754" cy="2687191"/>
          </a:xfrm>
          <a:prstGeom prst="rect">
            <a:avLst/>
          </a:prstGeom>
          <a:noFill/>
          <a:ln w="57150">
            <a:noFill/>
            <a:miter lim="800000"/>
            <a:headEnd/>
            <a:tailEnd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sunrise" dir="t"/>
          </a:scene3d>
          <a:sp3d extrusionH="254000" contourW="19050" prstMaterial="softEdge">
            <a:bevelT w="82550" h="44450" prst="angle"/>
            <a:bevelB w="82550" h="44450" prst="angle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6516" y="3115667"/>
            <a:ext cx="4727623" cy="3338884"/>
          </a:xfrm>
          <a:prstGeom prst="rect">
            <a:avLst/>
          </a:prstGeom>
          <a:noFill/>
          <a:ln w="57150">
            <a:noFill/>
            <a:miter lim="800000"/>
            <a:headEnd/>
            <a:tailEnd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2195736" y="152636"/>
            <a:ext cx="2088232" cy="79208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38100">
            <a:solidFill>
              <a:srgbClr val="99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pomeranč</a:t>
            </a:r>
            <a:endParaRPr lang="cs-CZ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6804248" y="266087"/>
            <a:ext cx="2088232" cy="79208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38100">
            <a:solidFill>
              <a:srgbClr val="99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mandarinka</a:t>
            </a:r>
            <a:endParaRPr lang="cs-CZ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5390022" y="3789040"/>
            <a:ext cx="2088232" cy="79208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38100">
            <a:solidFill>
              <a:srgbClr val="99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citron</a:t>
            </a:r>
            <a:endParaRPr lang="cs-CZ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132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lasta.snajdrova\AppData\Local\Microsoft\Windows\Temporary Internet Files\Content.IE5\YLYPEWX3\MP9001774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2672" y="1774016"/>
            <a:ext cx="7826289" cy="4550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912672" y="1743348"/>
            <a:ext cx="2611500" cy="1526902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hlinkClick r:id="rId4" action="ppaction://hlinksldjump"/>
          </p:cNvPr>
          <p:cNvSpPr/>
          <p:nvPr/>
        </p:nvSpPr>
        <p:spPr>
          <a:xfrm>
            <a:off x="6135671" y="1732769"/>
            <a:ext cx="2611500" cy="1526902"/>
          </a:xfrm>
          <a:prstGeom prst="rect">
            <a:avLst/>
          </a:prstGeom>
          <a:solidFill>
            <a:schemeClr val="accent2">
              <a:lumMod val="50000"/>
            </a:schemeClr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hlinkClick r:id="rId5" action="ppaction://hlinksldjump"/>
          </p:cNvPr>
          <p:cNvSpPr/>
          <p:nvPr/>
        </p:nvSpPr>
        <p:spPr>
          <a:xfrm>
            <a:off x="3510317" y="1743348"/>
            <a:ext cx="2611500" cy="1526902"/>
          </a:xfrm>
          <a:prstGeom prst="rect">
            <a:avLst/>
          </a:prstGeom>
          <a:solidFill>
            <a:srgbClr val="FFC000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endParaRPr lang="cs-CZ"/>
          </a:p>
        </p:txBody>
      </p:sp>
      <p:sp>
        <p:nvSpPr>
          <p:cNvPr id="15" name="Obdélník 14">
            <a:hlinkClick r:id="rId6" action="ppaction://hlinksldjump"/>
          </p:cNvPr>
          <p:cNvSpPr/>
          <p:nvPr/>
        </p:nvSpPr>
        <p:spPr>
          <a:xfrm>
            <a:off x="898816" y="3268799"/>
            <a:ext cx="2611500" cy="1526902"/>
          </a:xfrm>
          <a:prstGeom prst="rect">
            <a:avLst/>
          </a:prstGeom>
          <a:solidFill>
            <a:schemeClr val="accent3">
              <a:lumMod val="50000"/>
            </a:schemeClr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hlinkClick r:id="rId7" action="ppaction://hlinksldjump"/>
          </p:cNvPr>
          <p:cNvSpPr/>
          <p:nvPr/>
        </p:nvSpPr>
        <p:spPr>
          <a:xfrm>
            <a:off x="3524171" y="3268799"/>
            <a:ext cx="2611500" cy="152690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hlinkClick r:id="rId8" action="ppaction://hlinksldjump"/>
          </p:cNvPr>
          <p:cNvSpPr/>
          <p:nvPr/>
        </p:nvSpPr>
        <p:spPr>
          <a:xfrm>
            <a:off x="6121817" y="3270250"/>
            <a:ext cx="2611500" cy="1526902"/>
          </a:xfrm>
          <a:prstGeom prst="rect">
            <a:avLst/>
          </a:prstGeom>
          <a:solidFill>
            <a:srgbClr val="FF0000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hlinkClick r:id="rId9" action="ppaction://hlinksldjump"/>
          </p:cNvPr>
          <p:cNvSpPr/>
          <p:nvPr/>
        </p:nvSpPr>
        <p:spPr>
          <a:xfrm>
            <a:off x="6121817" y="4797152"/>
            <a:ext cx="2611500" cy="1526902"/>
          </a:xfrm>
          <a:prstGeom prst="rect">
            <a:avLst/>
          </a:prstGeom>
          <a:solidFill>
            <a:schemeClr val="bg2">
              <a:lumMod val="50000"/>
            </a:schemeClr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endParaRPr lang="cs-CZ"/>
          </a:p>
        </p:txBody>
      </p:sp>
      <p:sp>
        <p:nvSpPr>
          <p:cNvPr id="19" name="Obdélník 18">
            <a:hlinkClick r:id="rId10" action="ppaction://hlinksldjump"/>
          </p:cNvPr>
          <p:cNvSpPr/>
          <p:nvPr/>
        </p:nvSpPr>
        <p:spPr>
          <a:xfrm>
            <a:off x="3510317" y="4797152"/>
            <a:ext cx="2611500" cy="1526902"/>
          </a:xfrm>
          <a:prstGeom prst="rect">
            <a:avLst/>
          </a:prstGeom>
          <a:solidFill>
            <a:srgbClr val="92D050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hlinkClick r:id="rId11" action="ppaction://hlinksldjump"/>
          </p:cNvPr>
          <p:cNvSpPr/>
          <p:nvPr/>
        </p:nvSpPr>
        <p:spPr>
          <a:xfrm>
            <a:off x="912672" y="4797152"/>
            <a:ext cx="2611500" cy="1526902"/>
          </a:xfrm>
          <a:prstGeom prst="rect">
            <a:avLst/>
          </a:prstGeom>
          <a:solidFill>
            <a:srgbClr val="7030A0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vlasta.snajdrova\AppData\Local\Microsoft\Windows\Temporary Internet Files\Content.IE5\5O62581G\dglxasset[3].aspx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61901">
            <a:off x="-719990" y="4476476"/>
            <a:ext cx="1569678" cy="64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lasta.snajdrova\AppData\Local\Microsoft\Windows\Temporary Internet Files\Content.IE5\GO6NTCHK\dglxasset[1].aspx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1051" y="274639"/>
            <a:ext cx="1922401" cy="1282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lasta.snajdrova\AppData\Local\Microsoft\Windows\Temporary Internet Files\Content.IE5\GO6NTCHK\dglxasset[3].aspx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9" y="448202"/>
            <a:ext cx="1772047" cy="135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61854" y="764704"/>
            <a:ext cx="2736120" cy="707880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4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4170030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LEŽÍ SUBTROPICKÝ PÁS PODÉL ROVNÍKU?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47665" y="2596060"/>
            <a:ext cx="2376264" cy="1264987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5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5508105" y="2560859"/>
            <a:ext cx="2376264" cy="130018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4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</a:p>
        </p:txBody>
      </p:sp>
    </p:spTree>
    <p:extLst>
      <p:ext uri="{BB962C8B-B14F-4D97-AF65-F5344CB8AC3E}">
        <p14:creationId xmlns:p14="http://schemas.microsoft.com/office/powerpoint/2010/main" xmlns="" val="1958807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96753"/>
            <a:ext cx="6216624" cy="646325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ČR do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subtropického </a:t>
            </a:r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pásu?</a:t>
            </a:r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1475656" y="3093934"/>
            <a:ext cx="2134553" cy="1266978"/>
          </a:xfrm>
          <a:prstGeom prst="flowChartAlternateProcess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5400" dirty="0">
                <a:solidFill>
                  <a:srgbClr val="FFFF00"/>
                </a:solidFill>
              </a:rPr>
              <a:t>ANO</a:t>
            </a:r>
          </a:p>
        </p:txBody>
      </p:sp>
      <p:sp>
        <p:nvSpPr>
          <p:cNvPr id="4" name="Vývojový diagram: alternativní postup 3">
            <a:hlinkClick r:id="rId2" action="ppaction://hlinksldjump"/>
          </p:cNvPr>
          <p:cNvSpPr/>
          <p:nvPr/>
        </p:nvSpPr>
        <p:spPr>
          <a:xfrm>
            <a:off x="4858118" y="3093934"/>
            <a:ext cx="2134553" cy="1266978"/>
          </a:xfrm>
          <a:prstGeom prst="flowChartAlternateProcess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5400" dirty="0">
                <a:solidFill>
                  <a:srgbClr val="FFFF00"/>
                </a:solidFill>
              </a:rPr>
              <a:t>NE</a:t>
            </a:r>
          </a:p>
        </p:txBody>
      </p:sp>
    </p:spTree>
    <p:extLst>
      <p:ext uri="{BB962C8B-B14F-4D97-AF65-F5344CB8AC3E}">
        <p14:creationId xmlns:p14="http://schemas.microsoft.com/office/powerpoint/2010/main" xmlns="" val="157863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980728"/>
            <a:ext cx="7363477" cy="707880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Itálie do </a:t>
            </a:r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subtropického </a:t>
            </a:r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pásu?</a:t>
            </a: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1403649" y="2936242"/>
            <a:ext cx="2808312" cy="12128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6000" dirty="0">
                <a:solidFill>
                  <a:srgbClr val="FFFF00"/>
                </a:solidFill>
              </a:rPr>
              <a:t>ANO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004048" y="2936242"/>
            <a:ext cx="2808312" cy="12128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6000" dirty="0">
                <a:solidFill>
                  <a:srgbClr val="FFFF00"/>
                </a:solidFill>
              </a:rPr>
              <a:t>NE</a:t>
            </a:r>
          </a:p>
        </p:txBody>
      </p:sp>
    </p:spTree>
    <p:extLst>
      <p:ext uri="{BB962C8B-B14F-4D97-AF65-F5344CB8AC3E}">
        <p14:creationId xmlns:p14="http://schemas.microsoft.com/office/powerpoint/2010/main" xmlns="" val="3382318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836712"/>
            <a:ext cx="5528102" cy="707880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ŠAKAL PATŘÍ MEZI ŠELMY:</a:t>
            </a: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1331640" y="2636912"/>
            <a:ext cx="2376264" cy="129614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4400" dirty="0">
                <a:solidFill>
                  <a:srgbClr val="FFFF00"/>
                </a:solidFill>
              </a:rPr>
              <a:t>Psovité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4644008" y="2636912"/>
            <a:ext cx="2376264" cy="129614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4400" dirty="0">
                <a:solidFill>
                  <a:srgbClr val="FFFF00"/>
                </a:solidFill>
              </a:rPr>
              <a:t>Vlkovité</a:t>
            </a:r>
          </a:p>
        </p:txBody>
      </p:sp>
    </p:spTree>
    <p:extLst>
      <p:ext uri="{BB962C8B-B14F-4D97-AF65-F5344CB8AC3E}">
        <p14:creationId xmlns:p14="http://schemas.microsoft.com/office/powerpoint/2010/main" xmlns="" val="164292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5" y="980729"/>
            <a:ext cx="5152501" cy="1015663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6000" dirty="0">
                <a:solidFill>
                  <a:srgbClr val="FF0000"/>
                </a:solidFill>
              </a:rPr>
              <a:t>Kde žije klokan?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619672" y="3009528"/>
            <a:ext cx="2232248" cy="1211560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Evropa</a:t>
            </a:r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5004048" y="3009528"/>
            <a:ext cx="2232248" cy="1211560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Austrálie</a:t>
            </a:r>
          </a:p>
        </p:txBody>
      </p:sp>
    </p:spTree>
    <p:extLst>
      <p:ext uri="{BB962C8B-B14F-4D97-AF65-F5344CB8AC3E}">
        <p14:creationId xmlns:p14="http://schemas.microsoft.com/office/powerpoint/2010/main" xmlns="" val="399967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7" y="1120969"/>
            <a:ext cx="3036409" cy="1015663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6000" dirty="0">
                <a:solidFill>
                  <a:srgbClr val="FF0000"/>
                </a:solidFill>
              </a:rPr>
              <a:t>CEDR JE :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548911" y="3063401"/>
            <a:ext cx="2160240" cy="1080120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4400" dirty="0">
                <a:solidFill>
                  <a:srgbClr val="FFFF00"/>
                </a:solidFill>
              </a:rPr>
              <a:t>Ostrov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4872106" y="3060665"/>
            <a:ext cx="2160240" cy="1080120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4400" dirty="0">
                <a:solidFill>
                  <a:srgbClr val="FFFF00"/>
                </a:solidFill>
              </a:rPr>
              <a:t>Strom</a:t>
            </a:r>
          </a:p>
        </p:txBody>
      </p:sp>
    </p:spTree>
    <p:extLst>
      <p:ext uri="{BB962C8B-B14F-4D97-AF65-F5344CB8AC3E}">
        <p14:creationId xmlns:p14="http://schemas.microsoft.com/office/powerpoint/2010/main" xmlns="" val="3551174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787382"/>
            <a:ext cx="8254439" cy="769441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PATŘÍ GRAPEFRUIT MEZI CITRUSY?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259633" y="3356992"/>
            <a:ext cx="2160240" cy="1008112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1259633" y="3356992"/>
            <a:ext cx="2160240" cy="1008112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5400" dirty="0">
                <a:solidFill>
                  <a:srgbClr val="FFFF00"/>
                </a:solidFill>
              </a:rPr>
              <a:t>ANO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5364089" y="3356992"/>
            <a:ext cx="2160240" cy="1008112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5400" dirty="0">
                <a:solidFill>
                  <a:srgbClr val="FFFF00"/>
                </a:solidFill>
              </a:rPr>
              <a:t>NE</a:t>
            </a:r>
          </a:p>
        </p:txBody>
      </p:sp>
    </p:spTree>
    <p:extLst>
      <p:ext uri="{BB962C8B-B14F-4D97-AF65-F5344CB8AC3E}">
        <p14:creationId xmlns:p14="http://schemas.microsoft.com/office/powerpoint/2010/main" xmlns="" val="1450525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3" y="1124745"/>
            <a:ext cx="7072243" cy="584769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ROSTE V SUBTR. PÁSU VLAŠSKÝ OŘEŠÁK ?</a:t>
            </a: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1835696" y="2996952"/>
            <a:ext cx="2016224" cy="1080120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4800" dirty="0">
                <a:solidFill>
                  <a:srgbClr val="FFFF00"/>
                </a:solidFill>
              </a:rPr>
              <a:t>ANO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220073" y="2996952"/>
            <a:ext cx="2016224" cy="1080120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4800" dirty="0">
                <a:solidFill>
                  <a:srgbClr val="FFFF00"/>
                </a:solidFill>
              </a:rPr>
              <a:t>NE</a:t>
            </a:r>
          </a:p>
        </p:txBody>
      </p:sp>
    </p:spTree>
    <p:extLst>
      <p:ext uri="{BB962C8B-B14F-4D97-AF65-F5344CB8AC3E}">
        <p14:creationId xmlns:p14="http://schemas.microsoft.com/office/powerpoint/2010/main" xmlns="" val="981285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9" y="698784"/>
            <a:ext cx="5429423" cy="915286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</a:rPr>
              <a:t>OLEJ SE VYRÁBÍ Z :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475656" y="2780928"/>
            <a:ext cx="2232248" cy="115212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6000" dirty="0">
                <a:solidFill>
                  <a:srgbClr val="FFFF00"/>
                </a:solidFill>
              </a:rPr>
              <a:t>FÍKŮ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148064" y="2780928"/>
            <a:ext cx="2232248" cy="115212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91433" tIns="45717" rIns="91433" bIns="45717" rtlCol="0" anchor="ctr"/>
          <a:lstStyle/>
          <a:p>
            <a:pPr algn="ctr"/>
            <a:r>
              <a:rPr lang="cs-CZ" sz="6000" dirty="0">
                <a:solidFill>
                  <a:srgbClr val="FFFF00"/>
                </a:solidFill>
              </a:rPr>
              <a:t>OLIV</a:t>
            </a:r>
          </a:p>
        </p:txBody>
      </p:sp>
    </p:spTree>
    <p:extLst>
      <p:ext uri="{BB962C8B-B14F-4D97-AF65-F5344CB8AC3E}">
        <p14:creationId xmlns:p14="http://schemas.microsoft.com/office/powerpoint/2010/main" xmlns="" val="4095143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0751" y="1523560"/>
            <a:ext cx="8229600" cy="4525962"/>
          </a:xfrm>
        </p:spPr>
        <p:txBody>
          <a:bodyPr>
            <a:normAutofit/>
          </a:bodyPr>
          <a:lstStyle/>
          <a:p>
            <a:r>
              <a:rPr lang="cs-CZ" sz="1200" dirty="0"/>
              <a:t>AKA. </a:t>
            </a:r>
            <a:r>
              <a:rPr lang="cs-CZ" sz="1200" i="1" dirty="0" err="1"/>
              <a:t>wikimedia</a:t>
            </a:r>
            <a:r>
              <a:rPr lang="cs-CZ" sz="1200" dirty="0"/>
              <a:t>: citron [online]. [cit. 30.11.2013].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2.5 </a:t>
            </a:r>
            <a:r>
              <a:rPr lang="cs-CZ" sz="1200" dirty="0" err="1"/>
              <a:t>Generic</a:t>
            </a:r>
            <a:r>
              <a:rPr lang="cs-CZ" sz="1200" dirty="0"/>
              <a:t> licence. na WWW: http://commons.wikimedia.org/wiki/File:Lemon.jpg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701050" y="2060849"/>
            <a:ext cx="8208912" cy="461659"/>
          </a:xfrm>
          <a:prstGeom prst="rect">
            <a:avLst/>
          </a:prstGeom>
        </p:spPr>
        <p:txBody>
          <a:bodyPr wrap="square" lIns="91433" tIns="45717" rIns="91433" bIns="45717">
            <a:spAutoFit/>
          </a:bodyPr>
          <a:lstStyle/>
          <a:p>
            <a:r>
              <a:rPr lang="cs-CZ" sz="1200" dirty="0"/>
              <a:t>BRIANZA2008. </a:t>
            </a:r>
            <a:r>
              <a:rPr lang="cs-CZ" sz="1200" dirty="0" err="1"/>
              <a:t>wikimedia</a:t>
            </a:r>
            <a:r>
              <a:rPr lang="cs-CZ" sz="1200" dirty="0"/>
              <a:t>: klokan [online]. [cit. 29.11.2013].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CC0 1.0 Universal Public </a:t>
            </a:r>
            <a:r>
              <a:rPr lang="cs-CZ" sz="1200" dirty="0" err="1"/>
              <a:t>Domain</a:t>
            </a:r>
            <a:r>
              <a:rPr lang="cs-CZ" sz="1200" dirty="0"/>
              <a:t> věnování na WWW: http://commons.wikimedia.org/wiki/File:Canguro_Gioacchino.JPG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701049" y="2522514"/>
            <a:ext cx="8136904" cy="461659"/>
          </a:xfrm>
          <a:prstGeom prst="rect">
            <a:avLst/>
          </a:prstGeom>
        </p:spPr>
        <p:txBody>
          <a:bodyPr wrap="square" lIns="91433" tIns="45717" rIns="91433" bIns="45717">
            <a:spAutoFit/>
          </a:bodyPr>
          <a:lstStyle/>
          <a:p>
            <a:r>
              <a:rPr lang="cs-CZ" sz="1200" dirty="0"/>
              <a:t>MAPHOBBYIST. </a:t>
            </a:r>
            <a:r>
              <a:rPr lang="cs-CZ" sz="1200" dirty="0" err="1"/>
              <a:t>wikimedia</a:t>
            </a:r>
            <a:r>
              <a:rPr lang="cs-CZ" sz="1200" dirty="0"/>
              <a:t>: subtropy [online]. [cit. 30.11.2013].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http://commons.wikimedia.org/wiki/File:Subtropical.png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9969" y="2985165"/>
            <a:ext cx="7966488" cy="461659"/>
          </a:xfrm>
          <a:prstGeom prst="rect">
            <a:avLst/>
          </a:prstGeom>
        </p:spPr>
        <p:txBody>
          <a:bodyPr wrap="square" lIns="91433" tIns="45717" rIns="91433" bIns="45717">
            <a:spAutoFit/>
          </a:bodyPr>
          <a:lstStyle/>
          <a:p>
            <a:r>
              <a:rPr lang="cs-CZ" sz="1200" dirty="0"/>
              <a:t>GRAEBNER, </a:t>
            </a:r>
            <a:r>
              <a:rPr lang="cs-CZ" sz="1200" dirty="0" err="1"/>
              <a:t>Hagen</a:t>
            </a:r>
            <a:r>
              <a:rPr lang="cs-CZ" sz="1200" dirty="0"/>
              <a:t>. </a:t>
            </a:r>
            <a:r>
              <a:rPr lang="cs-CZ" sz="1200" i="1" dirty="0" err="1"/>
              <a:t>wikimedia</a:t>
            </a:r>
            <a:r>
              <a:rPr lang="cs-CZ" sz="1200" dirty="0"/>
              <a:t> [online]. [cit. 30.11.2013].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2.5 </a:t>
            </a:r>
            <a:r>
              <a:rPr lang="cs-CZ" sz="1200" dirty="0" err="1"/>
              <a:t>Generic</a:t>
            </a:r>
            <a:r>
              <a:rPr lang="cs-CZ" sz="1200" dirty="0"/>
              <a:t> licence. na WWW: http://commons.wikimedia.org/wiki/File:Ba%C4%8Dina2.jpg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719066" y="3463377"/>
            <a:ext cx="8118888" cy="646325"/>
          </a:xfrm>
          <a:prstGeom prst="rect">
            <a:avLst/>
          </a:prstGeom>
        </p:spPr>
        <p:txBody>
          <a:bodyPr wrap="square" lIns="91433" tIns="45717" rIns="91433" bIns="45717">
            <a:spAutoFit/>
          </a:bodyPr>
          <a:lstStyle/>
          <a:p>
            <a:r>
              <a:rPr lang="cs-CZ" sz="1200" dirty="0"/>
              <a:t>OMAR RUNÓLFSSON Z MOSFELLSSVEIT SW ISLANDU. </a:t>
            </a:r>
            <a:r>
              <a:rPr lang="cs-CZ" sz="1200" i="1" dirty="0" err="1"/>
              <a:t>wikimedia</a:t>
            </a:r>
            <a:r>
              <a:rPr lang="cs-CZ" sz="1200" dirty="0"/>
              <a:t>: racek [online]. [cit. 30.11.2013].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2.0 </a:t>
            </a:r>
            <a:r>
              <a:rPr lang="cs-CZ" sz="1200" dirty="0" err="1"/>
              <a:t>Generic</a:t>
            </a:r>
            <a:r>
              <a:rPr lang="cs-CZ" sz="1200" dirty="0"/>
              <a:t> licence. na WWW: http://commons.wikimedia.org/wiki/File:Black-headed_Gull_-_Larus_ridibundus_-_Hettum%C3%A1fur.jpg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719066" y="4109707"/>
            <a:ext cx="8010369" cy="461659"/>
          </a:xfrm>
          <a:prstGeom prst="rect">
            <a:avLst/>
          </a:prstGeom>
        </p:spPr>
        <p:txBody>
          <a:bodyPr wrap="square" lIns="91433" tIns="45717" rIns="91433" bIns="45717">
            <a:spAutoFit/>
          </a:bodyPr>
          <a:lstStyle/>
          <a:p>
            <a:r>
              <a:rPr lang="cs-CZ" sz="1200" dirty="0"/>
              <a:t>NEUVEDEN. </a:t>
            </a:r>
            <a:r>
              <a:rPr lang="cs-CZ" sz="1200" i="1" dirty="0" err="1"/>
              <a:t>wikimedia</a:t>
            </a:r>
            <a:r>
              <a:rPr lang="cs-CZ" sz="1200" dirty="0"/>
              <a:t>: šakal [online]. [cit. 30.11.2013].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. na WWW: http://commons.wikimedia.org/wiki/File:Golden_Jackal_sa02.jpg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728162" y="4558504"/>
            <a:ext cx="8308334" cy="461659"/>
          </a:xfrm>
          <a:prstGeom prst="rect">
            <a:avLst/>
          </a:prstGeom>
        </p:spPr>
        <p:txBody>
          <a:bodyPr wrap="square" lIns="91433" tIns="45717" rIns="91433" bIns="45717">
            <a:spAutoFit/>
          </a:bodyPr>
          <a:lstStyle/>
          <a:p>
            <a:r>
              <a:rPr lang="cs-CZ" sz="1200" dirty="0"/>
              <a:t>A16898. </a:t>
            </a:r>
            <a:r>
              <a:rPr lang="cs-CZ" sz="1200" i="1" dirty="0" err="1"/>
              <a:t>wikimedia</a:t>
            </a:r>
            <a:r>
              <a:rPr lang="cs-CZ" sz="1200" dirty="0"/>
              <a:t> [online]. [cit. 30.11.2013].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http://commons.wikimedia.org/wiki/File:Terminalia_Catappa_D8348.jpg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46178" y="1053659"/>
            <a:ext cx="7786797" cy="461659"/>
          </a:xfrm>
          <a:prstGeom prst="rect">
            <a:avLst/>
          </a:prstGeom>
        </p:spPr>
        <p:txBody>
          <a:bodyPr wrap="square" lIns="91433" tIns="45717" rIns="91433" bIns="45717">
            <a:spAutoFit/>
          </a:bodyPr>
          <a:lstStyle/>
          <a:p>
            <a:r>
              <a:rPr lang="cs-CZ" sz="1200" dirty="0"/>
              <a:t>B.NAVEZ. </a:t>
            </a:r>
            <a:r>
              <a:rPr lang="cs-CZ" sz="1200" i="1" dirty="0" err="1"/>
              <a:t>wikimedia</a:t>
            </a:r>
            <a:r>
              <a:rPr lang="cs-CZ" sz="1200" dirty="0"/>
              <a:t>: olivovník [online]. [cit. 30.11.2013].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http://commons.wikimedia.org/wiki/File:Olea_lancea_fruit.jpg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99813" y="5013645"/>
            <a:ext cx="8110148" cy="461659"/>
          </a:xfrm>
          <a:prstGeom prst="rect">
            <a:avLst/>
          </a:prstGeom>
        </p:spPr>
        <p:txBody>
          <a:bodyPr wrap="square" lIns="91433" tIns="45717" rIns="91433" bIns="45717">
            <a:spAutoFit/>
          </a:bodyPr>
          <a:lstStyle/>
          <a:p>
            <a:r>
              <a:rPr lang="cs-CZ" sz="1200" dirty="0"/>
              <a:t>NEUVEDEN. </a:t>
            </a:r>
            <a:r>
              <a:rPr lang="cs-CZ" sz="1200" i="1" dirty="0" err="1"/>
              <a:t>wikimedia</a:t>
            </a:r>
            <a:r>
              <a:rPr lang="cs-CZ" sz="1200" dirty="0"/>
              <a:t>: pomeranč [online]. [cit. 30.11.2013]. Dostupný na WWW: http://commons.wikimedia.org/wiki/File:Ambersweet_oranges.jpg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99814" y="5475310"/>
            <a:ext cx="8236683" cy="461659"/>
          </a:xfrm>
          <a:prstGeom prst="rect">
            <a:avLst/>
          </a:prstGeom>
        </p:spPr>
        <p:txBody>
          <a:bodyPr wrap="square" lIns="91433" tIns="45717" rIns="91433" bIns="45717">
            <a:spAutoFit/>
          </a:bodyPr>
          <a:lstStyle/>
          <a:p>
            <a:r>
              <a:rPr lang="cs-CZ" sz="1200" dirty="0"/>
              <a:t>NAUVEDEN. </a:t>
            </a:r>
            <a:r>
              <a:rPr lang="cs-CZ" sz="1200" i="1" dirty="0" err="1"/>
              <a:t>wikimedia</a:t>
            </a:r>
            <a:r>
              <a:rPr lang="cs-CZ" sz="1200" dirty="0"/>
              <a:t>: mandarinka [online]. [cit. 30.11.2013]. Dostupný pod licencí </a:t>
            </a:r>
            <a:r>
              <a:rPr lang="cs-CZ" sz="1200" dirty="0" err="1"/>
              <a:t>Attribution</a:t>
            </a:r>
            <a:r>
              <a:rPr lang="cs-CZ" sz="1200" dirty="0"/>
              <a:t> </a:t>
            </a:r>
            <a:r>
              <a:rPr lang="cs-CZ" sz="1200" dirty="0" err="1"/>
              <a:t>NonCommercial</a:t>
            </a:r>
            <a:r>
              <a:rPr lang="cs-CZ" sz="1200" dirty="0"/>
              <a:t> </a:t>
            </a:r>
            <a:r>
              <a:rPr lang="cs-CZ" sz="1200" dirty="0" err="1"/>
              <a:t>Unported</a:t>
            </a:r>
            <a:r>
              <a:rPr lang="cs-CZ" sz="1200" dirty="0"/>
              <a:t> 3.0 na WWW: http://commons.wikimedia.org/wiki/File:Madarines_white_bg.jpg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63080" y="5914308"/>
            <a:ext cx="8110148" cy="461659"/>
          </a:xfrm>
          <a:prstGeom prst="rect">
            <a:avLst/>
          </a:prstGeom>
        </p:spPr>
        <p:txBody>
          <a:bodyPr wrap="square" lIns="91433" tIns="45717" rIns="91433" bIns="45717">
            <a:spAutoFit/>
          </a:bodyPr>
          <a:lstStyle/>
          <a:p>
            <a:r>
              <a:rPr lang="cs-CZ" sz="1200" dirty="0"/>
              <a:t>AKA. </a:t>
            </a:r>
            <a:r>
              <a:rPr lang="cs-CZ" sz="1200" dirty="0" err="1"/>
              <a:t>wikimedia</a:t>
            </a:r>
            <a:r>
              <a:rPr lang="cs-CZ" sz="1200" dirty="0"/>
              <a:t>: citron [online]. [cit. 30.11.2013].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2.5 </a:t>
            </a:r>
            <a:r>
              <a:rPr lang="cs-CZ" sz="1200" dirty="0" err="1"/>
              <a:t>Generic</a:t>
            </a:r>
            <a:r>
              <a:rPr lang="cs-CZ" sz="1200" dirty="0"/>
              <a:t> licence. na WWW: http://commons.wikimedia.org/wiki/File:Lemon.jpg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99814" y="692696"/>
            <a:ext cx="1816075" cy="369332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67419" y="6375827"/>
            <a:ext cx="1243033" cy="276999"/>
          </a:xfrm>
          <a:prstGeom prst="rect">
            <a:avLst/>
          </a:prstGeom>
          <a:noFill/>
        </p:spPr>
        <p:txBody>
          <a:bodyPr wrap="none" lIns="91433" tIns="45717" rIns="91433" bIns="45717" rtlCol="0">
            <a:spAutoFit/>
          </a:bodyPr>
          <a:lstStyle/>
          <a:p>
            <a:r>
              <a:rPr lang="cs-CZ" sz="1200" dirty="0"/>
              <a:t>obrázky z galerie</a:t>
            </a:r>
          </a:p>
        </p:txBody>
      </p:sp>
    </p:spTree>
    <p:extLst>
      <p:ext uri="{BB962C8B-B14F-4D97-AF65-F5344CB8AC3E}">
        <p14:creationId xmlns:p14="http://schemas.microsoft.com/office/powerpoint/2010/main" xmlns="" val="4157267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352</Words>
  <Application>Microsoft Office PowerPoint</Application>
  <PresentationFormat>Předvádění na obrazovce (4:3)</PresentationFormat>
  <Paragraphs>85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1_Motiv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LEŽÍ SUBTROPICKÝ PÁS PODÉL ROVNÍKU?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vlasta.snajdrova</dc:creator>
  <cp:lastModifiedBy>Dum</cp:lastModifiedBy>
  <cp:revision>42</cp:revision>
  <dcterms:created xsi:type="dcterms:W3CDTF">2013-11-29T11:17:13Z</dcterms:created>
  <dcterms:modified xsi:type="dcterms:W3CDTF">2015-07-17T08:02:24Z</dcterms:modified>
</cp:coreProperties>
</file>