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9" r:id="rId3"/>
    <p:sldId id="256" r:id="rId4"/>
    <p:sldId id="257" r:id="rId5"/>
    <p:sldId id="261" r:id="rId6"/>
    <p:sldId id="262" r:id="rId7"/>
    <p:sldId id="263" r:id="rId8"/>
    <p:sldId id="264" r:id="rId9"/>
    <p:sldId id="260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00000"/>
    <a:srgbClr val="003300"/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168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4209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2477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166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3180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082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0938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3186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327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2806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097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30000">
              <a:srgbClr val="D49E6C"/>
            </a:gs>
            <a:gs pos="70000">
              <a:srgbClr val="92D050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36E88D-9E36-4090-8395-20B5488B518F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365A4-304B-4531-A03D-F64C875F7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9407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slide" Target="slide9.xml"/><Relationship Id="rId7" Type="http://schemas.openxmlformats.org/officeDocument/2006/relationships/slide" Target="slide1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8.xml"/><Relationship Id="rId5" Type="http://schemas.openxmlformats.org/officeDocument/2006/relationships/slide" Target="slide4.xml"/><Relationship Id="rId10" Type="http://schemas.openxmlformats.org/officeDocument/2006/relationships/slide" Target="slide5.xml"/><Relationship Id="rId4" Type="http://schemas.openxmlformats.org/officeDocument/2006/relationships/slide" Target="slide7.xml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0" y="6389649"/>
            <a:ext cx="13258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Datum: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730" y="1572322"/>
            <a:ext cx="3794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Pořadové číslo projektu: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23260" y="1583473"/>
            <a:ext cx="21945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CZ.1.07/1.4.00/21.3811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870" y="2665141"/>
            <a:ext cx="22174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Číslo klíčové aktivity: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25730" y="1248937"/>
            <a:ext cx="17145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projektu: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11830" y="1215483"/>
            <a:ext cx="23317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>
                <a:solidFill>
                  <a:srgbClr val="000000"/>
                </a:solidFill>
                <a:latin typeface="Arial - 17"/>
              </a:rPr>
              <a:t>Modernizace vzdělávání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7160" y="1951463"/>
            <a:ext cx="23088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Název klíčové aktivity: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23260" y="1996069"/>
            <a:ext cx="4297680" cy="451545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8"/>
              </a:rPr>
              <a:t>Inovace a zkvalitnění výuky prostřednictvím ICT (Příroda a svět)</a:t>
            </a:r>
          </a:p>
        </p:txBody>
      </p:sp>
      <p:pic>
        <p:nvPicPr>
          <p:cNvPr id="10" name="Obrázek 9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5880" y="89210"/>
            <a:ext cx="5737860" cy="1025912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1" name="TextovéPole 10"/>
          <p:cNvSpPr txBox="1"/>
          <p:nvPr/>
        </p:nvSpPr>
        <p:spPr>
          <a:xfrm>
            <a:off x="34290" y="5363737"/>
            <a:ext cx="8686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Ročník: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" y="5742878"/>
            <a:ext cx="15316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Jméno autora: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5720" y="6088566"/>
            <a:ext cx="7315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Škola: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67723" y="6055112"/>
            <a:ext cx="37719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Základní škola, Most, Svážná 2342, </a:t>
            </a:r>
            <a:r>
              <a:rPr lang="cs-CZ" sz="1200" dirty="0" err="1">
                <a:solidFill>
                  <a:srgbClr val="000000"/>
                </a:solidFill>
                <a:latin typeface="Arial - 17"/>
              </a:rPr>
              <a:t>p.o</a:t>
            </a:r>
            <a:r>
              <a:rPr lang="cs-CZ" sz="1200" dirty="0">
                <a:solidFill>
                  <a:srgbClr val="000000"/>
                </a:solidFill>
                <a:latin typeface="Arial - 17"/>
              </a:rPr>
              <a:t>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7150" y="4404732"/>
            <a:ext cx="150876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Klíčová slova: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580" y="4014439"/>
            <a:ext cx="100584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Anotace: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300" y="3166946"/>
            <a:ext cx="6858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8"/>
              </a:rPr>
              <a:t>Sada: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150" y="3612995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b="1">
                <a:solidFill>
                  <a:srgbClr val="000000"/>
                </a:solidFill>
                <a:latin typeface="Arial - 17"/>
              </a:rPr>
              <a:t>Název DUM: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34690" y="2709746"/>
            <a:ext cx="130302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7"/>
              </a:rPr>
              <a:t>III/2/PS/1/1/13</a:t>
            </a:r>
            <a:endParaRPr lang="cs-CZ" sz="1200" dirty="0">
              <a:solidFill>
                <a:srgbClr val="000000"/>
              </a:solidFill>
              <a:latin typeface="Arial - 17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11830" y="3222702"/>
            <a:ext cx="80010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8"/>
              </a:rPr>
              <a:t>Příroda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257550" y="5724630"/>
            <a:ext cx="2125980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 - 17"/>
              </a:rPr>
              <a:t>Mgr. Vlasta Šnajdrová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12113" y="3555923"/>
            <a:ext cx="33292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Arial - 18"/>
              </a:rPr>
              <a:t>Nerostné</a:t>
            </a:r>
            <a:r>
              <a:rPr lang="cs-CZ" sz="1200" dirty="0" smtClean="0"/>
              <a:t> suroviny -  opakování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16679" y="4014439"/>
            <a:ext cx="34340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 - 18"/>
              </a:rPr>
              <a:t>Žáci</a:t>
            </a:r>
            <a:r>
              <a:rPr lang="cs-CZ" sz="1200" dirty="0" smtClean="0"/>
              <a:t> si zábavnou formou zopakují nerostné suroviny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45765" y="4546472"/>
            <a:ext cx="47147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 - 18"/>
              </a:rPr>
              <a:t>Ropa, černé, hnědé uhlí, </a:t>
            </a:r>
            <a:r>
              <a:rPr lang="cs-CZ" sz="1200" dirty="0">
                <a:latin typeface="Arial - 18"/>
              </a:rPr>
              <a:t>ž</a:t>
            </a:r>
            <a:r>
              <a:rPr lang="cs-CZ" sz="1200" dirty="0" smtClean="0">
                <a:latin typeface="Arial - 18"/>
              </a:rPr>
              <a:t>ula, živec, železná ruda, hornina, nerost,</a:t>
            </a:r>
            <a:endParaRPr lang="cs-CZ" sz="1200" dirty="0">
              <a:latin typeface="Arial - 1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54086" y="4815736"/>
            <a:ext cx="14558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Arial - 18"/>
              </a:rPr>
              <a:t>p</a:t>
            </a:r>
            <a:r>
              <a:rPr lang="cs-CZ" sz="1200" dirty="0" smtClean="0">
                <a:latin typeface="Arial - 18"/>
              </a:rPr>
              <a:t>ískovec, vápenec</a:t>
            </a:r>
            <a:endParaRPr lang="cs-CZ" sz="1200" dirty="0">
              <a:latin typeface="Arial - 1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34690" y="5353616"/>
            <a:ext cx="4748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 - 18"/>
              </a:rPr>
              <a:t>pátý</a:t>
            </a:r>
            <a:endParaRPr lang="cs-CZ" sz="1200" dirty="0">
              <a:latin typeface="Arial - 18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57550" y="6379529"/>
            <a:ext cx="8659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Arial - 18"/>
              </a:rPr>
              <a:t>24.9.2013</a:t>
            </a:r>
            <a:endParaRPr lang="cs-CZ" sz="12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520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METODIKA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600200"/>
            <a:ext cx="932452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i="1" dirty="0" smtClean="0">
                <a:solidFill>
                  <a:srgbClr val="800000"/>
                </a:solidFill>
              </a:rPr>
              <a:t>1)Ťuknutím na barevné pole se dostaneme na</a:t>
            </a:r>
          </a:p>
          <a:p>
            <a:pPr marL="0" indent="0">
              <a:buNone/>
            </a:pPr>
            <a:r>
              <a:rPr lang="cs-CZ" i="1" dirty="0">
                <a:solidFill>
                  <a:srgbClr val="80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       otázku.</a:t>
            </a:r>
          </a:p>
          <a:p>
            <a:pPr marL="0" indent="0">
              <a:buNone/>
            </a:pPr>
            <a:r>
              <a:rPr lang="cs-CZ" i="1" dirty="0">
                <a:solidFill>
                  <a:srgbClr val="80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     2)Pokud zvolíme správnou odpověď a ťukneme</a:t>
            </a:r>
          </a:p>
          <a:p>
            <a:pPr marL="0" indent="0">
              <a:buNone/>
            </a:pPr>
            <a:r>
              <a:rPr lang="cs-CZ" i="1" dirty="0">
                <a:solidFill>
                  <a:srgbClr val="80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         na ni, vrátíme se na herní pole – daný obdélník</a:t>
            </a:r>
          </a:p>
          <a:p>
            <a:pPr marL="0" indent="0">
              <a:buNone/>
            </a:pPr>
            <a:r>
              <a:rPr lang="cs-CZ" i="1" dirty="0">
                <a:solidFill>
                  <a:srgbClr val="80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         se odkryje.</a:t>
            </a:r>
          </a:p>
          <a:p>
            <a:pPr marL="0" indent="0">
              <a:buNone/>
            </a:pPr>
            <a:r>
              <a:rPr lang="cs-CZ" i="1" dirty="0">
                <a:solidFill>
                  <a:srgbClr val="800000"/>
                </a:solidFill>
              </a:rPr>
              <a:t> </a:t>
            </a:r>
            <a:r>
              <a:rPr lang="cs-CZ" i="1" dirty="0" smtClean="0">
                <a:solidFill>
                  <a:srgbClr val="800000"/>
                </a:solidFill>
              </a:rPr>
              <a:t>      3)Pokud zvolíme špatnou odpověď – zmizí.</a:t>
            </a:r>
            <a:endParaRPr lang="cs-CZ" i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3478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53852"/>
            <a:ext cx="7632848" cy="442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2" descr="data:image/jpeg;base64,/9j/4AAQSkZJRgABAQAAAQABAAD/2wCEAAkGBhQSERUUExQVFBUUGBcVFRUXFRUYFxcUFxQWFxcUFBQXHSYeFxkkGhQVHy8gIycpLCwsFh4xNTAqNSYrLCkBCQoKDgwOFw8PGikcHBwsLCwsLCksKSwsLCwsKSksLCkpLCwsKSwsLCksLCwsLCwpLCwpKSksLCwsKSwsLCwsKf/AABEIALQBGQMBIgACEQEDEQH/xAAbAAABBQEBAAAAAAAAAAAAAAADAQIEBQYAB//EAEMQAAEDAgMFBgMGAwcDBQEAAAEAAhEDIQQSMQUTQVFhBiJxgZGhFDKxI0JSwdHwB3LhFTNigpLS8VOisiVjc5PCFv/EABkBAQEBAQEBAAAAAAAAAAAAAAABAgMEBf/EAC0RAQACAQIFAQYHAQAAAAAAAAABEQIDIQQSEzFRQSJxkaGx4SMyQ4HB0fBh/9oADAMBAAIRAxEAPwD18MRWsTmlcFGD2tTw1NaiBRYdlShqRdKNHLkkriUCrpTcyTMgeuQ86XMgdKSUgK6FQq5cs3j+2Bp1nUxhqzwDG8Bp5ZsNC6QOvJKGjCVNBSgoHJCVyQqBC5LK4hLCoUFdKRJmQOldKZmXZkD5TS5JKa4KIXMlzpkJQFUOzLg5NypAgJmXSm5UhQEBSoQKdKqIgela5RZRGOVoSw5OD1GaU9oWaUfOl3iaGp7WoEzpudFAXFijQeZcXJ2RKKaIESkzIxpoZYqG7xO3i5tJVmz6WbEV3yYGVjRJjughxA/mB9EVPxWIysc4CS0EgTEkDSeC8t2p2qqMdUeaALWmXkVNJIBIGW7ZNukL0vbLsuHqmQ2GGC7QHgT0leIbSD2irTqHNnouqAkQQ5tQE5bm+VrrLcI97o3aCLggEemqLCp+yGM3uBw7+dJgPi0ZT7tVpUxLW6nRYUSE2VCwW2G1ajmBrhlEhxHdN4IB5gkKcWqExTsy4rgEqBir9sbXp4dsvcATORt5c7kI6keqsyqGqN/iPvZKZy8ILhJc6/Kw8VYFrhage0OGhEiQR7G6NkXSllEJCUBJKdmUUhCa5yUuQ3NVQ7MuBTAnSqh0rim5kmZKQoKdmQy5dmVS0EBOyoYen5lVPaiseggp4CgOKiI2oowanQoqUHpwKisBT5hSlseUqjtqIwKinJIXSo+LxrKQBe4NBIEnmdAOZQHqvDWknQAk+Auq/YbCKcnV0E+JGY/9znJNsYn7B2gDoZmJAHfIbPoSpGDpSwGZnvWsIJJGnQqr6Kft1tEUsI64BeQy/WT+S85xexG1qge577NcwNJBa0OaRDRqImR1C1H8T8YWmkwNBaGueRIAzTAzcefusJX7U1GCKdLeGYMOyi8jUz6K36EY+XpHYp25wooSau7JDeFnEuuByM/0Wibs0vINXho0cPE/p6rLfwo2r8Rh6tQ092c4bBJJMMDpkgfi9luQFC/BjWhoAAAA0A09E4OSZLp4CiETguSEoIW2MXu6Z4l0taPEXNuQugbB2aKVP70mZzOLjqeZP7lQKGK+Kq5u+GtJa0QQLXk2846DmtE0RZULCWEkpJUDXNTSE+U0ohqRPQyVUIuhJnXbxaClMlKXppciHNT8yEHJ2ZVFYHIgeggpwWqUdr0QPUWU9qlCUKicHqOHJ4epSjtelNRR94uzpQK+u1sSQJsJIE2m062BTm1wQCCCDcEXB6g8Vj+2eMvQg6OqHQG+4fpPmLdVZ9lq84OhcWpsFiLACBMaWClL6L8YgIO1K4FJxIDg2HQYMkGRqs5tTGhuIGZ4a0BhvETmPGRzKJt3ajKlB7adYTH3WipmBtlgEHXldTKNpprHvFlbtcV6TWnRrrzBBAaXDxuI9DxVu3GufDaIsIaXnSABp+z5LzrB4ptPEAVi54ABy5N20CRBIMZrgjWLiy22F7X0XWu24EE07SYBgO04rnhzV7Trny37LG/xZ2Y6cO0FxNUua5/DQ2y8eJ14LIs7JscQ47wZoPcJgn5iDYRLogk2gLV9vu0dN9Zoa+mC1gLHknUkE5g4CNOfibwqvD41jmgmrRB4tNWlINpBGYXldIcpjy2P8LMNTw1GpSzOkvzy8AT3GC0WjTzlb1jwdL+C8ZZVaIl9LpFSny/mMr1Ds7hNzQa0xPzWBB714d1Ex5JMIt5XSgOqgcYSPxAAklSgclZ/be2cw3VEyXTLxcRoQ3mZgfux8Xii6LkN5fiEGx6cZOvh81fsrC715qFggnKCcsQGgSG3iLAeI5XsQLrY+DyM1B5ECBoJI6Ei3QBT5QgYHKOCXMoCFIhmok3qUCZ10IYlISgcQhlyVcGSqgTnpuZHNFDcwq2lBly7OnZENzVUKHJyaxqXIqK9pTg9OypC1UcE4JGhODUU5KAkDVW7e2O6vThlR1JwNnAkCINiNDqOHBAR+36DQS6qxuUlpa5wDg4Oy5Sw94GeinVj9m5zbw0kHUaW01CwNfsrUHz1J5lu9kgG+g6E+aANhuDRlrkGQMuVwF7TccPK/HVRVr2ke77J0Cu6kd46llIJFWnGWbxZ3GLDW6oq+2qmGYAw12MbkDWtayzC11mudPIW4WtdanAbLa1sXdzcbkniSePD0RWYFouOXD8ipSsbT206q90kuHdE1G0XXJ/E0j6TdQ9m4dhrU30gG3aXZRDDdxBdcixHADU81tNq4FpYTYGIBPAmBK802Liqh2jQY92II3mmYGiW5SW92dIy6jgoL/t9tF9PFM3ZZl3btQ094U6jmmZDhBa3S2t03ZeKc9rHuDRLWueXFwDhDTDRIgzM2I9Li/iJSJxgAc5o3dOWtMC5f3o58FkcRQFTdh73gtaz52nKZEwxwcJJNjPHgs33a5coqZjuue0NCpUcHVKjHOEhrXSO62LAjMMnCAdfeoq5K1TM8Ug9zt2QLMkw0GA2G9ZtxzXtOOALKLS2tVohz3jK0PyGKjRMMkA3Fyh9osc/CtbIbVZUi9VjHFrwBLYLXAS3K71jRISd+y87HbPotqMdUplzKbi5rwxs1CW5YDhENBiL8+cD1Bna6iXAAuHAgtvPALw/Y/aKpiC5rGU2sa3WGBrczw1jf7sXLnQB1ngtXsfNTMPMzUaDAAAMnLxEDSNePJaiUmG02ttjfVqIEOpNrcCZeRTkgjkCesq+qOOr7ng36SPy05zw8YpdtN3XyigHCmZaW1odnIFw5xIgC0a3Xqewdp7zDNxFQRmaMoJl3EZS4d1zptIVhBdq1tKWbvvu7U93XLMGBaT4dFcYJgY2030nWItPXj5qo2VQc5xqP1JIIvMcvW3gDzVwrQPvEoqIAlKFmgUuTg5CSpQLvEmdClOlKD8yXeJgKUohTWSZ0xLKUFXGmEgSGFUOACXKEMBPhBTiunCsoacCulCYKyIKyrpI0v0/qn0sQDMcDB4X/ZUpViKyfvVXmrGvOPMoYx7ba3/fEqTQsK+HY8XF+Y1nmqnFNaC4Z9HMBBIiTDhA1m0qZ8V+7fqs9tDJSeXtzPe45iyWxmPFx6RYEqSqwr4nJHfa0EG7o4crrM4HH5aZG+psu7uw2T3nSXHPYmOvjZRMc6tUYM7S9w0kVO66ATlILbTEeCyFXZRFQbzD2cWglrqwIaXAE3qHh0UJbPFbTc6pG+pvGV8taLnK2To4/hWfGMc3FANrU3Vabj3C0ZswmAXbkeHzcNTNm7OzNr5TTIAFYBwzZT9hUPPSRx5jSVG2rtetTrYqoWZmsquo0hmqjOTIc4w7KA1nEAd57SIWZlYjZa7ao1MTX3jsRTpENbIAmQJIkbswLu48BZV7hTpltN9YBzDlyurZSIc5tmHgQJ4zdSK2OqClXecOAWVN0xv2gzU84GckmY+0cbWVXt7DuONc0Us1xFTM5oMzLZAMcJjkVJa32iUrG4gsot3FUB+UuJNWw+2ZcZjERI6wB0Q9pvGJYRV3cVGUg52+AaKtN9SHMEEl0EtJn7xEJNo0gcO1gw73NDMpyktIbnnuEtNs1Ma3EjmYXHbBZiqFFjG7jKXNaKxIc6GjvEhtzfMeEg8EmLMcuWb7oeE2fTp0hSa+mBvBVzbwHO5oIaHWuG3Ivq89I1GG2k5721BJDntDhTdLRMjkcwuPANPO9JV7PU61JtJtWjuwXU6Z3gnOzdbs6DvPJqZhwNYm8BXOC2Xkp0DNMhkB5zQDl7ktJIBgi+vDnKzGMxN3s6Z6kZRXLEe61Ph8HXqjNUY4SWtDX0h83dvBZyzd7S8dFv8As1s8mjQZUHcp73uBsTUD35bQI7jx6LE7K2TTzS40czWtaQzEUy2YzBxyvls94dcoXofZPE06VNlOQ453OLg9rhB5mejT6LrDhTU4bD5WxYc48I9gAPJFhNzg6JuZaBZXAoBcuDlKEjMuD1HlclIkioE7ehRJQKeOaXObcFsAzYGdIPFKFnvAlzBQwSnBKEkkLpCBCVKQaQkJCDdddSgVrkTfKMAlVpGdFQp4eowqp4qrtRaQHrqlIOgkXHyniDEfsIIqJwqqUsSh7TxrqbBmpVa5bBBosLnZr94tBEf1WUqVMTUqDKzEgA5oOHrCBElsuMA/dkceYuty2qnisuc4XLcZ0yOExWPAOanVPIlrgdNYB5/VZ7bnaYSc7u9cFuUzMRw+X5pvyXqAqpd4k4XFMxNbvFam3cNDJdVzNIc126Ye/lDb/aC3dB8zZCO1sHmY99eoXNAEblt4M/8AU/Lgva8S6R++RCoO2PZ+njMG4OJY9lN7muEC7WzDrS5st0kaqcixlTyrYFfZ1Cu2qKtW2bWjAGZrmG4eeDuSJ2h2jha1UObiqoZLjkbRkS95e5zyarZJLvwmA1o4LHZi/vHWbkADgOAsEfcc8yzRbbntRhcjmbwlri8mWlph7i48CARm58FUbU2nRq1jUFUONQjMcjgco1AEgawdb+AV1/CjsnQxVas7EM3gohmVjpgueXHM6ImAzTS91rP4o9kKbsFUq0QyjuW7xzadOm1tQBw+bK0GRJi8dOV5NrWMt3mzdsYfNT+2rAMDWwG/Z/M4kubnE/NBGU2HFX2Jx2DfQ3YxTQ7vgO3dV5aKkCpqATLW5JmYcV5gCrHDUhlBIvfgFKG3rNwTmNZ8SyA9zhNGsD3hSFnBpLXfZkzp3vS4xu28OadIMxLA5j3OtTf8zi5zzBYC2S8m3PlZVP8ADLsnRxeJO+BLKbM+TTMZAALheO9Pkva6GyqFOMlGi0jQilTB9QJVjFLeSYOphMrsm+zPLSfs6rmnLItAtYkW9uGg2ZtarSp2dTADdX06zA0E3DAW3twJv1N16QKttfJIXq8pbzvCdp6bid7iQcwaMoplgaJkwA8Omfb0W+2biBUpNdTu2O64ggEC1gTPBK2m0aNaP8oCfmUjGYneW8ssZiIiKn3ihh8+a5BJ6pJ6rVMDgpN50QZ6pM94m/5TH5oDPeIPhx0jr0WRwW1GjGvYdHspvByuu5mcWgaBrhJ4FqydHtLiztV9N9MCmKjsPvYcDus8CDIm8uEzd0LR0gG7RL3VCKdOhTJmImo6uHFxHAFot1URtzim5ssiSCQJEkDUgamJHqn79eUbaxWPdtNppNBw9AxmtA3rbl8ukEEloNtF6RRryCPwkjUGQNHW0kcFqNxP+JSfEqIXppqK0lpvxSQ4pQt4kzpQm/ELviFBzpM6tJaoDk4OVB8Q7mfdOGJdzPuujFr8PTg9Z8Yl3P3KUYl3M+qi20QelD1nhi3dfUpRjDzPqULaLOnB6zvxbufuUvxbuZ9Si2vq7+6fCfS6i7RH2FWDY06h/wCx3BVnxDuvuo2MxDt28EwMrhqfwngoW8awWFJaYH3j/wCIU+pgzJtxPDqrfZuzrOIIIzHToArI7O4wDN9L30XO1pc/wjZldirR/cf+NRavtzU/9Nxf/wAL/osP2U2gKVWszO1riKZguaJgO0E8J0Vj2w2oTgcQ3ODmplsAgm5A0Woqj1eIUWSVpqGD7jPA/Uqn2Phcz72HULeYDB/ZjRsdQOP9VziabmLaD+FDMtWraJp//tq9L3i827N9xziHXLYtxuOI8FoBi6h4u9HfousbwxOzVbxdvFlTi6nEuHjITfjX/iKtJbV71dvFlBjH/iKcMS/8RSi2o3qTeLL/ABjvxH1SfGO/EfUpRbUbxVG1dpPpvaS2nDSHMeWuzA3kZg6JVcca7XMba3Wb2ntU4gNdTe4FkyDlIynLMtM8yJ0F+k+bic4ww/69PD6WWpPbbymYva2IeCWU8CahOaTTcCXZgS4uJzE2ddFobWxTSS9mEYJaAYJJbldmBkcHEGLg8pgrM0uz7u+41mOLqmRoMuy5Wv74a75geVtFNpOw+Y0S4DIZyuLWjMQ2XMaTxAbw4BeXn8O/S3qbXuK7QYo5+/hQx85gcPILcsAOdAD4cTqNCtFszH1ahlzgWAd0BjWzpFwBoJ9Vj+zHZUUqlaqa1OtTqAgNbcCXh44kWAhXGyMdvgdyYDesj+Vt5MDiBHXVdNPKIy3cs9OZjZqN4kNRZobSJi5EpTjnfiX0HjtojVSGqs58e7n7pPjnc/dVLaLert8s58c9L8e7mPVUtCynWfdyJGlxfq5DkCLDxn+iXfEfpKyCBh/bnLt14ervzTGYh/GPKCPWE7fE6D9PYIGmAdW+p/RPa8c2x+9EJ5Ph9PcKMaJ1uirIFv4gsl2m2RUqVd5Rr02kgNglzSIBuHN1mdDyVpUo9ZPj+qi1MLPj6+azMWXTJihjqId9sXWHy1n6Xk/MP6qFjNr40CHPflI0FZxkHn3z4LWYjCcIPioFfBDlPtHt1WenC88sXQ2tUZAl3W77nme94DySO2rVIs9/H7z/ANVrX4ToEP4Qco8/ylZ6bXUZfDbWrsJyveM0ZoL7gc73U3/+irhsFzjrrvP911efAA9PL9Uw7PHn1j6hOmdSWfG3aod878s6Znxx6/uEWh2orMzQ5wmY71Tif5v3Ct34IEaE8zr6CESls6xlunHmOadM6sqTB7dxGcEue7SQXPANx1HAR5qd/aWIeSN49rSTAzONuFuMW15Kxo4AH7oPmFMo4IaEek+5VjThOeULZ9Nwexz67n5XB0Q3UGdSZAngtizbztBB8RzPQqopYVt9P08SnV9o4eg54zuqFmWN22A4uF3Nc6xYLXtOYQIurM44Ljhnqdt19S2q7lr0KO3HZjBEegk+ErGO7YEGBRaHMzZs9Qw4gfKA0Nj/AFGeYQNodsazQ0MqUZMPIa3MROb7Ml5d3RlFovm1Kz1sXaOGzmona2/GKvBE9E81JNhrPOLCTHOF5OO1WKcbPee/vQGiO/wgMjyGiPToYmswA0C9wcX5qjnyS4y6Q63CCdbrHXhueEmPX4NV2m7XsosgDPmkS2owgWlpME6wVQ7L2vTqVHNpmpEB2bKZmG5hlbOjiRPGBpKq37GfSD2VsSBnaN5TpRV75dmbSqEuazN3QTlLi203kA2yNo4bCuc6mH1HGnlOZwAFQkXDQ24EaE+i8vEfiYz59Hp4eZ06jtHr/rJX7VPo1iMucDvNz5pGZnzHI4T803/VVWO2kcTULohxlziBqQ2wibaQr9pfUqO3eBaXQ0ZyHFoNOwyufmFyL3gxylTMNsnGPlrjSoA5ju2ENDcwhxy0pABm4iDELeno5csVixqa+MZTeUR9Wc2biMRSpVA0mmyq3IS4OGYzMNMakAiBzPNa/C9rG5W71jaZs0ktykEDL3dIENgCOCYP4fNDZqYmq8tg9xm7aCCPvOvqTcBScPgaNSu0kNeWt70w90XJzHiSSfMrvjw8z7U7PPnxOHaImV7hMSypTDm95pFncDeLT5oxrDp4wCiUy0QAeQy8gLC3BJUcPw3OhgTPjC9Lye4M1o1/8T9U01m9JSis4EQ1pHVwBB/06J1zeInllPmIF0CNnp52+kJ276D3/wByAakXMu8WwR9F39pDk7/t/VESTyEfvwTL8frZRRUdMZp/0/qnwf8ADf8AmKKk/FAC7h6hMbi2/icfI+V0ymz+XyH9U8Uebba8PqUCPxrJ1E9XfRIa1rAX8dE9tMcG6cZ0UfeCbkdL3Hv+SAjneXTn4qPUbx0/fXRO+JGgLvPMUyo+fHjE+6AL6Z5W6koBpcRH780Z0RGnhKE9h/EfU/kVAGpT/wAPv+i5tr5JPUT7Qnbrm6fEu/VJkjkf87h7ygC83nLHSFHqOaZkAHxU0DnYnk5x94uh1MP/AIneE/kQgpqziTDXNI5HX6SlZRkT3f8ASTF/CQplXZjXamx4kcR/lKazYzBo5w10P0gfkpSOpUALENM8pJHtCsKdKBofLX2H7hBw+Aa1wO8eZ4FsgdblWbKAJs6fFsfmqC4F4aCHAGYs5rXaeIsjDY+Gqn+7pMcOJpsy8ogiR5eio9u7OzgQW5mgkOc1+n4QBYknnZUz9lPyS4OtplZmB9H5vZWdacduS/3+zpp8Phqbzq8s+Kn6xLU4/s7Qpsc9zcOQ0Fx7rJgcraqJsLZdGuC+nSowCbubT15A3WZqbHc4RBDT80is0ix4FsHgh4LZNRstpsqmnJ+0LnMaOZklo4H1XGeI9qPw9vFPRHB7THWi773P0/l6OzZ27EuNNo/wsa4+wgIjse2CMrDa0lw9csD0C84dVdTMNrBxFrYlkeHeqCFX4ntTWbYOdOs70Ot4An6rUa+nP6fyhjLhM8f1o+Mz9G+qYSmHuaKNLd/3s6/bxBjMDFhr7SgVdq0qR+akCLS1oc+eJzXJEzwXntDaWIrON31OLpzENA4ngArXD4GoYylsdBbiJmZmwV6uXbTxpmNDSmL1c5mfER/bQYztewC4c7q6BPLS/soD+0FRxaGBrJjQCAOpPLoFw2UC/Nla20CJ1gSZJuVYsotAEDMeRAIPpcJPUy/Nl8Nvuc2jj+TCPflv9vkqnur1SQ6o5xIJEuJb6RfyR9l4CrTcMr8uazrNb53M/vipjQJmAIi8a/pxR6bqZsYk3AJv7fmsxp4xNmWvnljyzO3hb0CcokyYkWAmdL/vgpFOo4QHEXtxB9ef9FWBoHyyJ1i4tzIantxT2vADDli7regaZ/JdXBPqUHEgh7yJnLPd85BHl1RQwNsfYceoED/hQ6mMBNvQjL5zlULE4sgy5jQz8RqkHyNkFvUIdHeAm2k6c+I/qi5mfjHp/VU52gHBpBgDQ7wxHAzPjok/tj/3G/8A2D/agktLnGCwNA8CDfWWkFEFJwtGvEA/UlDrlx+8/UWAF78bEp1NoBkZsxtIDr+IFuCAm6JEEO9R+SYzCxzgdPopDJ5uPiP0CI6pA/VBFBFrEnwA97yl3g0aNecp294m8cYI+phc+uBGnmf3CKFWrTqRbgI910+3EkJS6RePD96oW5Lrkt8o94UDKjjr+/6IT+pjylEfVMRr9I9PyQ5/CR7T52QNLx+LTkP6IL6g5g8oIn0TK9icxBHUc+rU0Efdd5Rw87FA5tWdNfMFD3oPTrKbUdl+7prYa+CXfMPd0OpkaekoEZWymzrce/HiiPqW+e3DvTZRG0qX4Rx+6B9B9U5oaNBHoUB6YjUz5fuylUnyANT0JBHiFCYwT8smOX1Uik/peJiT7ckEl7RxNuZSswLTwaY0/wCOCjtZ0NzOuY+nJSWkjgDzgx9QqgD9m03B3c8g0X8+FlXf2JRLSAyDewyzr0j6q73xiR5SYProUx2Idr3Ok1DHsEGfo9kGPktDm+LePOzygYnsZTa25Jd0aAPMRPutlnLrkg89T6FNNVumYA8p09kqFuWV2fgBRgAgO6tNvOMo1V05hLQHOkC8CAJ8rlTSz+X0n9EjmeHsPzRFeMOYkApjgJu0T53PUcVKqUI0AMoZpxc2jjb2lFJSLQ0jKwdYIPge8B/ylFFjjJAkDUwmCqwXnykD/lHoY5hgCf3xuAD6qIcyvlPyuP8AK5hn/K5HZWqW7hA4kkF3sIRA1vjHRo90pDeDiBygH3BVA6hcdAZ5mR7gqNiaWYSQ1xHMA+RIMqeXNGp88hI8Ckq02uFngDQnPlv4G/HmgqnNMghjSALhjiPfMnfHVP8ApP8A9YR34Rg5uPPWemt/Rd8GPwO/0tQGoUr6mxjUnh1UhjjEyUi5UPa6bfv1Q6lYggcxPHn4rlygI58NBgJmG79zw05LlyAtamPZAqUoFiRJHHnyXLkVSnGuc8iYymBHTxU+k4mL3Op5rlyiQDiKIiYvz/4UXObCT6lcuSQSrwPI/ooTK7nGCeJEgAGxgcFy5UPFIcb9T5ck5wi/mkXICNeSWiY8IGoR31C0W4cTJ+q5coD4WpmYHECfNPbU14eqVcqJFYlrJBXNM+n5LlyqpW4EDVBtMEAiYSLkQOtAFgLIDKpIkny0HsuXKBA6ToB4IbxHryC5chITvL0CO1lmnnqkXID03G8GOFvJMrUzB77h4R+i5cqhlLEubfMT4weXPxR6W0HOBJAs4DTXTXjxSLlBKY6RMCYJ9FC/tR34Weh/VcuQ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5952694" y="1953852"/>
            <a:ext cx="2781398" cy="152690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925813" y="3486274"/>
            <a:ext cx="2611500" cy="15269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5" action="ppaction://hlinksldjump"/>
          </p:cNvPr>
          <p:cNvSpPr/>
          <p:nvPr/>
        </p:nvSpPr>
        <p:spPr>
          <a:xfrm>
            <a:off x="3537313" y="3520732"/>
            <a:ext cx="2611500" cy="152690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6" action="ppaction://hlinksldjump"/>
          </p:cNvPr>
          <p:cNvSpPr/>
          <p:nvPr/>
        </p:nvSpPr>
        <p:spPr>
          <a:xfrm>
            <a:off x="899592" y="5047634"/>
            <a:ext cx="2611500" cy="152690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7" action="ppaction://hlinksldjump"/>
          </p:cNvPr>
          <p:cNvSpPr/>
          <p:nvPr/>
        </p:nvSpPr>
        <p:spPr>
          <a:xfrm>
            <a:off x="3511092" y="5047634"/>
            <a:ext cx="2611500" cy="1526902"/>
          </a:xfrm>
          <a:prstGeom prst="rect">
            <a:avLst/>
          </a:prstGeom>
          <a:solidFill>
            <a:srgbClr val="000099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8" action="ppaction://hlinksldjump"/>
          </p:cNvPr>
          <p:cNvSpPr/>
          <p:nvPr/>
        </p:nvSpPr>
        <p:spPr>
          <a:xfrm>
            <a:off x="6122592" y="5047634"/>
            <a:ext cx="2611500" cy="152690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hlinkClick r:id="rId9" action="ppaction://hlinksldjump"/>
          </p:cNvPr>
          <p:cNvSpPr/>
          <p:nvPr/>
        </p:nvSpPr>
        <p:spPr>
          <a:xfrm>
            <a:off x="6148813" y="3520732"/>
            <a:ext cx="2585279" cy="149244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476672"/>
            <a:ext cx="7632848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</a:rPr>
              <a:t>NEROSTNÉ SUROVINY</a:t>
            </a:r>
            <a:endParaRPr lang="cs-CZ" sz="4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Obdélník 5">
            <a:hlinkClick r:id="rId10" action="ppaction://hlinksldjump"/>
          </p:cNvPr>
          <p:cNvSpPr/>
          <p:nvPr/>
        </p:nvSpPr>
        <p:spPr>
          <a:xfrm>
            <a:off x="925813" y="1953852"/>
            <a:ext cx="2611500" cy="1526902"/>
          </a:xfrm>
          <a:prstGeom prst="rect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11" action="ppaction://hlinksldjump"/>
          </p:cNvPr>
          <p:cNvSpPr/>
          <p:nvPr/>
        </p:nvSpPr>
        <p:spPr>
          <a:xfrm>
            <a:off x="3559195" y="1953852"/>
            <a:ext cx="2611500" cy="1526902"/>
          </a:xfrm>
          <a:prstGeom prst="rect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820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6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HORNINA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23287" y="2708354"/>
            <a:ext cx="3528392" cy="100811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Je jedna látka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220072" y="2674640"/>
            <a:ext cx="3528392" cy="100811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Je více látek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9637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PÍSKOVEC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732028" y="3164888"/>
            <a:ext cx="3024336" cy="93610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3300"/>
                </a:solidFill>
              </a:rPr>
              <a:t>Je pevný</a:t>
            </a:r>
            <a:endParaRPr lang="cs-CZ" sz="5400" dirty="0">
              <a:solidFill>
                <a:srgbClr val="0033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979673" y="3108506"/>
            <a:ext cx="3024336" cy="936104"/>
            <a:chOff x="4979673" y="3108506"/>
            <a:chExt cx="3024336" cy="936104"/>
          </a:xfrm>
        </p:grpSpPr>
        <p:sp>
          <p:nvSpPr>
            <p:cNvPr id="6" name="Obdélník 5"/>
            <p:cNvSpPr/>
            <p:nvPr/>
          </p:nvSpPr>
          <p:spPr>
            <a:xfrm>
              <a:off x="4979673" y="3108506"/>
              <a:ext cx="3024336" cy="936104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468452" y="3108506"/>
              <a:ext cx="204677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rgbClr val="003300"/>
                  </a:solidFill>
                </a:rPr>
                <a:t>Je sypký</a:t>
              </a:r>
              <a:endParaRPr lang="cs-CZ" sz="4400" dirty="0">
                <a:solidFill>
                  <a:srgbClr val="0033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69670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3300"/>
                </a:solidFill>
              </a:rPr>
              <a:t>ŽELEZNÁ RUDA JE: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1043608" y="2636912"/>
            <a:ext cx="2808312" cy="1080120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MAGNETIT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808312" cy="1080120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MAGNEZIT</a:t>
            </a:r>
            <a:endParaRPr lang="cs-CZ" sz="36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5538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800000"/>
                </a:solidFill>
              </a:rPr>
              <a:t>Hnědé uhlí se těží</a:t>
            </a:r>
            <a:endParaRPr lang="cs-CZ" sz="4800" b="1" dirty="0">
              <a:solidFill>
                <a:srgbClr val="800000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87624" y="2420888"/>
            <a:ext cx="2592288" cy="1080120"/>
          </a:xfrm>
          <a:prstGeom prst="rect">
            <a:avLst/>
          </a:prstGeom>
          <a:solidFill>
            <a:srgbClr val="800000"/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v povrchových dolech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2420888"/>
            <a:ext cx="2592288" cy="1080120"/>
          </a:xfrm>
          <a:prstGeom prst="rect">
            <a:avLst/>
          </a:prstGeom>
          <a:solidFill>
            <a:srgbClr val="800000"/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v hlubinných dolech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08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80000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ZLATÉ BYLY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691680" y="2420888"/>
            <a:ext cx="1800200" cy="1800200"/>
          </a:xfrm>
          <a:prstGeom prst="ellipse">
            <a:avLst/>
          </a:prstGeom>
          <a:solidFill>
            <a:srgbClr val="FFC00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GROŠE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4" name="Ovál 3">
            <a:hlinkClick r:id="rId2" action="ppaction://hlinksldjump"/>
          </p:cNvPr>
          <p:cNvSpPr/>
          <p:nvPr/>
        </p:nvSpPr>
        <p:spPr>
          <a:xfrm>
            <a:off x="5436096" y="2420888"/>
            <a:ext cx="1800200" cy="1800200"/>
          </a:xfrm>
          <a:prstGeom prst="ellipse">
            <a:avLst/>
          </a:prstGeom>
          <a:solidFill>
            <a:srgbClr val="FFC00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TOLARY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3624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ROPA JE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564904"/>
            <a:ext cx="2592288" cy="1008112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JEDNOBAREVNÁ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508104" y="2564904"/>
            <a:ext cx="2592288" cy="1008112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RŮZNOBAREVNÁ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067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800000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ŽELEZNÁ RUDA SE ZUŠLECHŤUJE :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48064" y="2627606"/>
            <a:ext cx="2736304" cy="1224136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v železárnách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331640" y="2627606"/>
            <a:ext cx="2736304" cy="1224136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800000"/>
                </a:solidFill>
              </a:rPr>
              <a:t>v</a:t>
            </a:r>
            <a:r>
              <a:rPr lang="cs-CZ" sz="3200" b="1" dirty="0" smtClean="0">
                <a:solidFill>
                  <a:srgbClr val="800000"/>
                </a:solidFill>
              </a:rPr>
              <a:t> ocelárnách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875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800000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KRÁPNÍKY JSOU Z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679367"/>
            <a:ext cx="2808312" cy="1080120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800000"/>
                </a:solidFill>
              </a:rPr>
              <a:t>PÍSKOVCE</a:t>
            </a:r>
            <a:endParaRPr lang="cs-CZ" sz="4000" b="1" dirty="0">
              <a:solidFill>
                <a:srgbClr val="800000"/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5436096" y="2679367"/>
            <a:ext cx="2808312" cy="1080120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800000"/>
                </a:solidFill>
              </a:rPr>
              <a:t>VÁPENCE</a:t>
            </a:r>
            <a:endParaRPr lang="cs-CZ" sz="44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5977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800000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</a:rPr>
              <a:t>ŽIVEC JE :</a:t>
            </a:r>
            <a:endParaRPr lang="cs-CZ" sz="5400" b="1" dirty="0">
              <a:solidFill>
                <a:srgbClr val="92D050"/>
              </a:solidFill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115616" y="2636912"/>
            <a:ext cx="2736304" cy="1152128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800000"/>
                </a:solidFill>
              </a:rPr>
              <a:t>NEROST</a:t>
            </a:r>
            <a:endParaRPr lang="cs-CZ" sz="4400" b="1" dirty="0">
              <a:solidFill>
                <a:srgbClr val="8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2633076"/>
            <a:ext cx="2736304" cy="1152128"/>
          </a:xfrm>
          <a:prstGeom prst="rect">
            <a:avLst/>
          </a:prstGeom>
          <a:solidFill>
            <a:srgbClr val="92D050"/>
          </a:solidFill>
          <a:ln w="57150"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800000"/>
                </a:solidFill>
              </a:rPr>
              <a:t>HORNINA</a:t>
            </a:r>
            <a:endParaRPr lang="cs-CZ" sz="4000" b="1" dirty="0">
              <a:solidFill>
                <a:srgbClr val="8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775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800000"/>
                </a:solidFill>
              </a:rPr>
              <a:t>POUŽITÉ ZDROJE:</a:t>
            </a:r>
            <a:endParaRPr lang="cs-CZ" sz="3200" dirty="0">
              <a:solidFill>
                <a:srgbClr val="8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628800"/>
            <a:ext cx="3763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pouze prvky </a:t>
            </a:r>
            <a:r>
              <a:rPr lang="cs-CZ" dirty="0" err="1" smtClean="0"/>
              <a:t>Power</a:t>
            </a:r>
            <a:r>
              <a:rPr lang="cs-CZ" dirty="0" smtClean="0"/>
              <a:t> Point 2010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09359" y="202844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ST33VO. </a:t>
            </a:r>
            <a:r>
              <a:rPr lang="cs-CZ" i="1" dirty="0" err="1"/>
              <a:t>wikimedia</a:t>
            </a:r>
            <a:r>
              <a:rPr lang="cs-CZ" dirty="0"/>
              <a:t>: těžní věž [online]. [cit. </a:t>
            </a:r>
            <a:r>
              <a:rPr lang="cs-CZ" dirty="0" smtClean="0"/>
              <a:t>24.9.2013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Uveďte autora 2.0 </a:t>
            </a:r>
            <a:r>
              <a:rPr lang="cs-CZ" dirty="0" err="1"/>
              <a:t>Generic</a:t>
            </a:r>
            <a:r>
              <a:rPr lang="cs-CZ" dirty="0"/>
              <a:t> licence. na WWW: http://commons.wikimedia.org/wiki/File:Global_Santa_Fe_Rig_140.jpg</a:t>
            </a:r>
          </a:p>
        </p:txBody>
      </p:sp>
    </p:spTree>
    <p:extLst>
      <p:ext uri="{BB962C8B-B14F-4D97-AF65-F5344CB8AC3E}">
        <p14:creationId xmlns:p14="http://schemas.microsoft.com/office/powerpoint/2010/main" xmlns="" val="837054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287</TotalTime>
  <Words>209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METODIKA</vt:lpstr>
      <vt:lpstr>Snímek 3</vt:lpstr>
      <vt:lpstr>HORNINA</vt:lpstr>
      <vt:lpstr>PÍSKOVEC</vt:lpstr>
      <vt:lpstr>ŽELEZNÁ RUDA JE:</vt:lpstr>
      <vt:lpstr>Hnědé uhlí se těží</vt:lpstr>
      <vt:lpstr>ZLATÉ BYLY</vt:lpstr>
      <vt:lpstr>ROPA JE</vt:lpstr>
      <vt:lpstr>ŽELEZNÁ RUDA SE ZUŠLECHŤUJE :</vt:lpstr>
      <vt:lpstr>KRÁPNÍKY JSOU Z</vt:lpstr>
      <vt:lpstr>ŽIVEC JE 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vlasta.snajdrova</dc:creator>
  <cp:lastModifiedBy>Dum</cp:lastModifiedBy>
  <cp:revision>33</cp:revision>
  <dcterms:created xsi:type="dcterms:W3CDTF">2013-09-23T19:50:07Z</dcterms:created>
  <dcterms:modified xsi:type="dcterms:W3CDTF">2015-07-17T08:00:48Z</dcterms:modified>
</cp:coreProperties>
</file>