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16"/>
  </p:notesMasterIdLst>
  <p:sldIdLst>
    <p:sldId id="271" r:id="rId2"/>
    <p:sldId id="256" r:id="rId3"/>
    <p:sldId id="257" r:id="rId4"/>
    <p:sldId id="266" r:id="rId5"/>
    <p:sldId id="279" r:id="rId6"/>
    <p:sldId id="276" r:id="rId7"/>
    <p:sldId id="267" r:id="rId8"/>
    <p:sldId id="277" r:id="rId9"/>
    <p:sldId id="278" r:id="rId10"/>
    <p:sldId id="274" r:id="rId11"/>
    <p:sldId id="268" r:id="rId12"/>
    <p:sldId id="264" r:id="rId13"/>
    <p:sldId id="273" r:id="rId14"/>
    <p:sldId id="28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26B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12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R44_Button_Cell_Battery_IEC_Standard_Version.jpg" TargetMode="External"/><Relationship Id="rId3" Type="http://schemas.openxmlformats.org/officeDocument/2006/relationships/hyperlink" Target="http://commons.wikimedia.org/wiki/File:Voltaic_cell_diagram.png" TargetMode="External"/><Relationship Id="rId7" Type="http://schemas.openxmlformats.org/officeDocument/2006/relationships/hyperlink" Target="http://cs.wikipedia.org/wiki/Soubor:BateriaR14.jpg" TargetMode="External"/><Relationship Id="rId2" Type="http://schemas.openxmlformats.org/officeDocument/2006/relationships/hyperlink" Target="http://cs.wikipedia.org/wiki/Soubor:Batteri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Galvanick%C3%BD_%C4%8Dl%C3%A1nek.svg" TargetMode="External"/><Relationship Id="rId5" Type="http://schemas.openxmlformats.org/officeDocument/2006/relationships/hyperlink" Target="http://cs.wikipedia.org/wiki/Soubor:Alessandro_Volta.jpeg" TargetMode="External"/><Relationship Id="rId4" Type="http://schemas.openxmlformats.org/officeDocument/2006/relationships/hyperlink" Target="http://commons.wikimedia.org/wiki/File:Voltaic_cup_pile_demonstration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kku_AA_LR6_Mignon.jpg" TargetMode="External"/><Relationship Id="rId2" Type="http://schemas.openxmlformats.org/officeDocument/2006/relationships/hyperlink" Target="http://cs.wikipedia.org/wiki/Soubor:Bleigelakku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LA_battery.png" TargetMode="External"/><Relationship Id="rId5" Type="http://schemas.openxmlformats.org/officeDocument/2006/relationships/hyperlink" Target="http://cs.wikipedia.org/wiki/Soubor:Photo-CarBattery.jpg" TargetMode="External"/><Relationship Id="rId4" Type="http://schemas.openxmlformats.org/officeDocument/2006/relationships/hyperlink" Target="http://cs.wikipedia.org/wiki/Soubor:NP-FT1_Li-i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5678"/>
            <a:ext cx="57721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9" y="1701963"/>
            <a:ext cx="777686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projektu: </a:t>
            </a:r>
            <a:r>
              <a:rPr lang="cs-CZ" b="1" dirty="0" smtClean="0">
                <a:latin typeface="Candara" panose="020E0502030303020204" pitchFamily="34" charset="0"/>
              </a:rPr>
              <a:t>CZ.1.07/1.4.00/21.3811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Název DUM</a:t>
            </a:r>
            <a:r>
              <a:rPr lang="cs-CZ" dirty="0" smtClean="0">
                <a:latin typeface="Candara" panose="020E0502030303020204" pitchFamily="34" charset="0"/>
              </a:rPr>
              <a:t>: </a:t>
            </a:r>
            <a:r>
              <a:rPr lang="cs-CZ" b="1" dirty="0" smtClean="0">
                <a:latin typeface="Candara" panose="020E0502030303020204" pitchFamily="34" charset="0"/>
              </a:rPr>
              <a:t>Zdroje elektrického napětí</a:t>
            </a:r>
            <a:r>
              <a:rPr lang="cs-CZ" dirty="0">
                <a:latin typeface="Candara" panose="020E0502030303020204" pitchFamily="34" charset="0"/>
              </a:rPr>
              <a:t>	</a:t>
            </a:r>
          </a:p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DUM: III/2/FY/2/2/9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Vzdělávací </a:t>
            </a:r>
            <a:r>
              <a:rPr lang="cs-CZ" dirty="0" smtClean="0">
                <a:latin typeface="Candara" panose="020E0502030303020204" pitchFamily="34" charset="0"/>
              </a:rPr>
              <a:t>předmět: Fyzika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Tematická </a:t>
            </a:r>
            <a:r>
              <a:rPr lang="cs-CZ" dirty="0" smtClean="0">
                <a:latin typeface="Candara" panose="020E0502030303020204" pitchFamily="34" charset="0"/>
              </a:rPr>
              <a:t>oblast: Elektrické a magnetické jevy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Autor: </a:t>
            </a:r>
            <a:r>
              <a:rPr lang="cs-CZ" b="1" dirty="0" smtClean="0">
                <a:latin typeface="Candara" panose="020E0502030303020204" pitchFamily="34" charset="0"/>
              </a:rPr>
              <a:t>Mgr</a:t>
            </a:r>
            <a:r>
              <a:rPr lang="cs-CZ" b="1" dirty="0">
                <a:latin typeface="Candara" panose="020E0502030303020204" pitchFamily="34" charset="0"/>
              </a:rPr>
              <a:t>. Petra </a:t>
            </a:r>
            <a:r>
              <a:rPr lang="cs-CZ" b="1" dirty="0" err="1">
                <a:latin typeface="Candara" panose="020E0502030303020204" pitchFamily="34" charset="0"/>
              </a:rPr>
              <a:t>Kejkrtová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Anotace: Žák </a:t>
            </a:r>
            <a:r>
              <a:rPr lang="cs-CZ" dirty="0">
                <a:latin typeface="Candara" panose="020E0502030303020204" pitchFamily="34" charset="0"/>
              </a:rPr>
              <a:t>se seznámí </a:t>
            </a:r>
            <a:r>
              <a:rPr lang="cs-CZ" dirty="0" smtClean="0">
                <a:latin typeface="Candara" panose="020E0502030303020204" pitchFamily="34" charset="0"/>
              </a:rPr>
              <a:t>se zdroji elektrického napětí, elektrickými články a bateriemi. Naučí se poznávat jednotlivé druhy článků. 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Klíčová slova</a:t>
            </a:r>
            <a:r>
              <a:rPr lang="cs-CZ" dirty="0" smtClean="0">
                <a:latin typeface="Candara" panose="020E0502030303020204" pitchFamily="34" charset="0"/>
              </a:rPr>
              <a:t>: </a:t>
            </a:r>
            <a:r>
              <a:rPr lang="cs-CZ" dirty="0">
                <a:latin typeface="Candara" panose="020E0502030303020204" pitchFamily="34" charset="0"/>
              </a:rPr>
              <a:t>Z</a:t>
            </a:r>
            <a:r>
              <a:rPr lang="cs-CZ" dirty="0" smtClean="0">
                <a:latin typeface="Candara" panose="020E0502030303020204" pitchFamily="34" charset="0"/>
              </a:rPr>
              <a:t>droj elektrického napětí, elektrický článek, baterie, akumulátor.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Metodické </a:t>
            </a:r>
            <a:r>
              <a:rPr lang="cs-CZ" dirty="0" smtClean="0">
                <a:latin typeface="Candara" panose="020E0502030303020204" pitchFamily="34" charset="0"/>
              </a:rPr>
              <a:t>pokyny: PC</a:t>
            </a:r>
            <a:r>
              <a:rPr lang="cs-CZ" dirty="0">
                <a:latin typeface="Candara" panose="020E0502030303020204" pitchFamily="34" charset="0"/>
              </a:rPr>
              <a:t>, DTP, metodické pokyny jsou součástí materiálu</a:t>
            </a:r>
          </a:p>
          <a:p>
            <a:r>
              <a:rPr lang="cs-CZ" dirty="0">
                <a:latin typeface="Candara" panose="020E0502030303020204" pitchFamily="34" charset="0"/>
              </a:rPr>
              <a:t>Druh učebního </a:t>
            </a:r>
            <a:r>
              <a:rPr lang="cs-CZ" dirty="0" smtClean="0">
                <a:latin typeface="Candara" panose="020E0502030303020204" pitchFamily="34" charset="0"/>
              </a:rPr>
              <a:t>materiálu: Prezentace </a:t>
            </a:r>
            <a:r>
              <a:rPr lang="cs-CZ" dirty="0">
                <a:latin typeface="Candara" panose="020E0502030303020204" pitchFamily="34" charset="0"/>
              </a:rPr>
              <a:t>doplněná fotografiemi a úkoly.</a:t>
            </a:r>
          </a:p>
          <a:p>
            <a:r>
              <a:rPr lang="cs-CZ" dirty="0">
                <a:latin typeface="Candara" panose="020E0502030303020204" pitchFamily="34" charset="0"/>
              </a:rPr>
              <a:t>Druh </a:t>
            </a:r>
            <a:r>
              <a:rPr lang="cs-CZ" dirty="0" smtClean="0">
                <a:latin typeface="Candara" panose="020E0502030303020204" pitchFamily="34" charset="0"/>
              </a:rPr>
              <a:t>interaktivity: Kombinovaná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Cílová </a:t>
            </a:r>
            <a:r>
              <a:rPr lang="cs-CZ" dirty="0" smtClean="0">
                <a:latin typeface="Candara" panose="020E0502030303020204" pitchFamily="34" charset="0"/>
              </a:rPr>
              <a:t>skupina: Žák </a:t>
            </a:r>
            <a:r>
              <a:rPr lang="cs-CZ" dirty="0">
                <a:latin typeface="Candara" panose="020E0502030303020204" pitchFamily="34" charset="0"/>
              </a:rPr>
              <a:t>8</a:t>
            </a:r>
            <a:r>
              <a:rPr lang="cs-CZ" dirty="0" smtClean="0">
                <a:latin typeface="Candara" panose="020E0502030303020204" pitchFamily="34" charset="0"/>
              </a:rPr>
              <a:t>. </a:t>
            </a:r>
            <a:r>
              <a:rPr lang="cs-CZ" dirty="0">
                <a:latin typeface="Candara" panose="020E0502030303020204" pitchFamily="34" charset="0"/>
              </a:rPr>
              <a:t>ročníku</a:t>
            </a:r>
          </a:p>
          <a:p>
            <a:r>
              <a:rPr lang="cs-CZ" dirty="0">
                <a:latin typeface="Candara" panose="020E0502030303020204" pitchFamily="34" charset="0"/>
              </a:rPr>
              <a:t>Datum vzniku </a:t>
            </a:r>
            <a:r>
              <a:rPr lang="cs-CZ" dirty="0" smtClean="0">
                <a:latin typeface="Candara" panose="020E0502030303020204" pitchFamily="34" charset="0"/>
              </a:rPr>
              <a:t>DUM: 16.7.2013</a:t>
            </a:r>
            <a:endParaRPr lang="cs-CZ" dirty="0">
              <a:latin typeface="Candara" panose="020E0502030303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1021" y="5949280"/>
            <a:ext cx="4733925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95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71600" y="3068960"/>
            <a:ext cx="6572482" cy="1753294"/>
          </a:xfrm>
        </p:spPr>
        <p:txBody>
          <a:bodyPr>
            <a:normAutofit fontScale="90000"/>
          </a:bodyPr>
          <a:lstStyle/>
          <a:p>
            <a:pPr algn="just"/>
            <a:r>
              <a:rPr lang="cs-CZ" sz="54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Zdroje elektrického napětí</a:t>
            </a:r>
            <a:endParaRPr lang="cs-CZ" sz="5400" b="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1691680" y="800768"/>
            <a:ext cx="527633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7" y="764704"/>
            <a:ext cx="7200800" cy="5538928"/>
          </a:xfrm>
        </p:spPr>
        <p:txBody>
          <a:bodyPr>
            <a:normAutofit/>
          </a:bodyPr>
          <a:lstStyle/>
          <a:p>
            <a:pPr marL="180000" lvl="8" indent="0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 V některých elektrických spotřebičích se používají elektrické články a baterie např. v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diskmenech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, kalkulačkách, hodinkách, hračkách, přenosných svítidlech, fotoaparátech, mobilních telefonech apod.		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140968"/>
            <a:ext cx="3744416" cy="2667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692696"/>
            <a:ext cx="7884864" cy="604867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Voltův článek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 Patří mezi nejstarší trvalé zdroje elektrického napětí sestrojený italským fyzikem A. Voltou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. (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napětí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přibl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. 1 V)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Elektrické napětí zde vzniká chemickou reakcí kyseliny (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elektrolyt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) a kovovými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elektrodami.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</a:t>
            </a:r>
          </a:p>
          <a:p>
            <a:pPr marL="0" indent="0"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Elektrolyt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– kyselina sírová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Kladný pól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– měděná elektroda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Záporný pól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– zinková elektroda</a:t>
            </a:r>
            <a:endParaRPr lang="cs-CZ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84065"/>
            <a:ext cx="2520280" cy="2373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48883" y="2890246"/>
            <a:ext cx="2880519" cy="2161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5589240"/>
            <a:ext cx="727280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Dnes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se již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Voltův článek nepoužívá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, protože jeho napětí není stálé.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067944" y="836712"/>
            <a:ext cx="3384375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Alessandro Volta</a:t>
            </a:r>
          </a:p>
          <a:p>
            <a:endParaRPr lang="cs-CZ" sz="2800" b="1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Italský fyzik proslulý objevy v oboru elektřiny.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Sestrojil Voltův článek.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Byla po něm pojmenována jednotka elektrického napětí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VOLT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820367"/>
            <a:ext cx="3102497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41025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idx="1"/>
          </p:nvPr>
        </p:nvSpPr>
        <p:spPr>
          <a:xfrm>
            <a:off x="395536" y="548680"/>
            <a:ext cx="7911852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Galvanické články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Je to chemický zdroj el.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n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apětí. Napětí zde vzniká chemickou reakcí mezi elektrodami a elektrolytem.</a:t>
            </a:r>
          </a:p>
          <a:p>
            <a:pPr marL="0" indent="0">
              <a:buNone/>
            </a:pP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sz="2400" b="1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Knoflíkové baterie 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Jsou to drobné galvanické články,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které se používají do malých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přístrojů např. hodinek, kalkulaček,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dětských her, malých svítidel.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32856"/>
            <a:ext cx="3474852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1" y="2132856"/>
            <a:ext cx="2097087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941168"/>
            <a:ext cx="2377725" cy="1209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00985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556856" y="1844824"/>
            <a:ext cx="629687" cy="216024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2"/>
          <p:cNvSpPr>
            <a:spLocks noGrp="1"/>
          </p:cNvSpPr>
          <p:nvPr>
            <p:ph idx="1"/>
          </p:nvPr>
        </p:nvSpPr>
        <p:spPr>
          <a:xfrm>
            <a:off x="395536" y="260648"/>
            <a:ext cx="7632848" cy="698477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Suchý článek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Patří mezi nejpoužívanější články. Napětí jednoho článku je 1,5 V.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 rot="16200000">
            <a:off x="-108520" y="3140968"/>
            <a:ext cx="3960440" cy="1800200"/>
          </a:xfrm>
          <a:prstGeom prst="round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187624" y="2348880"/>
            <a:ext cx="1368152" cy="3456384"/>
          </a:xfrm>
          <a:prstGeom prst="rect">
            <a:avLst/>
          </a:prstGeom>
          <a:solidFill>
            <a:srgbClr val="FA26B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1403648" y="2564904"/>
            <a:ext cx="936104" cy="3024336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745686" y="1916832"/>
            <a:ext cx="252028" cy="338437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87624" y="2015129"/>
            <a:ext cx="1368152" cy="4571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631089" y="1147391"/>
            <a:ext cx="48122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+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85627" y="5755619"/>
            <a:ext cx="37214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0070C0"/>
                </a:solidFill>
                <a:latin typeface="Candara" pitchFamily="34" charset="0"/>
              </a:rPr>
              <a:t>-</a:t>
            </a:r>
            <a:endParaRPr lang="cs-CZ" sz="6000" dirty="0">
              <a:solidFill>
                <a:srgbClr val="0070C0"/>
              </a:solidFill>
              <a:latin typeface="Candara" pitchFamily="34" charset="0"/>
            </a:endParaRPr>
          </a:p>
        </p:txBody>
      </p:sp>
      <p:cxnSp>
        <p:nvCxnSpPr>
          <p:cNvPr id="12" name="Přímá spojnice 11"/>
          <p:cNvCxnSpPr>
            <a:stCxn id="8" idx="3"/>
          </p:cNvCxnSpPr>
          <p:nvPr/>
        </p:nvCxnSpPr>
        <p:spPr>
          <a:xfrm flipV="1">
            <a:off x="2186543" y="1844824"/>
            <a:ext cx="1521361" cy="1080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7" idx="3"/>
          </p:cNvCxnSpPr>
          <p:nvPr/>
        </p:nvCxnSpPr>
        <p:spPr>
          <a:xfrm>
            <a:off x="2555776" y="2037989"/>
            <a:ext cx="1152128" cy="5269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931757" y="3212976"/>
            <a:ext cx="177614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186543" y="4041068"/>
            <a:ext cx="152136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411760" y="4797152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555776" y="5842337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815657" y="1544352"/>
            <a:ext cx="22012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Kovová čepička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815657" y="2311124"/>
            <a:ext cx="3246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Zalévací látka z izolantu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815657" y="2982142"/>
            <a:ext cx="20810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Uhlíková tyčka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823589" y="3672508"/>
            <a:ext cx="42047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Oxid manganičitý s práškovým uhlíkem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823589" y="4535933"/>
            <a:ext cx="11833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almiak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815657" y="5524787"/>
            <a:ext cx="2247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Zinková nádoba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137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" grpId="0" animBg="1"/>
      <p:bldP spid="3" grpId="0" animBg="1"/>
      <p:bldP spid="4" grpId="0" animBg="1"/>
      <p:bldP spid="6" grpId="0" animBg="1"/>
      <p:bldP spid="7" grpId="0" animBg="1"/>
      <p:bldP spid="9" grpId="0"/>
      <p:bldP spid="10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idx="1"/>
          </p:nvPr>
        </p:nvSpPr>
        <p:spPr>
          <a:xfrm>
            <a:off x="395536" y="692696"/>
            <a:ext cx="7632848" cy="5754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Plochá baterie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Jsou to tři články zapojené za sebou (sériově).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Napětí baterie je 4,5 V.</a:t>
            </a:r>
          </a:p>
          <a:p>
            <a:pPr marL="0" indent="0">
              <a:buNone/>
            </a:pP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9 V baterie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Spojením šesti suchých článků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z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ískáme baterii s celkovým napětím 9 V.</a:t>
            </a:r>
          </a:p>
          <a:p>
            <a:pPr marL="0" indent="0">
              <a:buNone/>
            </a:pPr>
            <a:endParaRPr lang="cs-CZ" sz="2400" b="1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petra.kejkrtova\Pictures\2013-07-06 001\P106096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700808"/>
            <a:ext cx="1944588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.kejkrtova\Pictures\2013-07-06 001\P107003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93096"/>
            <a:ext cx="1801149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44781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idx="1"/>
          </p:nvPr>
        </p:nvSpPr>
        <p:spPr>
          <a:xfrm>
            <a:off x="395536" y="692696"/>
            <a:ext cx="7632848" cy="5754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Tužkové baterie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Je to označení galvanického článku určité velikosti a napětí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1,5 V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. Je to klasická baterie velikosti AA.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Používají se také odvozené názvy: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Mikrotužková baterie – AAA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Malý monočlánek (špalek) – C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Velký monočlánek (buřt) - D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2050" name="Picture 2" descr="C:\Users\petra.kejkrtova\Pictures\2013-07-06 001\P107003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82802" y="4149080"/>
            <a:ext cx="4874502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9309" y="4443897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Candara" pitchFamily="34" charset="0"/>
              </a:rPr>
              <a:t>AAA</a:t>
            </a:r>
            <a:endParaRPr lang="cs-CZ" dirty="0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76946" y="4459517"/>
            <a:ext cx="470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Candara" pitchFamily="34" charset="0"/>
              </a:rPr>
              <a:t>AA</a:t>
            </a:r>
            <a:endParaRPr lang="cs-CZ" dirty="0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76466" y="4463461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Candara" pitchFamily="34" charset="0"/>
              </a:rPr>
              <a:t>C</a:t>
            </a:r>
            <a:endParaRPr lang="cs-CZ" dirty="0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868144" y="4465433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Candara" pitchFamily="34" charset="0"/>
              </a:rPr>
              <a:t>D</a:t>
            </a:r>
            <a:endParaRPr lang="cs-CZ" dirty="0">
              <a:solidFill>
                <a:srgbClr val="FF0000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3213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idx="1"/>
          </p:nvPr>
        </p:nvSpPr>
        <p:spPr>
          <a:xfrm>
            <a:off x="395536" y="692696"/>
            <a:ext cx="7911852" cy="5754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Akumulátor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Akumulátor je elektrický článek, jehož napětí se dá obnovovat. Tento článek je potřeba nejdříve nabít a potom je možné ho používat jako zdroj el. energie.</a:t>
            </a:r>
          </a:p>
          <a:p>
            <a:pPr marL="0" indent="0">
              <a:buNone/>
            </a:pPr>
            <a:endParaRPr lang="cs-CZ" sz="2400" dirty="0" smtClean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    Gelový                   Elektrochemický             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Ni-MH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   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akumulátor               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akumulátor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               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akumulátor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96319"/>
            <a:ext cx="2232049" cy="1706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096318"/>
            <a:ext cx="2097087" cy="1706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96319"/>
            <a:ext cx="2205841" cy="1706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29977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3" y="692696"/>
            <a:ext cx="7740848" cy="5433467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Olověný akumulátor</a:t>
            </a:r>
          </a:p>
          <a:p>
            <a:pPr marL="0" lvl="0" indent="0">
              <a:buNone/>
            </a:pP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Je to galvanický článek s olověnými elektrodami a elektrolytem je kyselina sírová. Využívá se např.                     v automobilech. Pokud chceme získat zdroj většího napětí, zapojíme jednotlivé články za sebou (sériově).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284984"/>
            <a:ext cx="3734497" cy="2521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96452"/>
            <a:ext cx="2644467" cy="2521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97320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401461" y="548680"/>
            <a:ext cx="286488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Candara" panose="020E0502030303020204" pitchFamily="34" charset="0"/>
              </a:rPr>
              <a:t>Otázky a úkoly</a:t>
            </a:r>
            <a:r>
              <a:rPr lang="cs-CZ" sz="3200" dirty="0">
                <a:solidFill>
                  <a:schemeClr val="bg1"/>
                </a:solidFill>
                <a:latin typeface="+mj-lt"/>
              </a:rPr>
              <a:t>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89809" y="1412776"/>
            <a:ext cx="8942387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FontTx/>
              <a:buAutoNum type="arabicPeriod"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anose="020E0502030303020204" pitchFamily="34" charset="0"/>
              </a:rPr>
              <a:t>Kde používáme elektrické články a baterie?</a:t>
            </a: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Candara" panose="020E0502030303020204" pitchFamily="34" charset="0"/>
              </a:rPr>
              <a:t>     </a:t>
            </a:r>
            <a:r>
              <a:rPr lang="cs-CZ" sz="2800" dirty="0" smtClean="0">
                <a:solidFill>
                  <a:srgbClr val="C00000"/>
                </a:solidFill>
                <a:latin typeface="Candara" panose="020E0502030303020204" pitchFamily="34" charset="0"/>
              </a:rPr>
              <a:t>V přenosných spotřebičích (fotoaparáty, kalkulačky, hodinky, hračky, </a:t>
            </a:r>
            <a:r>
              <a:rPr lang="cs-CZ" sz="2800" smtClean="0">
                <a:solidFill>
                  <a:srgbClr val="C00000"/>
                </a:solidFill>
                <a:latin typeface="Candara" panose="020E0502030303020204" pitchFamily="34" charset="0"/>
              </a:rPr>
              <a:t>mobilních telefony </a:t>
            </a:r>
            <a:r>
              <a:rPr lang="cs-CZ" sz="2800" dirty="0" err="1" smtClean="0">
                <a:solidFill>
                  <a:srgbClr val="C00000"/>
                </a:solidFill>
                <a:latin typeface="Candara" panose="020E0502030303020204" pitchFamily="34" charset="0"/>
              </a:rPr>
              <a:t>atd</a:t>
            </a:r>
            <a:r>
              <a:rPr lang="cs-CZ" sz="2800" dirty="0" smtClean="0">
                <a:solidFill>
                  <a:srgbClr val="C00000"/>
                </a:solidFill>
                <a:latin typeface="Candara" panose="020E0502030303020204" pitchFamily="34" charset="0"/>
              </a:rPr>
              <a:t>).</a:t>
            </a:r>
            <a:endParaRPr lang="cs-CZ" sz="2800" dirty="0">
              <a:solidFill>
                <a:srgbClr val="C00000"/>
              </a:solidFill>
              <a:latin typeface="Candara" panose="020E0502030303020204" pitchFamily="34" charset="0"/>
            </a:endParaRPr>
          </a:p>
          <a:p>
            <a:pPr marL="0" indent="0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anose="020E0502030303020204" pitchFamily="34" charset="0"/>
              </a:rPr>
              <a:t>2.  Vyjmenuj některé druhy elektrických článků.</a:t>
            </a:r>
          </a:p>
          <a:p>
            <a:pPr marL="0" indent="0"/>
            <a:r>
              <a:rPr lang="cs-CZ" sz="2800" dirty="0" smtClean="0">
                <a:latin typeface="Candara" panose="020E0502030303020204" pitchFamily="34" charset="0"/>
              </a:rPr>
              <a:t>    </a:t>
            </a:r>
            <a:r>
              <a:rPr lang="cs-CZ" sz="2800" dirty="0" smtClean="0">
                <a:solidFill>
                  <a:srgbClr val="C00000"/>
                </a:solidFill>
                <a:latin typeface="Candara" panose="020E0502030303020204" pitchFamily="34" charset="0"/>
              </a:rPr>
              <a:t>Voltův článek, galvanické články, suchý článek, akumulátor, plochá baterie atd.</a:t>
            </a:r>
            <a:endParaRPr lang="cs-CZ" sz="2800" dirty="0">
              <a:solidFill>
                <a:srgbClr val="C00000"/>
              </a:solidFill>
              <a:latin typeface="Candara" panose="020E0502030303020204" pitchFamily="34" charset="0"/>
            </a:endParaRPr>
          </a:p>
          <a:p>
            <a:pPr marL="0" indent="0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anose="020E0502030303020204" pitchFamily="34" charset="0"/>
              </a:rPr>
              <a:t>3. Popiš složení a princip Voltova článku.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anose="020E0502030303020204" pitchFamily="34" charset="0"/>
              </a:rPr>
              <a:t>4. Popiš složení suchého článku.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anose="020E0502030303020204" pitchFamily="34" charset="0"/>
              </a:rPr>
              <a:t>5. Co je to akumulátor? 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anose="020E0502030303020204" pitchFamily="34" charset="0"/>
              </a:rPr>
              <a:t>6. Popiš olověný akumulátor. Kde se s ním setkáme?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anose="020E0502030303020204" pitchFamily="34" charset="0"/>
              </a:rPr>
              <a:t>7. Vyjmenuj elektrické spotřebiče, v kterých je  u tebe doma použit el. článek (baterie) a jaký.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7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Použité zdroje:</a:t>
            </a:r>
            <a:endParaRPr lang="cs-CZ" sz="1700" b="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052736"/>
            <a:ext cx="8064895" cy="58052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900" dirty="0" smtClean="0">
                <a:latin typeface="Candara" panose="020E0502030303020204" pitchFamily="34" charset="0"/>
              </a:rPr>
              <a:t>BRIANIAC</a:t>
            </a:r>
            <a:r>
              <a:rPr lang="cs-CZ" sz="1900" dirty="0">
                <a:latin typeface="Candara" panose="020E0502030303020204" pitchFamily="34" charset="0"/>
              </a:rPr>
              <a:t>. </a:t>
            </a:r>
            <a:r>
              <a:rPr lang="cs-CZ" sz="1900" i="1" dirty="0" err="1">
                <a:latin typeface="Candara" panose="020E0502030303020204" pitchFamily="34" charset="0"/>
              </a:rPr>
              <a:t>wikimedia</a:t>
            </a:r>
            <a:r>
              <a:rPr lang="cs-CZ" sz="1900" dirty="0">
                <a:latin typeface="Candara" panose="020E0502030303020204" pitchFamily="34" charset="0"/>
              </a:rPr>
              <a:t>: baterie [online]. [cit. </a:t>
            </a:r>
            <a:r>
              <a:rPr lang="cs-CZ" sz="1900" dirty="0" smtClean="0">
                <a:latin typeface="Candara" panose="020E0502030303020204" pitchFamily="34" charset="0"/>
              </a:rPr>
              <a:t>10.7.2013</a:t>
            </a:r>
            <a:r>
              <a:rPr lang="cs-CZ" sz="1900" dirty="0">
                <a:latin typeface="Candara" panose="020E0502030303020204" pitchFamily="34" charset="0"/>
              </a:rPr>
              <a:t>]. Dostupný pod licencí Public </a:t>
            </a:r>
            <a:r>
              <a:rPr lang="cs-CZ" sz="1900" dirty="0" err="1">
                <a:latin typeface="Candara" panose="020E0502030303020204" pitchFamily="34" charset="0"/>
              </a:rPr>
              <a:t>Domain</a:t>
            </a:r>
            <a:r>
              <a:rPr lang="cs-CZ" sz="1900" dirty="0">
                <a:latin typeface="Candara" panose="020E0502030303020204" pitchFamily="34" charset="0"/>
              </a:rPr>
              <a:t> na WWW: </a:t>
            </a:r>
            <a:r>
              <a:rPr lang="cs-CZ" sz="1900" dirty="0">
                <a:latin typeface="Candara" panose="020E0502030303020204" pitchFamily="34" charset="0"/>
                <a:hlinkClick r:id="rId2"/>
              </a:rPr>
              <a:t>http://</a:t>
            </a:r>
            <a:r>
              <a:rPr lang="cs-CZ" sz="1900" dirty="0" smtClean="0">
                <a:latin typeface="Candara" panose="020E0502030303020204" pitchFamily="34" charset="0"/>
                <a:hlinkClick r:id="rId2"/>
              </a:rPr>
              <a:t>cs.wikipedia.org/wiki/Soubor:Batteries.jpg</a:t>
            </a:r>
            <a:endParaRPr lang="cs-CZ" sz="19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900" dirty="0">
                <a:latin typeface="Candara" panose="020E0502030303020204" pitchFamily="34" charset="0"/>
              </a:rPr>
              <a:t>PUCHATECH K. </a:t>
            </a:r>
            <a:r>
              <a:rPr lang="cs-CZ" sz="1900" i="1" dirty="0" err="1">
                <a:latin typeface="Candara" panose="020E0502030303020204" pitchFamily="34" charset="0"/>
              </a:rPr>
              <a:t>wikimedia</a:t>
            </a:r>
            <a:r>
              <a:rPr lang="cs-CZ" sz="1900" dirty="0">
                <a:latin typeface="Candara" panose="020E0502030303020204" pitchFamily="34" charset="0"/>
              </a:rPr>
              <a:t>: Voltův článek [online]. [cit. </a:t>
            </a:r>
            <a:r>
              <a:rPr lang="cs-CZ" sz="1900" dirty="0" smtClean="0">
                <a:latin typeface="Candara" panose="020E0502030303020204" pitchFamily="34" charset="0"/>
              </a:rPr>
              <a:t>10.7.2013</a:t>
            </a:r>
            <a:r>
              <a:rPr lang="cs-CZ" sz="1900" dirty="0">
                <a:latin typeface="Candara" panose="020E0502030303020204" pitchFamily="34" charset="0"/>
              </a:rPr>
              <a:t>]. Dostupný pod licencí </a:t>
            </a:r>
            <a:r>
              <a:rPr lang="cs-CZ" sz="1900" dirty="0" err="1">
                <a:latin typeface="Candara" panose="020E0502030303020204" pitchFamily="34" charset="0"/>
              </a:rPr>
              <a:t>Creative</a:t>
            </a:r>
            <a:r>
              <a:rPr lang="cs-CZ" sz="1900" dirty="0">
                <a:latin typeface="Candara" panose="020E0502030303020204" pitchFamily="34" charset="0"/>
              </a:rPr>
              <a:t> </a:t>
            </a:r>
            <a:r>
              <a:rPr lang="cs-CZ" sz="1900" dirty="0" err="1">
                <a:latin typeface="Candara" panose="020E0502030303020204" pitchFamily="34" charset="0"/>
              </a:rPr>
              <a:t>Commons</a:t>
            </a:r>
            <a:r>
              <a:rPr lang="cs-CZ" sz="1900" dirty="0">
                <a:latin typeface="Candara" panose="020E0502030303020204" pitchFamily="34" charset="0"/>
              </a:rPr>
              <a:t> </a:t>
            </a:r>
            <a:r>
              <a:rPr lang="cs-CZ" sz="1900" dirty="0" err="1">
                <a:latin typeface="Candara" panose="020E0502030303020204" pitchFamily="34" charset="0"/>
              </a:rPr>
              <a:t>Attribution-Share</a:t>
            </a:r>
            <a:r>
              <a:rPr lang="cs-CZ" sz="1900" dirty="0">
                <a:latin typeface="Candara" panose="020E0502030303020204" pitchFamily="34" charset="0"/>
              </a:rPr>
              <a:t> </a:t>
            </a:r>
            <a:r>
              <a:rPr lang="cs-CZ" sz="1900" dirty="0" err="1">
                <a:latin typeface="Candara" panose="020E0502030303020204" pitchFamily="34" charset="0"/>
              </a:rPr>
              <a:t>Alike</a:t>
            </a:r>
            <a:r>
              <a:rPr lang="cs-CZ" sz="1900" dirty="0">
                <a:latin typeface="Candara" panose="020E0502030303020204" pitchFamily="34" charset="0"/>
              </a:rPr>
              <a:t> 3.0 </a:t>
            </a:r>
            <a:r>
              <a:rPr lang="cs-CZ" sz="1900" dirty="0" err="1">
                <a:latin typeface="Candara" panose="020E0502030303020204" pitchFamily="34" charset="0"/>
              </a:rPr>
              <a:t>Unported</a:t>
            </a:r>
            <a:r>
              <a:rPr lang="cs-CZ" sz="1900" dirty="0">
                <a:latin typeface="Candara" panose="020E0502030303020204" pitchFamily="34" charset="0"/>
              </a:rPr>
              <a:t> na WWW: </a:t>
            </a:r>
            <a:r>
              <a:rPr lang="cs-CZ" sz="1900" dirty="0">
                <a:latin typeface="Candara" panose="020E0502030303020204" pitchFamily="34" charset="0"/>
                <a:hlinkClick r:id="rId3"/>
              </a:rPr>
              <a:t>http://</a:t>
            </a:r>
            <a:r>
              <a:rPr lang="cs-CZ" sz="1900" dirty="0" smtClean="0">
                <a:latin typeface="Candara" panose="020E0502030303020204" pitchFamily="34" charset="0"/>
                <a:hlinkClick r:id="rId3"/>
              </a:rPr>
              <a:t>commons.wikimedia.org/wiki/File:Voltaic_cell_diagram.png</a:t>
            </a:r>
            <a:endParaRPr lang="cs-CZ" sz="19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900" dirty="0" smtClean="0">
                <a:latin typeface="Candara" panose="020E0502030303020204" pitchFamily="34" charset="0"/>
              </a:rPr>
              <a:t>GUIDOB</a:t>
            </a:r>
            <a:r>
              <a:rPr lang="cs-CZ" sz="1900" dirty="0">
                <a:latin typeface="Candara" panose="020E0502030303020204" pitchFamily="34" charset="0"/>
              </a:rPr>
              <a:t>. </a:t>
            </a:r>
            <a:r>
              <a:rPr lang="cs-CZ" sz="1900" i="1" dirty="0" err="1">
                <a:latin typeface="Candara" panose="020E0502030303020204" pitchFamily="34" charset="0"/>
              </a:rPr>
              <a:t>wikimedia</a:t>
            </a:r>
            <a:r>
              <a:rPr lang="cs-CZ" sz="1900" dirty="0">
                <a:latin typeface="Candara" panose="020E0502030303020204" pitchFamily="34" charset="0"/>
              </a:rPr>
              <a:t>: Voltův článek-demonstrace [online]. [cit. </a:t>
            </a:r>
            <a:r>
              <a:rPr lang="cs-CZ" sz="1900" dirty="0" smtClean="0">
                <a:latin typeface="Candara" panose="020E0502030303020204" pitchFamily="34" charset="0"/>
              </a:rPr>
              <a:t>10.7.2013</a:t>
            </a:r>
            <a:r>
              <a:rPr lang="cs-CZ" sz="1900" dirty="0">
                <a:latin typeface="Candara" panose="020E0502030303020204" pitchFamily="34" charset="0"/>
              </a:rPr>
              <a:t>]. Dostupný pod licencí </a:t>
            </a:r>
            <a:r>
              <a:rPr lang="cs-CZ" sz="1900" dirty="0" err="1">
                <a:latin typeface="Candara" panose="020E0502030303020204" pitchFamily="34" charset="0"/>
              </a:rPr>
              <a:t>Creative</a:t>
            </a:r>
            <a:r>
              <a:rPr lang="cs-CZ" sz="1900" dirty="0">
                <a:latin typeface="Candara" panose="020E0502030303020204" pitchFamily="34" charset="0"/>
              </a:rPr>
              <a:t> </a:t>
            </a:r>
            <a:r>
              <a:rPr lang="cs-CZ" sz="1900" dirty="0" err="1">
                <a:latin typeface="Candara" panose="020E0502030303020204" pitchFamily="34" charset="0"/>
              </a:rPr>
              <a:t>Commons</a:t>
            </a:r>
            <a:r>
              <a:rPr lang="cs-CZ" sz="1900" dirty="0">
                <a:latin typeface="Candara" panose="020E0502030303020204" pitchFamily="34" charset="0"/>
              </a:rPr>
              <a:t> </a:t>
            </a:r>
            <a:r>
              <a:rPr lang="cs-CZ" sz="1900" dirty="0" err="1">
                <a:latin typeface="Candara" panose="020E0502030303020204" pitchFamily="34" charset="0"/>
              </a:rPr>
              <a:t>Attribution-Share</a:t>
            </a:r>
            <a:r>
              <a:rPr lang="cs-CZ" sz="1900" dirty="0">
                <a:latin typeface="Candara" panose="020E0502030303020204" pitchFamily="34" charset="0"/>
              </a:rPr>
              <a:t> </a:t>
            </a:r>
            <a:r>
              <a:rPr lang="cs-CZ" sz="1900" dirty="0" err="1">
                <a:latin typeface="Candara" panose="020E0502030303020204" pitchFamily="34" charset="0"/>
              </a:rPr>
              <a:t>Alike</a:t>
            </a:r>
            <a:r>
              <a:rPr lang="cs-CZ" sz="1900" dirty="0">
                <a:latin typeface="Candara" panose="020E0502030303020204" pitchFamily="34" charset="0"/>
              </a:rPr>
              <a:t> 3.0 </a:t>
            </a:r>
            <a:r>
              <a:rPr lang="cs-CZ" sz="1900" dirty="0" err="1">
                <a:latin typeface="Candara" panose="020E0502030303020204" pitchFamily="34" charset="0"/>
              </a:rPr>
              <a:t>Unported</a:t>
            </a:r>
            <a:r>
              <a:rPr lang="cs-CZ" sz="1900" dirty="0">
                <a:latin typeface="Candara" panose="020E0502030303020204" pitchFamily="34" charset="0"/>
              </a:rPr>
              <a:t> na WWW: </a:t>
            </a:r>
            <a:r>
              <a:rPr lang="cs-CZ" sz="1900" dirty="0">
                <a:latin typeface="Candara" panose="020E0502030303020204" pitchFamily="34" charset="0"/>
                <a:hlinkClick r:id="rId4"/>
              </a:rPr>
              <a:t>http://</a:t>
            </a:r>
            <a:r>
              <a:rPr lang="cs-CZ" sz="1900" dirty="0" smtClean="0">
                <a:latin typeface="Candara" panose="020E0502030303020204" pitchFamily="34" charset="0"/>
                <a:hlinkClick r:id="rId4"/>
              </a:rPr>
              <a:t>commons.wikimedia.org/wiki/File:Voltaic_cup_pile_demonstration.jpg</a:t>
            </a:r>
            <a:endParaRPr lang="cs-CZ" sz="19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900" dirty="0" smtClean="0">
                <a:latin typeface="Candara" panose="020E0502030303020204" pitchFamily="34" charset="0"/>
              </a:rPr>
              <a:t>DR</a:t>
            </a:r>
            <a:r>
              <a:rPr lang="cs-CZ" sz="1900" dirty="0">
                <a:latin typeface="Candara" panose="020E0502030303020204" pitchFamily="34" charset="0"/>
              </a:rPr>
              <a:t>. MANUEL. </a:t>
            </a:r>
            <a:r>
              <a:rPr lang="cs-CZ" sz="1900" i="1" dirty="0" err="1">
                <a:latin typeface="Candara" panose="020E0502030303020204" pitchFamily="34" charset="0"/>
              </a:rPr>
              <a:t>wikimedia</a:t>
            </a:r>
            <a:r>
              <a:rPr lang="cs-CZ" sz="1900" dirty="0">
                <a:latin typeface="Candara" panose="020E0502030303020204" pitchFamily="34" charset="0"/>
              </a:rPr>
              <a:t>: Volta [online]. [cit. </a:t>
            </a:r>
            <a:r>
              <a:rPr lang="cs-CZ" sz="1900" dirty="0" smtClean="0">
                <a:latin typeface="Candara" panose="020E0502030303020204" pitchFamily="34" charset="0"/>
              </a:rPr>
              <a:t>10.7.2013</a:t>
            </a:r>
            <a:r>
              <a:rPr lang="cs-CZ" sz="1900" dirty="0">
                <a:latin typeface="Candara" panose="020E0502030303020204" pitchFamily="34" charset="0"/>
              </a:rPr>
              <a:t>]. Dostupný pod licencí Public </a:t>
            </a:r>
            <a:r>
              <a:rPr lang="cs-CZ" sz="1900" dirty="0" err="1">
                <a:latin typeface="Candara" panose="020E0502030303020204" pitchFamily="34" charset="0"/>
              </a:rPr>
              <a:t>Domain</a:t>
            </a:r>
            <a:r>
              <a:rPr lang="cs-CZ" sz="1900" dirty="0">
                <a:latin typeface="Candara" panose="020E0502030303020204" pitchFamily="34" charset="0"/>
              </a:rPr>
              <a:t> na WWW: </a:t>
            </a:r>
            <a:r>
              <a:rPr lang="cs-CZ" sz="1900" dirty="0">
                <a:latin typeface="Candara" panose="020E0502030303020204" pitchFamily="34" charset="0"/>
                <a:hlinkClick r:id="rId5"/>
              </a:rPr>
              <a:t>http://</a:t>
            </a:r>
            <a:r>
              <a:rPr lang="cs-CZ" sz="1900" dirty="0" smtClean="0">
                <a:latin typeface="Candara" panose="020E0502030303020204" pitchFamily="34" charset="0"/>
                <a:hlinkClick r:id="rId5"/>
              </a:rPr>
              <a:t>cs.wikipedia.org/wiki/Soubor:Alessandro_Volta.jpeg</a:t>
            </a:r>
            <a:endParaRPr lang="cs-CZ" sz="19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900" dirty="0">
                <a:latin typeface="Candara" panose="020E0502030303020204" pitchFamily="34" charset="0"/>
              </a:rPr>
              <a:t>MAXX. </a:t>
            </a:r>
            <a:r>
              <a:rPr lang="cs-CZ" sz="1900" i="1" dirty="0" err="1">
                <a:latin typeface="Candara" panose="020E0502030303020204" pitchFamily="34" charset="0"/>
              </a:rPr>
              <a:t>wikimedia</a:t>
            </a:r>
            <a:r>
              <a:rPr lang="cs-CZ" sz="1900" dirty="0">
                <a:latin typeface="Candara" panose="020E0502030303020204" pitchFamily="34" charset="0"/>
              </a:rPr>
              <a:t>: galvanický článek [online]. [cit. </a:t>
            </a:r>
            <a:r>
              <a:rPr lang="cs-CZ" sz="1900" dirty="0" smtClean="0">
                <a:latin typeface="Candara" panose="020E0502030303020204" pitchFamily="34" charset="0"/>
              </a:rPr>
              <a:t>10.7.2013</a:t>
            </a:r>
            <a:r>
              <a:rPr lang="cs-CZ" sz="1900" dirty="0">
                <a:latin typeface="Candara" panose="020E0502030303020204" pitchFamily="34" charset="0"/>
              </a:rPr>
              <a:t>]. Dostupný pod licencí Public </a:t>
            </a:r>
            <a:r>
              <a:rPr lang="cs-CZ" sz="1900" dirty="0" err="1">
                <a:latin typeface="Candara" panose="020E0502030303020204" pitchFamily="34" charset="0"/>
              </a:rPr>
              <a:t>Domain</a:t>
            </a:r>
            <a:r>
              <a:rPr lang="cs-CZ" sz="1900" dirty="0">
                <a:latin typeface="Candara" panose="020E0502030303020204" pitchFamily="34" charset="0"/>
              </a:rPr>
              <a:t> na WWW: </a:t>
            </a:r>
            <a:r>
              <a:rPr lang="cs-CZ" sz="1900" dirty="0">
                <a:latin typeface="Candara" panose="020E0502030303020204" pitchFamily="34" charset="0"/>
                <a:hlinkClick r:id="rId6"/>
              </a:rPr>
              <a:t>http://commons.wikimedia.org/wiki/File:Galvanick%C3%BD_%</a:t>
            </a:r>
            <a:r>
              <a:rPr lang="cs-CZ" sz="1900" dirty="0" smtClean="0">
                <a:latin typeface="Candara" panose="020E0502030303020204" pitchFamily="34" charset="0"/>
                <a:hlinkClick r:id="rId6"/>
              </a:rPr>
              <a:t>C4%8Dl%C3%A1nek.svg</a:t>
            </a:r>
            <a:endParaRPr lang="cs-CZ" sz="19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900" dirty="0">
                <a:latin typeface="Candara" panose="020E0502030303020204" pitchFamily="34" charset="0"/>
              </a:rPr>
              <a:t>ULO. </a:t>
            </a:r>
            <a:r>
              <a:rPr lang="cs-CZ" sz="1900" i="1" dirty="0" err="1">
                <a:latin typeface="Candara" panose="020E0502030303020204" pitchFamily="34" charset="0"/>
              </a:rPr>
              <a:t>wikimedia</a:t>
            </a:r>
            <a:r>
              <a:rPr lang="cs-CZ" sz="1900" dirty="0">
                <a:latin typeface="Candara" panose="020E0502030303020204" pitchFamily="34" charset="0"/>
              </a:rPr>
              <a:t>: tužkové baterie [online]. [cit. </a:t>
            </a:r>
            <a:r>
              <a:rPr lang="cs-CZ" sz="1900" dirty="0" smtClean="0">
                <a:latin typeface="Candara" panose="020E0502030303020204" pitchFamily="34" charset="0"/>
              </a:rPr>
              <a:t>11.7.2013</a:t>
            </a:r>
            <a:r>
              <a:rPr lang="cs-CZ" sz="1900" dirty="0">
                <a:latin typeface="Candara" panose="020E0502030303020204" pitchFamily="34" charset="0"/>
              </a:rPr>
              <a:t>]. Dostupný pod licencí Public </a:t>
            </a:r>
            <a:r>
              <a:rPr lang="cs-CZ" sz="1900" dirty="0" err="1">
                <a:latin typeface="Candara" panose="020E0502030303020204" pitchFamily="34" charset="0"/>
              </a:rPr>
              <a:t>Domain</a:t>
            </a:r>
            <a:r>
              <a:rPr lang="cs-CZ" sz="1900" dirty="0">
                <a:latin typeface="Candara" panose="020E0502030303020204" pitchFamily="34" charset="0"/>
              </a:rPr>
              <a:t> na WWW: </a:t>
            </a:r>
            <a:r>
              <a:rPr lang="cs-CZ" sz="1900" dirty="0">
                <a:latin typeface="Candara" panose="020E0502030303020204" pitchFamily="34" charset="0"/>
                <a:hlinkClick r:id="rId7"/>
              </a:rPr>
              <a:t>http://</a:t>
            </a:r>
            <a:r>
              <a:rPr lang="cs-CZ" sz="1900" dirty="0" smtClean="0">
                <a:latin typeface="Candara" panose="020E0502030303020204" pitchFamily="34" charset="0"/>
                <a:hlinkClick r:id="rId7"/>
              </a:rPr>
              <a:t>cs.wikipedia.org/wiki/Soubor:BateriaR14.jpg</a:t>
            </a:r>
            <a:endParaRPr lang="cs-CZ" sz="19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900" dirty="0">
                <a:latin typeface="Candara" panose="020E0502030303020204" pitchFamily="34" charset="0"/>
              </a:rPr>
              <a:t>LEAD HOLDER. </a:t>
            </a:r>
            <a:r>
              <a:rPr lang="cs-CZ" sz="1900" i="1" dirty="0" err="1">
                <a:latin typeface="Candara" panose="020E0502030303020204" pitchFamily="34" charset="0"/>
              </a:rPr>
              <a:t>wikimedia</a:t>
            </a:r>
            <a:r>
              <a:rPr lang="cs-CZ" sz="1900" dirty="0">
                <a:latin typeface="Candara" panose="020E0502030303020204" pitchFamily="34" charset="0"/>
              </a:rPr>
              <a:t>: knoflíkové baterie [online]. [cit. </a:t>
            </a:r>
            <a:r>
              <a:rPr lang="cs-CZ" sz="1900" dirty="0" smtClean="0">
                <a:latin typeface="Candara" panose="020E0502030303020204" pitchFamily="34" charset="0"/>
              </a:rPr>
              <a:t>11.7.2013</a:t>
            </a:r>
            <a:r>
              <a:rPr lang="cs-CZ" sz="1900" dirty="0">
                <a:latin typeface="Candara" panose="020E0502030303020204" pitchFamily="34" charset="0"/>
              </a:rPr>
              <a:t>]. Dostupný pod licencí Public </a:t>
            </a:r>
            <a:r>
              <a:rPr lang="cs-CZ" sz="1900" dirty="0" err="1">
                <a:latin typeface="Candara" panose="020E0502030303020204" pitchFamily="34" charset="0"/>
              </a:rPr>
              <a:t>Domain</a:t>
            </a:r>
            <a:r>
              <a:rPr lang="cs-CZ" sz="1900" dirty="0">
                <a:latin typeface="Candara" panose="020E0502030303020204" pitchFamily="34" charset="0"/>
              </a:rPr>
              <a:t> na WWW: </a:t>
            </a:r>
            <a:r>
              <a:rPr lang="cs-CZ" sz="1900" dirty="0">
                <a:latin typeface="Candara" panose="020E0502030303020204" pitchFamily="34" charset="0"/>
                <a:hlinkClick r:id="rId8"/>
              </a:rPr>
              <a:t>http://</a:t>
            </a:r>
            <a:r>
              <a:rPr lang="cs-CZ" sz="1900" dirty="0" smtClean="0">
                <a:latin typeface="Candara" panose="020E0502030303020204" pitchFamily="34" charset="0"/>
                <a:hlinkClick r:id="rId8"/>
              </a:rPr>
              <a:t>cs.wikipedia.org/wiki/Soubor:LR44_Button_Cell_Battery_IEC_Standard_Version.jpg</a:t>
            </a:r>
            <a:endParaRPr lang="cs-CZ" sz="19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sz="1800" dirty="0" smtClean="0">
              <a:solidFill>
                <a:schemeClr val="accent6">
                  <a:lumMod val="75000"/>
                </a:schemeClr>
              </a:solidFill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sz="1800" dirty="0" smtClean="0">
              <a:solidFill>
                <a:schemeClr val="accent6">
                  <a:lumMod val="75000"/>
                </a:schemeClr>
              </a:solidFill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509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7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Použité zdroje:</a:t>
            </a:r>
            <a:endParaRPr lang="cs-CZ" sz="1700" b="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1196752"/>
            <a:ext cx="7812856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SMIAL.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autobaterie [online]. [cit. </a:t>
            </a:r>
            <a:r>
              <a:rPr lang="cs-CZ" sz="1800" dirty="0" smtClean="0">
                <a:latin typeface="Candara" panose="020E0502030303020204" pitchFamily="34" charset="0"/>
              </a:rPr>
              <a:t>11.7.2013</a:t>
            </a:r>
            <a:r>
              <a:rPr lang="cs-CZ" sz="1800" dirty="0">
                <a:latin typeface="Candara" panose="020E0502030303020204" pitchFamily="34" charset="0"/>
              </a:rPr>
              <a:t>]. Dostupný pod licencí </a:t>
            </a:r>
            <a:r>
              <a:rPr lang="cs-CZ" sz="1800" dirty="0" err="1">
                <a:latin typeface="Candara" panose="020E0502030303020204" pitchFamily="34" charset="0"/>
              </a:rPr>
              <a:t>Creative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Commons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Attribution-Share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Alike</a:t>
            </a:r>
            <a:r>
              <a:rPr lang="cs-CZ" sz="1800" dirty="0">
                <a:latin typeface="Candara" panose="020E0502030303020204" pitchFamily="34" charset="0"/>
              </a:rPr>
              <a:t> 2.0 </a:t>
            </a:r>
            <a:r>
              <a:rPr lang="cs-CZ" sz="1800" dirty="0" err="1">
                <a:latin typeface="Candara" panose="020E0502030303020204" pitchFamily="34" charset="0"/>
              </a:rPr>
              <a:t>Germany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>
                <a:latin typeface="Candara" panose="020E0502030303020204" pitchFamily="34" charset="0"/>
                <a:hlinkClick r:id="rId2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2"/>
              </a:rPr>
              <a:t>cs.wikipedia.org/wiki/Soubor:Bleigelakku.jpg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MARCO FINKE.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tužkové baterie [online]. [cit. </a:t>
            </a:r>
            <a:r>
              <a:rPr lang="cs-CZ" sz="1800" dirty="0" smtClean="0">
                <a:latin typeface="Candara" panose="020E0502030303020204" pitchFamily="34" charset="0"/>
              </a:rPr>
              <a:t>13.7.2013</a:t>
            </a:r>
            <a:r>
              <a:rPr lang="cs-CZ" sz="1800" dirty="0">
                <a:latin typeface="Candara" panose="020E0502030303020204" pitchFamily="34" charset="0"/>
              </a:rPr>
              <a:t>]. Dostupný pod licencí Public </a:t>
            </a:r>
            <a:r>
              <a:rPr lang="cs-CZ" sz="1800" dirty="0" err="1">
                <a:latin typeface="Candara" panose="020E0502030303020204" pitchFamily="34" charset="0"/>
              </a:rPr>
              <a:t>Domain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>
                <a:latin typeface="Candara" panose="020E0502030303020204" pitchFamily="34" charset="0"/>
                <a:hlinkClick r:id="rId3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3"/>
              </a:rPr>
              <a:t>cs.wikipedia.org/wiki/Soubor:Akku_AA_LR6_Mignon.jpg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TAKET.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lithiová baterie [online]. [cit. </a:t>
            </a:r>
            <a:r>
              <a:rPr lang="cs-CZ" sz="1800" dirty="0" smtClean="0">
                <a:latin typeface="Candara" panose="020E0502030303020204" pitchFamily="34" charset="0"/>
              </a:rPr>
              <a:t>13.7.2013</a:t>
            </a:r>
            <a:r>
              <a:rPr lang="cs-CZ" sz="1800" dirty="0">
                <a:latin typeface="Candara" panose="020E0502030303020204" pitchFamily="34" charset="0"/>
              </a:rPr>
              <a:t>]. Dostupný pod licencí Public </a:t>
            </a:r>
            <a:r>
              <a:rPr lang="cs-CZ" sz="1800" dirty="0" err="1">
                <a:latin typeface="Candara" panose="020E0502030303020204" pitchFamily="34" charset="0"/>
              </a:rPr>
              <a:t>Domain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>
                <a:latin typeface="Candara" panose="020E0502030303020204" pitchFamily="34" charset="0"/>
                <a:hlinkClick r:id="rId4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4"/>
              </a:rPr>
              <a:t>cs.wikipedia.org/wiki/Soubor:NP-FT1_Li-ion.jpg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SHADDACK.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autobaterie [online]. [cit. </a:t>
            </a:r>
            <a:r>
              <a:rPr lang="cs-CZ" sz="1800" dirty="0" smtClean="0">
                <a:latin typeface="Candara" panose="020E0502030303020204" pitchFamily="34" charset="0"/>
              </a:rPr>
              <a:t>13.7.2013</a:t>
            </a:r>
            <a:r>
              <a:rPr lang="cs-CZ" sz="1800" dirty="0">
                <a:latin typeface="Candara" panose="020E0502030303020204" pitchFamily="34" charset="0"/>
              </a:rPr>
              <a:t>]. Dostupný pod licencí Public </a:t>
            </a:r>
            <a:r>
              <a:rPr lang="cs-CZ" sz="1800" dirty="0" err="1">
                <a:latin typeface="Candara" panose="020E0502030303020204" pitchFamily="34" charset="0"/>
              </a:rPr>
              <a:t>Domain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>
                <a:latin typeface="Candara" panose="020E0502030303020204" pitchFamily="34" charset="0"/>
                <a:hlinkClick r:id="rId5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5"/>
              </a:rPr>
              <a:t>cs.wikipedia.org/wiki/Soubor:Photo-CarBattery.jpg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Candara" panose="020E0502030303020204" pitchFamily="34" charset="0"/>
              </a:rPr>
              <a:t>KVDP. </a:t>
            </a:r>
            <a:r>
              <a:rPr lang="cs-CZ" sz="1800" i="1" dirty="0" err="1">
                <a:latin typeface="Candara" panose="020E0502030303020204" pitchFamily="34" charset="0"/>
              </a:rPr>
              <a:t>wikimedia</a:t>
            </a:r>
            <a:r>
              <a:rPr lang="cs-CZ" sz="1800" dirty="0">
                <a:latin typeface="Candara" panose="020E0502030303020204" pitchFamily="34" charset="0"/>
              </a:rPr>
              <a:t>: olověný akumulátor [online]. [cit. </a:t>
            </a:r>
            <a:r>
              <a:rPr lang="cs-CZ" sz="1800" smtClean="0">
                <a:latin typeface="Candara" panose="020E0502030303020204" pitchFamily="34" charset="0"/>
              </a:rPr>
              <a:t>13.7.2013</a:t>
            </a:r>
            <a:r>
              <a:rPr lang="cs-CZ" sz="1800" dirty="0">
                <a:latin typeface="Candara" panose="020E0502030303020204" pitchFamily="34" charset="0"/>
              </a:rPr>
              <a:t>]. Dostupný pod licencí </a:t>
            </a:r>
            <a:r>
              <a:rPr lang="cs-CZ" sz="1800" dirty="0" err="1">
                <a:latin typeface="Candara" panose="020E0502030303020204" pitchFamily="34" charset="0"/>
              </a:rPr>
              <a:t>Creative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Commons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Attribution-Share</a:t>
            </a:r>
            <a:r>
              <a:rPr lang="cs-CZ" sz="1800" dirty="0">
                <a:latin typeface="Candara" panose="020E0502030303020204" pitchFamily="34" charset="0"/>
              </a:rPr>
              <a:t> </a:t>
            </a:r>
            <a:r>
              <a:rPr lang="cs-CZ" sz="1800" dirty="0" err="1">
                <a:latin typeface="Candara" panose="020E0502030303020204" pitchFamily="34" charset="0"/>
              </a:rPr>
              <a:t>Alike</a:t>
            </a:r>
            <a:r>
              <a:rPr lang="cs-CZ" sz="1800" dirty="0">
                <a:latin typeface="Candara" panose="020E0502030303020204" pitchFamily="34" charset="0"/>
              </a:rPr>
              <a:t> 3.0 </a:t>
            </a:r>
            <a:r>
              <a:rPr lang="cs-CZ" sz="1800" dirty="0" err="1">
                <a:latin typeface="Candara" panose="020E0502030303020204" pitchFamily="34" charset="0"/>
              </a:rPr>
              <a:t>Unported</a:t>
            </a:r>
            <a:r>
              <a:rPr lang="cs-CZ" sz="1800" dirty="0">
                <a:latin typeface="Candara" panose="020E0502030303020204" pitchFamily="34" charset="0"/>
              </a:rPr>
              <a:t> na WWW: </a:t>
            </a:r>
            <a:r>
              <a:rPr lang="cs-CZ" sz="1800" dirty="0">
                <a:latin typeface="Candara" panose="020E0502030303020204" pitchFamily="34" charset="0"/>
                <a:hlinkClick r:id="rId6"/>
              </a:rPr>
              <a:t>http://</a:t>
            </a:r>
            <a:r>
              <a:rPr lang="cs-CZ" sz="1800" dirty="0" smtClean="0">
                <a:latin typeface="Candara" panose="020E0502030303020204" pitchFamily="34" charset="0"/>
                <a:hlinkClick r:id="rId6"/>
              </a:rPr>
              <a:t>commons.wikimedia.org/wiki/File:SLA_battery.png</a:t>
            </a:r>
            <a:endParaRPr lang="cs-CZ" sz="1800" dirty="0" smtClean="0">
              <a:latin typeface="Candara" panose="020E0502030303020204" pitchFamily="34" charset="0"/>
            </a:endParaRPr>
          </a:p>
          <a:p>
            <a:pPr marL="0" indent="0">
              <a:buNone/>
            </a:pPr>
            <a:endParaRPr lang="cs-CZ" sz="1800" dirty="0" smtClean="0">
              <a:solidFill>
                <a:schemeClr val="accent6">
                  <a:lumMod val="75000"/>
                </a:schemeClr>
              </a:solidFill>
              <a:latin typeface="Candara" panose="020E0502030303020204" pitchFamily="34" charset="0"/>
              <a:hlinkClick r:id="rId2"/>
            </a:endParaRPr>
          </a:p>
          <a:p>
            <a:pPr marL="0" indent="0">
              <a:buNone/>
            </a:pPr>
            <a:endParaRPr lang="cs-CZ" sz="1800" dirty="0">
              <a:latin typeface="Candara" panose="020E0502030303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8598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857</TotalTime>
  <Words>510</Words>
  <Application>Microsoft Office PowerPoint</Application>
  <PresentationFormat>Předvádění na obrazovce (4:3)</PresentationFormat>
  <Paragraphs>112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Snímek 1</vt:lpstr>
      <vt:lpstr>Zdroje elektrického napětí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zdroje: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110</cp:revision>
  <dcterms:created xsi:type="dcterms:W3CDTF">2013-01-16T20:09:48Z</dcterms:created>
  <dcterms:modified xsi:type="dcterms:W3CDTF">2015-07-17T07:58:55Z</dcterms:modified>
</cp:coreProperties>
</file>