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24" r:id="rId1"/>
  </p:sldMasterIdLst>
  <p:notesMasterIdLst>
    <p:notesMasterId r:id="rId16"/>
  </p:notesMasterIdLst>
  <p:sldIdLst>
    <p:sldId id="271" r:id="rId2"/>
    <p:sldId id="256" r:id="rId3"/>
    <p:sldId id="288" r:id="rId4"/>
    <p:sldId id="286" r:id="rId5"/>
    <p:sldId id="289" r:id="rId6"/>
    <p:sldId id="290" r:id="rId7"/>
    <p:sldId id="291" r:id="rId8"/>
    <p:sldId id="292" r:id="rId9"/>
    <p:sldId id="293" r:id="rId10"/>
    <p:sldId id="294" r:id="rId11"/>
    <p:sldId id="295" r:id="rId12"/>
    <p:sldId id="296" r:id="rId13"/>
    <p:sldId id="264" r:id="rId14"/>
    <p:sldId id="273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EEDF4"/>
    <a:srgbClr val="FA26BD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76" autoAdjust="0"/>
  </p:normalViewPr>
  <p:slideViewPr>
    <p:cSldViewPr>
      <p:cViewPr>
        <p:scale>
          <a:sx n="70" d="100"/>
          <a:sy n="70" d="100"/>
        </p:scale>
        <p:origin x="-1074" y="-6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10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6431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13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7BF16B86-A335-4EE1-B3D4-E8B3B7A3E8E1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485F6A-ABA3-42A7-ADDE-4B15A1B022AE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B7F21BE3-76AA-490E-BD07-1860B29E1202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5AB5AB-66F4-4942-825D-0E4F786F30E3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CE86D2-7E3C-4742-A6D9-1C3EB0B0481D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FC99FDB-668D-42B0-A81C-2B7813F61846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DD06BB2E-28D2-4AF5-B87E-89C2CC66AAC7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439A915-7E57-4723-8FEF-337C90021233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4C9015A-28E9-4EC2-B69B-9F122839CCBF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E1C022B-96D2-47DC-B609-F553001CA3DF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79D0E71A-3D8A-48A5-8747-860C47D8EF8B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9A6A416D-4E2C-46CB-917A-F821D03A4C80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25" r:id="rId1"/>
    <p:sldLayoutId id="2147483926" r:id="rId2"/>
    <p:sldLayoutId id="2147483927" r:id="rId3"/>
    <p:sldLayoutId id="2147483928" r:id="rId4"/>
    <p:sldLayoutId id="2147483929" r:id="rId5"/>
    <p:sldLayoutId id="2147483930" r:id="rId6"/>
    <p:sldLayoutId id="2147483931" r:id="rId7"/>
    <p:sldLayoutId id="2147483932" r:id="rId8"/>
    <p:sldLayoutId id="2147483933" r:id="rId9"/>
    <p:sldLayoutId id="2147483934" r:id="rId10"/>
    <p:sldLayoutId id="2147483935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%C5%BDelezo" TargetMode="External"/><Relationship Id="rId3" Type="http://schemas.openxmlformats.org/officeDocument/2006/relationships/hyperlink" Target="http://cs.wikipedia.org/wiki/M%C4%9B%C4%8F" TargetMode="External"/><Relationship Id="rId7" Type="http://schemas.openxmlformats.org/officeDocument/2006/relationships/hyperlink" Target="http://cs.wikipedia.org/wiki/Zinek" TargetMode="External"/><Relationship Id="rId2" Type="http://schemas.openxmlformats.org/officeDocument/2006/relationships/hyperlink" Target="http://cs.wikipedia.org/wiki/St%C5%99%C3%ADbro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Wolfram" TargetMode="External"/><Relationship Id="rId11" Type="http://schemas.openxmlformats.org/officeDocument/2006/relationships/image" Target="../media/image9.emf"/><Relationship Id="rId5" Type="http://schemas.openxmlformats.org/officeDocument/2006/relationships/hyperlink" Target="http://cs.wikipedia.org/wiki/Hlin%C3%ADk" TargetMode="External"/><Relationship Id="rId10" Type="http://schemas.openxmlformats.org/officeDocument/2006/relationships/hyperlink" Target="http://cs.wikipedia.org/wiki/Olovo" TargetMode="External"/><Relationship Id="rId4" Type="http://schemas.openxmlformats.org/officeDocument/2006/relationships/hyperlink" Target="http://cs.wikipedia.org/wiki/Zlato" TargetMode="External"/><Relationship Id="rId9" Type="http://schemas.openxmlformats.org/officeDocument/2006/relationships/hyperlink" Target="http://cs.wikipedia.org/wiki/Platina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emf"/><Relationship Id="rId2" Type="http://schemas.openxmlformats.org/officeDocument/2006/relationships/image" Target="../media/image13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e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Rezistivita" TargetMode="External"/><Relationship Id="rId2" Type="http://schemas.openxmlformats.org/officeDocument/2006/relationships/hyperlink" Target="http://creativecommons.org/licenses/by-sa/3.0/deed.c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36984" y="260648"/>
            <a:ext cx="5772150" cy="1428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313525" y="1405882"/>
            <a:ext cx="7560839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latin typeface="Candara" panose="020E0502030303020204" pitchFamily="34" charset="0"/>
              </a:rPr>
              <a:t>Číslo </a:t>
            </a:r>
            <a:r>
              <a:rPr lang="cs-CZ" dirty="0" smtClean="0">
                <a:latin typeface="Candara" panose="020E0502030303020204" pitchFamily="34" charset="0"/>
              </a:rPr>
              <a:t>projektu: </a:t>
            </a:r>
            <a:r>
              <a:rPr lang="cs-CZ" b="1" dirty="0" smtClean="0">
                <a:latin typeface="Candara" panose="020E0502030303020204" pitchFamily="34" charset="0"/>
              </a:rPr>
              <a:t>CZ.1.07/1.4.00/21.3811</a:t>
            </a:r>
            <a:endParaRPr lang="cs-CZ" b="1" dirty="0">
              <a:latin typeface="Candara" panose="020E0502030303020204" pitchFamily="34" charset="0"/>
            </a:endParaRPr>
          </a:p>
          <a:p>
            <a:r>
              <a:rPr lang="cs-CZ" dirty="0">
                <a:latin typeface="Candara" panose="020E0502030303020204" pitchFamily="34" charset="0"/>
              </a:rPr>
              <a:t>Název DUM</a:t>
            </a:r>
            <a:r>
              <a:rPr lang="cs-CZ" dirty="0" smtClean="0">
                <a:latin typeface="Candara" panose="020E0502030303020204" pitchFamily="34" charset="0"/>
              </a:rPr>
              <a:t>: </a:t>
            </a:r>
            <a:r>
              <a:rPr lang="cs-CZ" b="1" dirty="0" smtClean="0">
                <a:latin typeface="Candara" panose="020E0502030303020204" pitchFamily="34" charset="0"/>
              </a:rPr>
              <a:t>Závislost elektrického odporu na vlastnostech vodiče</a:t>
            </a:r>
            <a:r>
              <a:rPr lang="cs-CZ" dirty="0">
                <a:latin typeface="Candara" panose="020E0502030303020204" pitchFamily="34" charset="0"/>
              </a:rPr>
              <a:t>	</a:t>
            </a:r>
          </a:p>
          <a:p>
            <a:r>
              <a:rPr lang="cs-CZ" dirty="0">
                <a:latin typeface="Candara" panose="020E0502030303020204" pitchFamily="34" charset="0"/>
              </a:rPr>
              <a:t>Číslo </a:t>
            </a:r>
            <a:r>
              <a:rPr lang="cs-CZ" dirty="0" smtClean="0">
                <a:latin typeface="Candara" panose="020E0502030303020204" pitchFamily="34" charset="0"/>
              </a:rPr>
              <a:t>DUM: III/2/FY/2/2/12</a:t>
            </a:r>
            <a:endParaRPr lang="cs-CZ" dirty="0">
              <a:latin typeface="Candara" panose="020E0502030303020204" pitchFamily="34" charset="0"/>
            </a:endParaRPr>
          </a:p>
          <a:p>
            <a:r>
              <a:rPr lang="cs-CZ" dirty="0">
                <a:latin typeface="Candara" panose="020E0502030303020204" pitchFamily="34" charset="0"/>
              </a:rPr>
              <a:t>Vzdělávací </a:t>
            </a:r>
            <a:r>
              <a:rPr lang="cs-CZ" dirty="0" smtClean="0">
                <a:latin typeface="Candara" panose="020E0502030303020204" pitchFamily="34" charset="0"/>
              </a:rPr>
              <a:t>předmět: Fyzika</a:t>
            </a:r>
            <a:endParaRPr lang="cs-CZ" dirty="0">
              <a:latin typeface="Candara" panose="020E0502030303020204" pitchFamily="34" charset="0"/>
            </a:endParaRPr>
          </a:p>
          <a:p>
            <a:r>
              <a:rPr lang="cs-CZ" dirty="0">
                <a:latin typeface="Candara" panose="020E0502030303020204" pitchFamily="34" charset="0"/>
              </a:rPr>
              <a:t>Tematická </a:t>
            </a:r>
            <a:r>
              <a:rPr lang="cs-CZ" dirty="0" smtClean="0">
                <a:latin typeface="Candara" panose="020E0502030303020204" pitchFamily="34" charset="0"/>
              </a:rPr>
              <a:t>oblast: Elektrické a magnetické jevy</a:t>
            </a:r>
            <a:endParaRPr lang="cs-CZ" dirty="0">
              <a:latin typeface="Candara" panose="020E0502030303020204" pitchFamily="34" charset="0"/>
            </a:endParaRPr>
          </a:p>
          <a:p>
            <a:r>
              <a:rPr lang="cs-CZ" dirty="0" smtClean="0">
                <a:latin typeface="Candara" panose="020E0502030303020204" pitchFamily="34" charset="0"/>
              </a:rPr>
              <a:t>Autor: </a:t>
            </a:r>
            <a:r>
              <a:rPr lang="cs-CZ" b="1" dirty="0" smtClean="0">
                <a:latin typeface="Candara" panose="020E0502030303020204" pitchFamily="34" charset="0"/>
              </a:rPr>
              <a:t>Mgr</a:t>
            </a:r>
            <a:r>
              <a:rPr lang="cs-CZ" b="1" dirty="0">
                <a:latin typeface="Candara" panose="020E0502030303020204" pitchFamily="34" charset="0"/>
              </a:rPr>
              <a:t>. Petra </a:t>
            </a:r>
            <a:r>
              <a:rPr lang="cs-CZ" b="1" dirty="0" err="1">
                <a:latin typeface="Candara" panose="020E0502030303020204" pitchFamily="34" charset="0"/>
              </a:rPr>
              <a:t>Kejkrtová</a:t>
            </a:r>
            <a:endParaRPr lang="cs-CZ" b="1" dirty="0">
              <a:latin typeface="Candara" panose="020E0502030303020204" pitchFamily="34" charset="0"/>
            </a:endParaRPr>
          </a:p>
          <a:p>
            <a:r>
              <a:rPr lang="cs-CZ" dirty="0" smtClean="0">
                <a:latin typeface="Candara" panose="020E0502030303020204" pitchFamily="34" charset="0"/>
              </a:rPr>
              <a:t>Anotace: Žák </a:t>
            </a:r>
            <a:r>
              <a:rPr lang="cs-CZ" dirty="0">
                <a:latin typeface="Candara" panose="020E0502030303020204" pitchFamily="34" charset="0"/>
              </a:rPr>
              <a:t>se seznámí </a:t>
            </a:r>
            <a:r>
              <a:rPr lang="cs-CZ" dirty="0" smtClean="0">
                <a:latin typeface="Candara" panose="020E0502030303020204" pitchFamily="34" charset="0"/>
              </a:rPr>
              <a:t>se závislostí elektrického odporu vodiče na jeho vlastnostech. Naučí se určovat vztah mezi elektrickým odporem a délkou, obsahem příčného řezu, druhu materiálu a teplotě vodiče. Žák si vyzkouší výpočet elektrického odporu.</a:t>
            </a:r>
          </a:p>
          <a:p>
            <a:r>
              <a:rPr lang="cs-CZ" dirty="0" smtClean="0">
                <a:latin typeface="Candara" panose="020E0502030303020204" pitchFamily="34" charset="0"/>
              </a:rPr>
              <a:t>Klíčová </a:t>
            </a:r>
            <a:r>
              <a:rPr lang="cs-CZ" dirty="0">
                <a:latin typeface="Candara" panose="020E0502030303020204" pitchFamily="34" charset="0"/>
              </a:rPr>
              <a:t>slova</a:t>
            </a:r>
            <a:r>
              <a:rPr lang="cs-CZ" dirty="0" smtClean="0">
                <a:latin typeface="Candara" panose="020E0502030303020204" pitchFamily="34" charset="0"/>
              </a:rPr>
              <a:t>: Závislost elektrického odporu, vlastnosti vodiče, měrný elektrický odpor, </a:t>
            </a:r>
            <a:r>
              <a:rPr lang="cs-CZ" dirty="0" err="1" smtClean="0">
                <a:latin typeface="Candara" panose="020E0502030303020204" pitchFamily="34" charset="0"/>
              </a:rPr>
              <a:t>rezistivita</a:t>
            </a:r>
            <a:r>
              <a:rPr lang="cs-CZ" dirty="0" smtClean="0">
                <a:latin typeface="Candara" panose="020E0502030303020204" pitchFamily="34" charset="0"/>
              </a:rPr>
              <a:t>.</a:t>
            </a:r>
            <a:endParaRPr lang="cs-CZ" dirty="0">
              <a:latin typeface="Candara" panose="020E0502030303020204" pitchFamily="34" charset="0"/>
            </a:endParaRPr>
          </a:p>
          <a:p>
            <a:r>
              <a:rPr lang="cs-CZ" dirty="0">
                <a:latin typeface="Candara" panose="020E0502030303020204" pitchFamily="34" charset="0"/>
              </a:rPr>
              <a:t>Metodické </a:t>
            </a:r>
            <a:r>
              <a:rPr lang="cs-CZ" dirty="0" smtClean="0">
                <a:latin typeface="Candara" panose="020E0502030303020204" pitchFamily="34" charset="0"/>
              </a:rPr>
              <a:t>pokyny: PC</a:t>
            </a:r>
            <a:r>
              <a:rPr lang="cs-CZ" dirty="0">
                <a:latin typeface="Candara" panose="020E0502030303020204" pitchFamily="34" charset="0"/>
              </a:rPr>
              <a:t>, DTP, metodické pokyny jsou součástí materiálu</a:t>
            </a:r>
          </a:p>
          <a:p>
            <a:r>
              <a:rPr lang="cs-CZ" dirty="0">
                <a:latin typeface="Candara" panose="020E0502030303020204" pitchFamily="34" charset="0"/>
              </a:rPr>
              <a:t>Druh učebního </a:t>
            </a:r>
            <a:r>
              <a:rPr lang="cs-CZ" dirty="0" smtClean="0">
                <a:latin typeface="Candara" panose="020E0502030303020204" pitchFamily="34" charset="0"/>
              </a:rPr>
              <a:t>materiálu: Prezentace </a:t>
            </a:r>
            <a:r>
              <a:rPr lang="cs-CZ" dirty="0">
                <a:latin typeface="Candara" panose="020E0502030303020204" pitchFamily="34" charset="0"/>
              </a:rPr>
              <a:t>doplněná fotografiemi a úkoly.</a:t>
            </a:r>
          </a:p>
          <a:p>
            <a:r>
              <a:rPr lang="cs-CZ" dirty="0">
                <a:latin typeface="Candara" panose="020E0502030303020204" pitchFamily="34" charset="0"/>
              </a:rPr>
              <a:t>Druh </a:t>
            </a:r>
            <a:r>
              <a:rPr lang="cs-CZ" dirty="0" smtClean="0">
                <a:latin typeface="Candara" panose="020E0502030303020204" pitchFamily="34" charset="0"/>
              </a:rPr>
              <a:t>interaktivity: Kombinovaná</a:t>
            </a:r>
            <a:endParaRPr lang="cs-CZ" dirty="0">
              <a:latin typeface="Candara" panose="020E0502030303020204" pitchFamily="34" charset="0"/>
            </a:endParaRPr>
          </a:p>
          <a:p>
            <a:r>
              <a:rPr lang="cs-CZ" dirty="0">
                <a:latin typeface="Candara" panose="020E0502030303020204" pitchFamily="34" charset="0"/>
              </a:rPr>
              <a:t>Cílová </a:t>
            </a:r>
            <a:r>
              <a:rPr lang="cs-CZ" dirty="0" smtClean="0">
                <a:latin typeface="Candara" panose="020E0502030303020204" pitchFamily="34" charset="0"/>
              </a:rPr>
              <a:t>skupina: Žák </a:t>
            </a:r>
            <a:r>
              <a:rPr lang="cs-CZ" dirty="0">
                <a:latin typeface="Candara" panose="020E0502030303020204" pitchFamily="34" charset="0"/>
              </a:rPr>
              <a:t>8</a:t>
            </a:r>
            <a:r>
              <a:rPr lang="cs-CZ" dirty="0" smtClean="0">
                <a:latin typeface="Candara" panose="020E0502030303020204" pitchFamily="34" charset="0"/>
              </a:rPr>
              <a:t>. </a:t>
            </a:r>
            <a:r>
              <a:rPr lang="cs-CZ" dirty="0">
                <a:latin typeface="Candara" panose="020E0502030303020204" pitchFamily="34" charset="0"/>
              </a:rPr>
              <a:t>ročníku</a:t>
            </a:r>
          </a:p>
          <a:p>
            <a:r>
              <a:rPr lang="cs-CZ" dirty="0">
                <a:latin typeface="Candara" panose="020E0502030303020204" pitchFamily="34" charset="0"/>
              </a:rPr>
              <a:t>Datum vzniku </a:t>
            </a:r>
            <a:r>
              <a:rPr lang="cs-CZ" dirty="0" smtClean="0">
                <a:latin typeface="Candara" panose="020E0502030303020204" pitchFamily="34" charset="0"/>
              </a:rPr>
              <a:t>DUM: 17.1.2014</a:t>
            </a:r>
            <a:endParaRPr lang="cs-CZ" dirty="0">
              <a:latin typeface="Candara" panose="020E0502030303020204" pitchFamily="34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36984" y="6165305"/>
            <a:ext cx="4733925" cy="7019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67957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187624" y="5949280"/>
            <a:ext cx="6408712" cy="720080"/>
          </a:xfrm>
        </p:spPr>
        <p:txBody>
          <a:bodyPr/>
          <a:lstStyle/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Mgr. Petra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Kejkrtová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827584" y="3429000"/>
            <a:ext cx="6768752" cy="1753294"/>
          </a:xfrm>
        </p:spPr>
        <p:txBody>
          <a:bodyPr>
            <a:normAutofit fontScale="90000"/>
          </a:bodyPr>
          <a:lstStyle/>
          <a:p>
            <a:pPr algn="ctr"/>
            <a:r>
              <a:rPr lang="cs-CZ" sz="5400" b="0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Závislost elektrického odporu na vlastnostech vodiče</a:t>
            </a:r>
            <a:endParaRPr lang="cs-CZ" sz="5400" b="0" dirty="0">
              <a:solidFill>
                <a:schemeClr val="tx2">
                  <a:lumMod val="75000"/>
                </a:schemeClr>
              </a:solidFill>
              <a:latin typeface="Candara" pitchFamily="34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88" t="4000" r="2090" b="45888"/>
          <a:stretch/>
        </p:blipFill>
        <p:spPr>
          <a:xfrm>
            <a:off x="1691680" y="800768"/>
            <a:ext cx="5276338" cy="108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128541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4664"/>
            <a:ext cx="7239000" cy="698336"/>
          </a:xfrm>
        </p:spPr>
        <p:txBody>
          <a:bodyPr/>
          <a:lstStyle/>
          <a:p>
            <a:r>
              <a:rPr lang="cs-CZ" b="0" dirty="0" smtClean="0">
                <a:solidFill>
                  <a:schemeClr val="tx2">
                    <a:lumMod val="75000"/>
                  </a:schemeClr>
                </a:solidFill>
                <a:latin typeface="Candara" panose="020E0502030303020204" pitchFamily="34" charset="0"/>
              </a:rPr>
              <a:t>Co už víme:</a:t>
            </a:r>
            <a:endParaRPr lang="cs-CZ" b="0" dirty="0">
              <a:solidFill>
                <a:schemeClr val="tx2">
                  <a:lumMod val="75000"/>
                </a:schemeClr>
              </a:solidFill>
              <a:latin typeface="Candara" panose="020E050203030302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988840"/>
            <a:ext cx="7300664" cy="3960440"/>
          </a:xfrm>
        </p:spPr>
        <p:txBody>
          <a:bodyPr/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Candara" panose="020E0502030303020204" pitchFamily="34" charset="0"/>
              </a:rPr>
              <a:t>Velikost elektrického proudu procházející vodičem závisí na  elektrickém napětí mezi jeho konci.</a:t>
            </a: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Candara" panose="020E0502030303020204" pitchFamily="34" charset="0"/>
              </a:rPr>
              <a:t>Tuto závislost nám vyjadřuje 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latin typeface="Candara" panose="020E0502030303020204" pitchFamily="34" charset="0"/>
              </a:rPr>
              <a:t>Ohmův zákon.</a:t>
            </a: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Candara" panose="020E0502030303020204" pitchFamily="34" charset="0"/>
              </a:rPr>
              <a:t>Zavedli jsme si novou fyzikální veličinu 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latin typeface="Candara" panose="020E0502030303020204" pitchFamily="34" charset="0"/>
              </a:rPr>
              <a:t>ELEKTRICKÝ ODPOR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Candara" panose="020E0502030303020204" pitchFamily="34" charset="0"/>
              </a:rPr>
              <a:t>Značka: 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latin typeface="Candara" panose="020E0502030303020204" pitchFamily="34" charset="0"/>
              </a:rPr>
              <a:t>R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Candara" panose="020E0502030303020204" pitchFamily="34" charset="0"/>
              </a:rPr>
              <a:t>Jednotka: </a:t>
            </a:r>
            <a:r>
              <a:rPr lang="el-GR" b="1" dirty="0" smtClean="0">
                <a:solidFill>
                  <a:schemeClr val="tx2">
                    <a:lumMod val="75000"/>
                  </a:schemeClr>
                </a:solidFill>
                <a:latin typeface="Candara" panose="020E0502030303020204" pitchFamily="34" charset="0"/>
              </a:rPr>
              <a:t>Ω</a:t>
            </a:r>
            <a:endParaRPr lang="cs-CZ" b="1" dirty="0">
              <a:solidFill>
                <a:schemeClr val="tx2">
                  <a:lumMod val="75000"/>
                </a:schemeClr>
              </a:solidFill>
              <a:latin typeface="Candara" panose="020E0502030303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940706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7239000" cy="554320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Co je to vodič?</a:t>
            </a:r>
            <a:endParaRPr lang="cs-CZ" sz="3200" dirty="0">
              <a:solidFill>
                <a:schemeClr val="tx2">
                  <a:lumMod val="75000"/>
                </a:schemeClr>
              </a:solidFill>
              <a:latin typeface="Candar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7239000" cy="4536504"/>
          </a:xfrm>
        </p:spPr>
        <p:txBody>
          <a:bodyPr/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Elektrický proud mohou vést látky pevné, kapalné i plynné.</a:t>
            </a: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My se budeme zabývat vodiči ve tvaru kovového drátu.</a:t>
            </a:r>
          </a:p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Čím se od sebe mohou jednotlivé dráty lišit?</a:t>
            </a:r>
          </a:p>
          <a:p>
            <a:pPr marL="514350" indent="-514350">
              <a:buAutoNum type="alphaLcParenR"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Délkou</a:t>
            </a:r>
          </a:p>
          <a:p>
            <a:pPr marL="514350" indent="-514350">
              <a:buAutoNum type="alphaLcParenR"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Obsahem příčného řezu</a:t>
            </a:r>
          </a:p>
          <a:p>
            <a:pPr marL="514350" indent="-514350">
              <a:buAutoNum type="alphaLcParenR"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Druhem materiálu</a:t>
            </a:r>
          </a:p>
          <a:p>
            <a:pPr marL="514350" indent="-514350">
              <a:buAutoNum type="alphaLcParenR"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Teplotou</a:t>
            </a:r>
          </a:p>
          <a:p>
            <a:pPr marL="0" indent="0">
              <a:buNone/>
            </a:pPr>
            <a:endParaRPr lang="cs-CZ" dirty="0" smtClean="0">
              <a:solidFill>
                <a:schemeClr val="tx2">
                  <a:lumMod val="75000"/>
                </a:schemeClr>
              </a:solidFill>
              <a:latin typeface="Candara" pitchFamily="34" charset="0"/>
            </a:endParaRPr>
          </a:p>
          <a:p>
            <a:pPr marL="514350" indent="-514350">
              <a:buAutoNum type="alphaLcParenR"/>
            </a:pPr>
            <a:endParaRPr lang="cs-CZ" dirty="0" smtClean="0">
              <a:solidFill>
                <a:schemeClr val="tx2">
                  <a:lumMod val="75000"/>
                </a:schemeClr>
              </a:solidFill>
              <a:latin typeface="Candar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986292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0" dirty="0" smtClean="0">
                <a:solidFill>
                  <a:schemeClr val="tx2">
                    <a:lumMod val="75000"/>
                  </a:schemeClr>
                </a:solidFill>
                <a:latin typeface="Candara" panose="020E0502030303020204" pitchFamily="34" charset="0"/>
              </a:rPr>
              <a:t>Závislost elektrického odporu vodiče na jeho délce</a:t>
            </a:r>
            <a:endParaRPr lang="cs-CZ" sz="3200" b="0" dirty="0">
              <a:solidFill>
                <a:schemeClr val="tx2">
                  <a:lumMod val="75000"/>
                </a:schemeClr>
              </a:solidFill>
              <a:latin typeface="Candara" panose="020E0502030303020204" pitchFamily="34" charset="0"/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5883" y="3107194"/>
            <a:ext cx="2315957" cy="17723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30042" y="3119866"/>
            <a:ext cx="2316163" cy="1768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827584" y="2492896"/>
            <a:ext cx="2304256" cy="144016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211960" y="2492896"/>
            <a:ext cx="2952328" cy="14400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nice se šipkou 7"/>
          <p:cNvCxnSpPr>
            <a:stCxn id="1026" idx="2"/>
          </p:cNvCxnSpPr>
          <p:nvPr/>
        </p:nvCxnSpPr>
        <p:spPr>
          <a:xfrm flipV="1">
            <a:off x="1973862" y="4209388"/>
            <a:ext cx="570213" cy="670146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>
            <a:stCxn id="1028" idx="2"/>
          </p:cNvCxnSpPr>
          <p:nvPr/>
        </p:nvCxnSpPr>
        <p:spPr>
          <a:xfrm flipH="1" flipV="1">
            <a:off x="5109357" y="4148102"/>
            <a:ext cx="578767" cy="740239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2719031" y="1767326"/>
            <a:ext cx="2193229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chemeClr val="tx2">
                    <a:lumMod val="75000"/>
                  </a:schemeClr>
                </a:solidFill>
                <a:latin typeface="Candara" panose="020E0502030303020204" pitchFamily="34" charset="0"/>
              </a:rPr>
              <a:t>délka</a:t>
            </a:r>
            <a:r>
              <a:rPr lang="cs-CZ" sz="2600" baseline="-25000" dirty="0" smtClean="0">
                <a:solidFill>
                  <a:schemeClr val="tx2">
                    <a:lumMod val="75000"/>
                  </a:schemeClr>
                </a:solidFill>
                <a:latin typeface="Candara" panose="020E0502030303020204" pitchFamily="34" charset="0"/>
              </a:rPr>
              <a:t>1</a:t>
            </a:r>
            <a:r>
              <a:rPr lang="cs-CZ" sz="2600" dirty="0" smtClean="0">
                <a:solidFill>
                  <a:schemeClr val="tx2">
                    <a:lumMod val="75000"/>
                  </a:schemeClr>
                </a:solidFill>
                <a:latin typeface="Candara" panose="020E0502030303020204" pitchFamily="34" charset="0"/>
              </a:rPr>
              <a:t> &lt; délka</a:t>
            </a:r>
            <a:r>
              <a:rPr lang="cs-CZ" sz="2600" baseline="-25000" dirty="0" smtClean="0">
                <a:solidFill>
                  <a:schemeClr val="tx2">
                    <a:lumMod val="75000"/>
                  </a:schemeClr>
                </a:solidFill>
                <a:latin typeface="Candara" panose="020E0502030303020204" pitchFamily="34" charset="0"/>
              </a:rPr>
              <a:t>2</a:t>
            </a:r>
            <a:endParaRPr lang="cs-CZ" sz="2600" baseline="-25000" dirty="0">
              <a:solidFill>
                <a:schemeClr val="tx2">
                  <a:lumMod val="75000"/>
                </a:schemeClr>
              </a:solidFill>
              <a:latin typeface="Candara" panose="020E0502030303020204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385879" y="3901880"/>
            <a:ext cx="859531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chemeClr val="tx2">
                    <a:lumMod val="75000"/>
                  </a:schemeClr>
                </a:solidFill>
                <a:latin typeface="Candara" panose="020E0502030303020204" pitchFamily="34" charset="0"/>
              </a:rPr>
              <a:t>I</a:t>
            </a:r>
            <a:r>
              <a:rPr lang="cs-CZ" sz="2600" baseline="-25000" dirty="0" smtClean="0">
                <a:solidFill>
                  <a:schemeClr val="tx2">
                    <a:lumMod val="75000"/>
                  </a:schemeClr>
                </a:solidFill>
                <a:latin typeface="Candara" panose="020E0502030303020204" pitchFamily="34" charset="0"/>
              </a:rPr>
              <a:t>1</a:t>
            </a:r>
            <a:r>
              <a:rPr lang="cs-CZ" sz="2600" dirty="0" smtClean="0">
                <a:solidFill>
                  <a:schemeClr val="tx2">
                    <a:lumMod val="75000"/>
                  </a:schemeClr>
                </a:solidFill>
                <a:latin typeface="Candara" panose="020E0502030303020204" pitchFamily="34" charset="0"/>
              </a:rPr>
              <a:t> &gt; I</a:t>
            </a:r>
            <a:r>
              <a:rPr lang="cs-CZ" sz="2600" baseline="-25000" dirty="0" smtClean="0">
                <a:solidFill>
                  <a:schemeClr val="tx2">
                    <a:lumMod val="75000"/>
                  </a:schemeClr>
                </a:solidFill>
                <a:latin typeface="Candara" panose="020E0502030303020204" pitchFamily="34" charset="0"/>
              </a:rPr>
              <a:t>2</a:t>
            </a:r>
            <a:endParaRPr lang="cs-CZ" sz="2600" baseline="-25000" dirty="0">
              <a:solidFill>
                <a:schemeClr val="tx2">
                  <a:lumMod val="75000"/>
                </a:schemeClr>
              </a:solidFill>
              <a:latin typeface="Candara" panose="020E0502030303020204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258653" y="4894218"/>
            <a:ext cx="115288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Candara" panose="020E0502030303020204" pitchFamily="34" charset="0"/>
              </a:rPr>
              <a:t>R</a:t>
            </a:r>
            <a:r>
              <a:rPr lang="cs-CZ" sz="2800" baseline="-25000" dirty="0" smtClean="0">
                <a:solidFill>
                  <a:srgbClr val="FF0000"/>
                </a:solidFill>
                <a:latin typeface="Candara" panose="020E0502030303020204" pitchFamily="34" charset="0"/>
              </a:rPr>
              <a:t>1</a:t>
            </a:r>
            <a:r>
              <a:rPr lang="cs-CZ" sz="2800" dirty="0" smtClean="0">
                <a:solidFill>
                  <a:srgbClr val="FF0000"/>
                </a:solidFill>
                <a:latin typeface="Candara" panose="020E0502030303020204" pitchFamily="34" charset="0"/>
              </a:rPr>
              <a:t> &lt; R</a:t>
            </a:r>
            <a:r>
              <a:rPr lang="cs-CZ" sz="2800" baseline="-25000" dirty="0" smtClean="0">
                <a:solidFill>
                  <a:srgbClr val="FF0000"/>
                </a:solidFill>
                <a:latin typeface="Candara" panose="020E0502030303020204" pitchFamily="34" charset="0"/>
              </a:rPr>
              <a:t>2</a:t>
            </a:r>
            <a:endParaRPr lang="cs-CZ" sz="2800" baseline="-25000" dirty="0">
              <a:solidFill>
                <a:srgbClr val="FF0000"/>
              </a:solidFill>
              <a:latin typeface="Candara" panose="020E0502030303020204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12760" y="5661248"/>
            <a:ext cx="7432666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>
                <a:solidFill>
                  <a:srgbClr val="FF0000"/>
                </a:solidFill>
                <a:latin typeface="Candara" panose="020E0502030303020204" pitchFamily="34" charset="0"/>
              </a:rPr>
              <a:t>Zjistili jsme, že velikost elektrického odporu drátu je přímo úměrná jeho délce.</a:t>
            </a:r>
            <a:endParaRPr lang="cs-CZ" sz="2600" dirty="0">
              <a:solidFill>
                <a:srgbClr val="FF0000"/>
              </a:solidFill>
              <a:latin typeface="Candara" panose="020E0502030303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6806858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12" grpId="0"/>
      <p:bldP spid="13" grpId="0"/>
      <p:bldP spid="14" grpId="0"/>
      <p:bldP spid="1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0" dirty="0" smtClean="0">
                <a:solidFill>
                  <a:schemeClr val="tx2">
                    <a:lumMod val="75000"/>
                  </a:schemeClr>
                </a:solidFill>
                <a:latin typeface="Candara" panose="020E0502030303020204" pitchFamily="34" charset="0"/>
              </a:rPr>
              <a:t>Závislost elektrického odporu vodiče na obsahu příčného řezu</a:t>
            </a:r>
            <a:endParaRPr lang="cs-CZ" sz="3200" b="0" dirty="0">
              <a:solidFill>
                <a:schemeClr val="tx2">
                  <a:lumMod val="75000"/>
                </a:schemeClr>
              </a:solidFill>
              <a:latin typeface="Candara" panose="020E0502030303020204" pitchFamily="34" charset="0"/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5883" y="3107194"/>
            <a:ext cx="2315957" cy="17723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30042" y="3119866"/>
            <a:ext cx="2316163" cy="1768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827584" y="2492896"/>
            <a:ext cx="2304256" cy="144016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nice se šipkou 7"/>
          <p:cNvCxnSpPr/>
          <p:nvPr/>
        </p:nvCxnSpPr>
        <p:spPr>
          <a:xfrm flipV="1">
            <a:off x="5688123" y="4215019"/>
            <a:ext cx="570213" cy="670146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H="1" flipV="1">
            <a:off x="1426655" y="4144926"/>
            <a:ext cx="578767" cy="740239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3357237" y="1760443"/>
            <a:ext cx="101662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chemeClr val="tx2">
                    <a:lumMod val="75000"/>
                  </a:schemeClr>
                </a:solidFill>
                <a:latin typeface="Candara" panose="020E0502030303020204" pitchFamily="34" charset="0"/>
              </a:rPr>
              <a:t>S</a:t>
            </a:r>
            <a:r>
              <a:rPr lang="cs-CZ" sz="2600" baseline="-25000" dirty="0" smtClean="0">
                <a:solidFill>
                  <a:schemeClr val="tx2">
                    <a:lumMod val="75000"/>
                  </a:schemeClr>
                </a:solidFill>
                <a:latin typeface="Candara" panose="020E0502030303020204" pitchFamily="34" charset="0"/>
              </a:rPr>
              <a:t>1</a:t>
            </a:r>
            <a:r>
              <a:rPr lang="cs-CZ" sz="2600" dirty="0" smtClean="0">
                <a:solidFill>
                  <a:schemeClr val="tx2">
                    <a:lumMod val="75000"/>
                  </a:schemeClr>
                </a:solidFill>
                <a:latin typeface="Candara" panose="020E0502030303020204" pitchFamily="34" charset="0"/>
              </a:rPr>
              <a:t> &lt; S</a:t>
            </a:r>
            <a:r>
              <a:rPr lang="cs-CZ" sz="2600" baseline="-25000" dirty="0" smtClean="0">
                <a:solidFill>
                  <a:schemeClr val="tx2">
                    <a:lumMod val="75000"/>
                  </a:schemeClr>
                </a:solidFill>
                <a:latin typeface="Candara" panose="020E0502030303020204" pitchFamily="34" charset="0"/>
              </a:rPr>
              <a:t>2</a:t>
            </a:r>
            <a:endParaRPr lang="cs-CZ" sz="2600" baseline="-25000" dirty="0">
              <a:solidFill>
                <a:schemeClr val="tx2">
                  <a:lumMod val="75000"/>
                </a:schemeClr>
              </a:solidFill>
              <a:latin typeface="Candara" panose="020E0502030303020204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398723" y="3757881"/>
            <a:ext cx="859531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chemeClr val="tx2">
                    <a:lumMod val="75000"/>
                  </a:schemeClr>
                </a:solidFill>
                <a:latin typeface="Candara" panose="020E0502030303020204" pitchFamily="34" charset="0"/>
              </a:rPr>
              <a:t>I</a:t>
            </a:r>
            <a:r>
              <a:rPr lang="cs-CZ" sz="2600" baseline="-25000" dirty="0" smtClean="0">
                <a:solidFill>
                  <a:schemeClr val="tx2">
                    <a:lumMod val="75000"/>
                  </a:schemeClr>
                </a:solidFill>
                <a:latin typeface="Candara" panose="020E0502030303020204" pitchFamily="34" charset="0"/>
              </a:rPr>
              <a:t>1</a:t>
            </a:r>
            <a:r>
              <a:rPr lang="cs-CZ" sz="2600" dirty="0" smtClean="0">
                <a:solidFill>
                  <a:schemeClr val="tx2">
                    <a:lumMod val="75000"/>
                  </a:schemeClr>
                </a:solidFill>
                <a:latin typeface="Candara" panose="020E0502030303020204" pitchFamily="34" charset="0"/>
              </a:rPr>
              <a:t> &lt; I</a:t>
            </a:r>
            <a:r>
              <a:rPr lang="cs-CZ" sz="2600" baseline="-25000" dirty="0" smtClean="0">
                <a:solidFill>
                  <a:schemeClr val="tx2">
                    <a:lumMod val="75000"/>
                  </a:schemeClr>
                </a:solidFill>
                <a:latin typeface="Candara" panose="020E0502030303020204" pitchFamily="34" charset="0"/>
              </a:rPr>
              <a:t>2</a:t>
            </a:r>
            <a:endParaRPr lang="cs-CZ" sz="2600" baseline="-25000" dirty="0">
              <a:solidFill>
                <a:schemeClr val="tx2">
                  <a:lumMod val="75000"/>
                </a:schemeClr>
              </a:solidFill>
              <a:latin typeface="Candara" panose="020E0502030303020204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258653" y="4894218"/>
            <a:ext cx="115288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Candara" panose="020E0502030303020204" pitchFamily="34" charset="0"/>
              </a:rPr>
              <a:t>R</a:t>
            </a:r>
            <a:r>
              <a:rPr lang="cs-CZ" sz="2800" baseline="-25000" dirty="0" smtClean="0">
                <a:solidFill>
                  <a:srgbClr val="FF0000"/>
                </a:solidFill>
                <a:latin typeface="Candara" panose="020E0502030303020204" pitchFamily="34" charset="0"/>
              </a:rPr>
              <a:t>1</a:t>
            </a:r>
            <a:r>
              <a:rPr lang="cs-CZ" sz="2800" dirty="0" smtClean="0">
                <a:solidFill>
                  <a:srgbClr val="FF0000"/>
                </a:solidFill>
                <a:latin typeface="Candara" panose="020E0502030303020204" pitchFamily="34" charset="0"/>
              </a:rPr>
              <a:t> &gt; R</a:t>
            </a:r>
            <a:r>
              <a:rPr lang="cs-CZ" sz="2800" baseline="-25000" dirty="0" smtClean="0">
                <a:solidFill>
                  <a:srgbClr val="FF0000"/>
                </a:solidFill>
                <a:latin typeface="Candara" panose="020E0502030303020204" pitchFamily="34" charset="0"/>
              </a:rPr>
              <a:t>2</a:t>
            </a:r>
            <a:endParaRPr lang="cs-CZ" sz="2800" baseline="-25000" dirty="0">
              <a:solidFill>
                <a:srgbClr val="FF0000"/>
              </a:solidFill>
              <a:latin typeface="Candara" panose="020E0502030303020204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12760" y="5661248"/>
            <a:ext cx="7432666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>
                <a:solidFill>
                  <a:srgbClr val="FF0000"/>
                </a:solidFill>
                <a:latin typeface="Candara" panose="020E0502030303020204" pitchFamily="34" charset="0"/>
              </a:rPr>
              <a:t>Zjistili jsme, že velikost elektrického odporu drátu je nepřímo úměrná jeho obsahu příčného řezu.</a:t>
            </a:r>
            <a:endParaRPr lang="cs-CZ" sz="2600" dirty="0">
              <a:solidFill>
                <a:srgbClr val="FF0000"/>
              </a:solidFill>
              <a:latin typeface="Candara" panose="020E0502030303020204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30042" y="2409664"/>
            <a:ext cx="2347913" cy="3104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vál 2"/>
          <p:cNvSpPr/>
          <p:nvPr/>
        </p:nvSpPr>
        <p:spPr>
          <a:xfrm>
            <a:off x="1789398" y="1999278"/>
            <a:ext cx="216024" cy="230833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75598" y="1776449"/>
            <a:ext cx="425050" cy="4456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2195157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12" grpId="0"/>
      <p:bldP spid="13" grpId="0"/>
      <p:bldP spid="14" grpId="0"/>
      <p:bldP spid="15" grpId="0"/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0" dirty="0" smtClean="0">
                <a:solidFill>
                  <a:schemeClr val="tx2">
                    <a:lumMod val="75000"/>
                  </a:schemeClr>
                </a:solidFill>
                <a:latin typeface="Candara" panose="020E0502030303020204" pitchFamily="34" charset="0"/>
              </a:rPr>
              <a:t>Závislost elektrického odporu vodiče na materiálu</a:t>
            </a:r>
            <a:endParaRPr lang="cs-CZ" sz="3200" b="0" dirty="0">
              <a:solidFill>
                <a:schemeClr val="tx2">
                  <a:lumMod val="75000"/>
                </a:schemeClr>
              </a:solidFill>
              <a:latin typeface="Candara" panose="020E0502030303020204" pitchFamily="34" charset="0"/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47443" y="2871711"/>
            <a:ext cx="2315957" cy="17723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90004" y="2873643"/>
            <a:ext cx="2316163" cy="1768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827584" y="2492896"/>
            <a:ext cx="2304256" cy="144016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nice se šipkou 7"/>
          <p:cNvCxnSpPr/>
          <p:nvPr/>
        </p:nvCxnSpPr>
        <p:spPr>
          <a:xfrm flipV="1">
            <a:off x="5403016" y="3971972"/>
            <a:ext cx="570213" cy="670146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H="1" flipV="1">
            <a:off x="1382776" y="3901879"/>
            <a:ext cx="578767" cy="740239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3293191" y="3725750"/>
            <a:ext cx="859531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chemeClr val="tx2">
                    <a:lumMod val="75000"/>
                  </a:schemeClr>
                </a:solidFill>
                <a:latin typeface="Candara" panose="020E0502030303020204" pitchFamily="34" charset="0"/>
              </a:rPr>
              <a:t>I</a:t>
            </a:r>
            <a:r>
              <a:rPr lang="cs-CZ" sz="2600" baseline="-25000" dirty="0" smtClean="0">
                <a:solidFill>
                  <a:schemeClr val="tx2">
                    <a:lumMod val="75000"/>
                  </a:schemeClr>
                </a:solidFill>
                <a:latin typeface="Candara" panose="020E0502030303020204" pitchFamily="34" charset="0"/>
              </a:rPr>
              <a:t>1</a:t>
            </a:r>
            <a:r>
              <a:rPr lang="cs-CZ" sz="2600" dirty="0" smtClean="0">
                <a:solidFill>
                  <a:schemeClr val="tx2">
                    <a:lumMod val="75000"/>
                  </a:schemeClr>
                </a:solidFill>
                <a:latin typeface="Candara" panose="020E0502030303020204" pitchFamily="34" charset="0"/>
              </a:rPr>
              <a:t> &lt; I</a:t>
            </a:r>
            <a:r>
              <a:rPr lang="cs-CZ" sz="2600" baseline="-25000" dirty="0" smtClean="0">
                <a:solidFill>
                  <a:schemeClr val="tx2">
                    <a:lumMod val="75000"/>
                  </a:schemeClr>
                </a:solidFill>
                <a:latin typeface="Candara" panose="020E0502030303020204" pitchFamily="34" charset="0"/>
              </a:rPr>
              <a:t>2</a:t>
            </a:r>
            <a:endParaRPr lang="cs-CZ" sz="2600" baseline="-25000" dirty="0">
              <a:solidFill>
                <a:schemeClr val="tx2">
                  <a:lumMod val="75000"/>
                </a:schemeClr>
              </a:solidFill>
              <a:latin typeface="Candara" panose="020E0502030303020204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146516" y="4894218"/>
            <a:ext cx="115288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Candara" panose="020E0502030303020204" pitchFamily="34" charset="0"/>
              </a:rPr>
              <a:t>R</a:t>
            </a:r>
            <a:r>
              <a:rPr lang="cs-CZ" sz="2800" baseline="-25000" dirty="0" smtClean="0">
                <a:solidFill>
                  <a:srgbClr val="FF0000"/>
                </a:solidFill>
                <a:latin typeface="Candara" panose="020E0502030303020204" pitchFamily="34" charset="0"/>
              </a:rPr>
              <a:t>1</a:t>
            </a:r>
            <a:r>
              <a:rPr lang="cs-CZ" sz="2800" dirty="0" smtClean="0">
                <a:solidFill>
                  <a:srgbClr val="FF0000"/>
                </a:solidFill>
                <a:latin typeface="Candara" panose="020E0502030303020204" pitchFamily="34" charset="0"/>
              </a:rPr>
              <a:t> &gt; R</a:t>
            </a:r>
            <a:r>
              <a:rPr lang="cs-CZ" sz="2800" baseline="-25000" dirty="0" smtClean="0">
                <a:solidFill>
                  <a:srgbClr val="FF0000"/>
                </a:solidFill>
                <a:latin typeface="Candara" panose="020E0502030303020204" pitchFamily="34" charset="0"/>
              </a:rPr>
              <a:t>2</a:t>
            </a:r>
            <a:endParaRPr lang="cs-CZ" sz="2800" baseline="-25000" dirty="0">
              <a:solidFill>
                <a:srgbClr val="FF0000"/>
              </a:solidFill>
              <a:latin typeface="Candara" panose="020E0502030303020204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12760" y="5661248"/>
            <a:ext cx="7432666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>
                <a:solidFill>
                  <a:srgbClr val="FF0000"/>
                </a:solidFill>
                <a:latin typeface="Candara" panose="020E0502030303020204" pitchFamily="34" charset="0"/>
              </a:rPr>
              <a:t>Zjistili jsme, že velikost elektrického odporu drátu závisí na materiálu, ze kterého je vyrobený.</a:t>
            </a:r>
            <a:endParaRPr lang="cs-CZ" sz="2600" dirty="0">
              <a:solidFill>
                <a:srgbClr val="FF0000"/>
              </a:solidFill>
              <a:latin typeface="Candara" panose="020E0502030303020204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58254" y="2470447"/>
            <a:ext cx="2347913" cy="188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440017" y="1978004"/>
            <a:ext cx="93166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chemeClr val="tx2">
                    <a:lumMod val="75000"/>
                  </a:schemeClr>
                </a:solidFill>
                <a:latin typeface="Candara" panose="020E0502030303020204" pitchFamily="34" charset="0"/>
              </a:rPr>
              <a:t>hliník</a:t>
            </a:r>
            <a:endParaRPr lang="cs-CZ" sz="2600" dirty="0">
              <a:solidFill>
                <a:schemeClr val="tx2">
                  <a:lumMod val="75000"/>
                </a:schemeClr>
              </a:solidFill>
              <a:latin typeface="Candara" panose="020E0502030303020204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866359" y="1978004"/>
            <a:ext cx="837089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chemeClr val="tx2">
                    <a:lumMod val="75000"/>
                  </a:schemeClr>
                </a:solidFill>
                <a:latin typeface="Candara" panose="020E0502030303020204" pitchFamily="34" charset="0"/>
              </a:rPr>
              <a:t>měď</a:t>
            </a:r>
            <a:endParaRPr lang="cs-CZ" sz="2600" dirty="0">
              <a:solidFill>
                <a:schemeClr val="tx2">
                  <a:lumMod val="75000"/>
                </a:schemeClr>
              </a:solidFill>
              <a:latin typeface="Candara" panose="020E0502030303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831837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13" grpId="0"/>
      <p:bldP spid="14" grpId="0"/>
      <p:bldP spid="15" grpId="0"/>
      <p:bldP spid="4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548680"/>
            <a:ext cx="7715200" cy="626328"/>
          </a:xfrm>
        </p:spPr>
        <p:txBody>
          <a:bodyPr>
            <a:normAutofit/>
          </a:bodyPr>
          <a:lstStyle/>
          <a:p>
            <a:r>
              <a:rPr lang="cs-CZ" sz="3200" b="0" dirty="0" smtClean="0">
                <a:solidFill>
                  <a:schemeClr val="tx2">
                    <a:lumMod val="75000"/>
                  </a:schemeClr>
                </a:solidFill>
                <a:latin typeface="Candara" panose="020E0502030303020204" pitchFamily="34" charset="0"/>
              </a:rPr>
              <a:t>Měrný elektrický odpor (</a:t>
            </a:r>
            <a:r>
              <a:rPr lang="cs-CZ" sz="3200" b="0" dirty="0" err="1" smtClean="0">
                <a:solidFill>
                  <a:schemeClr val="tx2">
                    <a:lumMod val="75000"/>
                  </a:schemeClr>
                </a:solidFill>
                <a:latin typeface="Candara" panose="020E0502030303020204" pitchFamily="34" charset="0"/>
              </a:rPr>
              <a:t>rezistivita</a:t>
            </a:r>
            <a:r>
              <a:rPr lang="cs-CZ" sz="3200" b="0" dirty="0" smtClean="0">
                <a:solidFill>
                  <a:schemeClr val="tx2">
                    <a:lumMod val="75000"/>
                  </a:schemeClr>
                </a:solidFill>
                <a:latin typeface="Candara" panose="020E0502030303020204" pitchFamily="34" charset="0"/>
              </a:rPr>
              <a:t>)</a:t>
            </a:r>
            <a:endParaRPr lang="cs-CZ" sz="3200" b="0" dirty="0">
              <a:solidFill>
                <a:schemeClr val="tx2">
                  <a:lumMod val="75000"/>
                </a:schemeClr>
              </a:solidFill>
              <a:latin typeface="Candara" panose="020E050203030302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132856"/>
            <a:ext cx="7571184" cy="3816424"/>
          </a:xfrm>
        </p:spPr>
        <p:txBody>
          <a:bodyPr/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Candara" panose="020E0502030303020204" pitchFamily="34" charset="0"/>
              </a:rPr>
              <a:t>Fyzikální veličina</a:t>
            </a: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Candara" panose="020E0502030303020204" pitchFamily="34" charset="0"/>
              </a:rPr>
              <a:t>Materiálová konstanta (závisí na druhu materiálu)</a:t>
            </a: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Candara" panose="020E0502030303020204" pitchFamily="34" charset="0"/>
              </a:rPr>
              <a:t>Vyjadřuje velikost elektrického odporu vodiče při jednotkové délce 1m a jednotkovém obsahu 1mm</a:t>
            </a:r>
            <a:r>
              <a:rPr lang="cs-CZ" baseline="30000" dirty="0" smtClean="0">
                <a:solidFill>
                  <a:schemeClr val="tx2">
                    <a:lumMod val="75000"/>
                  </a:schemeClr>
                </a:solidFill>
                <a:latin typeface="Candara" panose="020E0502030303020204" pitchFamily="34" charset="0"/>
              </a:rPr>
              <a:t>2</a:t>
            </a: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Candara" panose="020E0502030303020204" pitchFamily="34" charset="0"/>
              </a:rPr>
              <a:t>Značka: </a:t>
            </a:r>
            <a:r>
              <a:rPr lang="el-GR" b="1" dirty="0" smtClean="0">
                <a:solidFill>
                  <a:schemeClr val="tx2">
                    <a:lumMod val="75000"/>
                  </a:schemeClr>
                </a:solidFill>
                <a:latin typeface="Candara" panose="020E0502030303020204" pitchFamily="34" charset="0"/>
              </a:rPr>
              <a:t>ρ</a:t>
            </a:r>
            <a:endParaRPr lang="cs-CZ" b="1" dirty="0" smtClean="0">
              <a:solidFill>
                <a:schemeClr val="tx2">
                  <a:lumMod val="75000"/>
                </a:schemeClr>
              </a:solidFill>
              <a:latin typeface="Candara" panose="020E0502030303020204" pitchFamily="34" charset="0"/>
            </a:endParaRP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Candara" panose="020E0502030303020204" pitchFamily="34" charset="0"/>
              </a:rPr>
              <a:t>Jednotka: </a:t>
            </a:r>
            <a:r>
              <a:rPr lang="el-GR" b="1" dirty="0" smtClean="0">
                <a:solidFill>
                  <a:schemeClr val="tx2">
                    <a:lumMod val="75000"/>
                  </a:schemeClr>
                </a:solidFill>
                <a:latin typeface="Candara" panose="020E0502030303020204" pitchFamily="34" charset="0"/>
              </a:rPr>
              <a:t>Ω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latin typeface="Candara" panose="020E0502030303020204" pitchFamily="34" charset="0"/>
              </a:rPr>
              <a:t>.m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Candara" panose="020E0502030303020204" pitchFamily="34" charset="0"/>
              </a:rPr>
              <a:t>[ohmmetr]</a:t>
            </a:r>
          </a:p>
          <a:p>
            <a:endParaRPr lang="cs-CZ" baseline="30000" dirty="0">
              <a:solidFill>
                <a:schemeClr val="tx2">
                  <a:lumMod val="75000"/>
                </a:schemeClr>
              </a:solidFill>
              <a:latin typeface="Candara" panose="020E0502030303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54840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332656"/>
            <a:ext cx="7715200" cy="626328"/>
          </a:xfrm>
        </p:spPr>
        <p:txBody>
          <a:bodyPr>
            <a:normAutofit/>
          </a:bodyPr>
          <a:lstStyle/>
          <a:p>
            <a:r>
              <a:rPr lang="cs-CZ" sz="2600" b="0" dirty="0" smtClean="0">
                <a:solidFill>
                  <a:schemeClr val="tx2">
                    <a:lumMod val="75000"/>
                  </a:schemeClr>
                </a:solidFill>
                <a:latin typeface="Candara" panose="020E0502030303020204" pitchFamily="34" charset="0"/>
              </a:rPr>
              <a:t>Příklady hodnot </a:t>
            </a:r>
            <a:r>
              <a:rPr lang="cs-CZ" sz="2600" b="0" dirty="0" err="1" smtClean="0">
                <a:solidFill>
                  <a:schemeClr val="tx2">
                    <a:lumMod val="75000"/>
                  </a:schemeClr>
                </a:solidFill>
                <a:latin typeface="Candara" panose="020E0502030303020204" pitchFamily="34" charset="0"/>
              </a:rPr>
              <a:t>rezistivity</a:t>
            </a:r>
            <a:r>
              <a:rPr lang="cs-CZ" sz="2600" b="0" dirty="0" smtClean="0">
                <a:solidFill>
                  <a:schemeClr val="tx2">
                    <a:lumMod val="75000"/>
                  </a:schemeClr>
                </a:solidFill>
                <a:latin typeface="Candara" panose="020E0502030303020204" pitchFamily="34" charset="0"/>
              </a:rPr>
              <a:t> (při teplotě 20 °C)</a:t>
            </a:r>
            <a:endParaRPr lang="cs-CZ" sz="2600" b="0" dirty="0">
              <a:solidFill>
                <a:schemeClr val="tx2">
                  <a:lumMod val="75000"/>
                </a:schemeClr>
              </a:solidFill>
              <a:latin typeface="Candara" panose="020E0502030303020204" pitchFamily="34" charset="0"/>
            </a:endParaRPr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013577021"/>
              </p:ext>
            </p:extLst>
          </p:nvPr>
        </p:nvGraphicFramePr>
        <p:xfrm>
          <a:off x="1691680" y="1762002"/>
          <a:ext cx="4896544" cy="439674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896544"/>
              </a:tblGrid>
              <a:tr h="41044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400" b="0" dirty="0">
                          <a:effectLst/>
                          <a:latin typeface="Candara" panose="020E0502030303020204" pitchFamily="34" charset="0"/>
                        </a:rPr>
                        <a:t>látka</a:t>
                      </a:r>
                      <a:endParaRPr lang="cs-CZ" sz="2400" b="0" dirty="0">
                        <a:effectLst/>
                        <a:latin typeface="Candara" panose="020E0502030303020204" pitchFamily="34" charset="0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4104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400" b="0" u="sng" dirty="0">
                          <a:effectLst/>
                          <a:latin typeface="Candara" panose="020E0502030303020204" pitchFamily="34" charset="0"/>
                          <a:hlinkClick r:id="rId2" tooltip="Stříbro"/>
                        </a:rPr>
                        <a:t>stříbro</a:t>
                      </a:r>
                      <a:endParaRPr lang="cs-CZ" sz="2400" b="0" dirty="0">
                        <a:effectLst/>
                        <a:latin typeface="Candara" panose="020E0502030303020204" pitchFamily="34" charset="0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4104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400" b="0" u="sng">
                          <a:effectLst/>
                          <a:latin typeface="Candara" panose="020E0502030303020204" pitchFamily="34" charset="0"/>
                          <a:hlinkClick r:id="rId3" tooltip="Měď"/>
                        </a:rPr>
                        <a:t>měď</a:t>
                      </a:r>
                      <a:endParaRPr lang="cs-CZ" sz="2400" b="0">
                        <a:effectLst/>
                        <a:latin typeface="Candara" panose="020E0502030303020204" pitchFamily="34" charset="0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4104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400" b="0" u="sng">
                          <a:effectLst/>
                          <a:latin typeface="Candara" panose="020E0502030303020204" pitchFamily="34" charset="0"/>
                          <a:hlinkClick r:id="rId4" tooltip="Zlato"/>
                        </a:rPr>
                        <a:t>zlato</a:t>
                      </a:r>
                      <a:endParaRPr lang="cs-CZ" sz="2400" b="0">
                        <a:effectLst/>
                        <a:latin typeface="Candara" panose="020E0502030303020204" pitchFamily="34" charset="0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4104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400" b="0" u="sng" dirty="0">
                          <a:effectLst/>
                          <a:latin typeface="Candara" panose="020E0502030303020204" pitchFamily="34" charset="0"/>
                          <a:hlinkClick r:id="rId5" tooltip="Hliník"/>
                        </a:rPr>
                        <a:t>hliník</a:t>
                      </a:r>
                      <a:endParaRPr lang="cs-CZ" sz="2400" b="0" dirty="0">
                        <a:effectLst/>
                        <a:latin typeface="Candara" panose="020E0502030303020204" pitchFamily="34" charset="0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4104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400" b="0" u="sng" dirty="0">
                          <a:effectLst/>
                          <a:latin typeface="Candara" panose="020E0502030303020204" pitchFamily="34" charset="0"/>
                          <a:hlinkClick r:id="rId6" tooltip="Wolfram"/>
                        </a:rPr>
                        <a:t>wolfram</a:t>
                      </a:r>
                      <a:endParaRPr lang="cs-CZ" sz="2400" b="0" dirty="0">
                        <a:effectLst/>
                        <a:latin typeface="Candara" panose="020E0502030303020204" pitchFamily="34" charset="0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4104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400" b="0" u="sng">
                          <a:effectLst/>
                          <a:latin typeface="Candara" panose="020E0502030303020204" pitchFamily="34" charset="0"/>
                          <a:hlinkClick r:id="rId7" tooltip="Zinek"/>
                        </a:rPr>
                        <a:t>zinek</a:t>
                      </a:r>
                      <a:endParaRPr lang="cs-CZ" sz="2400" b="0">
                        <a:effectLst/>
                        <a:latin typeface="Candara" panose="020E0502030303020204" pitchFamily="34" charset="0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4104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400" b="0" u="sng">
                          <a:effectLst/>
                          <a:latin typeface="Candara" panose="020E0502030303020204" pitchFamily="34" charset="0"/>
                          <a:hlinkClick r:id="rId8" tooltip="Železo"/>
                        </a:rPr>
                        <a:t>železo</a:t>
                      </a:r>
                      <a:endParaRPr lang="cs-CZ" sz="2400" b="0">
                        <a:effectLst/>
                        <a:latin typeface="Candara" panose="020E0502030303020204" pitchFamily="34" charset="0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4104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400" b="0" u="sng">
                          <a:effectLst/>
                          <a:latin typeface="Candara" panose="020E0502030303020204" pitchFamily="34" charset="0"/>
                          <a:hlinkClick r:id="rId9" tooltip="Platina"/>
                        </a:rPr>
                        <a:t>platina</a:t>
                      </a:r>
                      <a:endParaRPr lang="cs-CZ" sz="2400" b="0">
                        <a:effectLst/>
                        <a:latin typeface="Candara" panose="020E0502030303020204" pitchFamily="34" charset="0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4104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400" b="0" u="sng" dirty="0">
                          <a:effectLst/>
                          <a:latin typeface="Candara" panose="020E0502030303020204" pitchFamily="34" charset="0"/>
                          <a:hlinkClick r:id="rId10" tooltip="Olovo"/>
                        </a:rPr>
                        <a:t>olovo</a:t>
                      </a:r>
                      <a:endParaRPr lang="cs-CZ" sz="2400" b="0" dirty="0">
                        <a:effectLst/>
                        <a:latin typeface="Candara" panose="020E0502030303020204" pitchFamily="34" charset="0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</a:tbl>
          </a:graphicData>
        </a:graphic>
      </p:graphicFrame>
      <p:pic>
        <p:nvPicPr>
          <p:cNvPr id="4097" name="Picture 1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07937" y="1932220"/>
            <a:ext cx="7183250" cy="48663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515880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0" dirty="0" smtClean="0">
                <a:solidFill>
                  <a:schemeClr val="tx2">
                    <a:lumMod val="75000"/>
                  </a:schemeClr>
                </a:solidFill>
                <a:latin typeface="Candara" panose="020E0502030303020204" pitchFamily="34" charset="0"/>
              </a:rPr>
              <a:t>Závislost elektrického odporu vodiče na teplotě</a:t>
            </a:r>
            <a:endParaRPr lang="cs-CZ" sz="3200" b="0" dirty="0">
              <a:solidFill>
                <a:schemeClr val="tx2">
                  <a:lumMod val="75000"/>
                </a:schemeClr>
              </a:solidFill>
              <a:latin typeface="Candara" panose="020E0502030303020204" pitchFamily="34" charset="0"/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54356" y="2904387"/>
            <a:ext cx="2315957" cy="17723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47658" y="2894627"/>
            <a:ext cx="2316163" cy="1768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8" name="Přímá spojnice se šipkou 7"/>
          <p:cNvCxnSpPr/>
          <p:nvPr/>
        </p:nvCxnSpPr>
        <p:spPr>
          <a:xfrm flipV="1">
            <a:off x="1971511" y="3914922"/>
            <a:ext cx="656273" cy="727195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H="1" flipV="1">
            <a:off x="5004917" y="3914922"/>
            <a:ext cx="578767" cy="740239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3293191" y="3725750"/>
            <a:ext cx="859531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chemeClr val="tx2">
                    <a:lumMod val="75000"/>
                  </a:schemeClr>
                </a:solidFill>
                <a:latin typeface="Candara" panose="020E0502030303020204" pitchFamily="34" charset="0"/>
              </a:rPr>
              <a:t>I</a:t>
            </a:r>
            <a:r>
              <a:rPr lang="cs-CZ" sz="2600" baseline="-25000" dirty="0" smtClean="0">
                <a:solidFill>
                  <a:schemeClr val="tx2">
                    <a:lumMod val="75000"/>
                  </a:schemeClr>
                </a:solidFill>
                <a:latin typeface="Candara" panose="020E0502030303020204" pitchFamily="34" charset="0"/>
              </a:rPr>
              <a:t>1</a:t>
            </a:r>
            <a:r>
              <a:rPr lang="cs-CZ" sz="2600" dirty="0" smtClean="0">
                <a:solidFill>
                  <a:schemeClr val="tx2">
                    <a:lumMod val="75000"/>
                  </a:schemeClr>
                </a:solidFill>
                <a:latin typeface="Candara" panose="020E0502030303020204" pitchFamily="34" charset="0"/>
              </a:rPr>
              <a:t> &gt; I</a:t>
            </a:r>
            <a:r>
              <a:rPr lang="cs-CZ" sz="2600" baseline="-25000" dirty="0" smtClean="0">
                <a:solidFill>
                  <a:schemeClr val="tx2">
                    <a:lumMod val="75000"/>
                  </a:schemeClr>
                </a:solidFill>
                <a:latin typeface="Candara" panose="020E0502030303020204" pitchFamily="34" charset="0"/>
              </a:rPr>
              <a:t>2</a:t>
            </a:r>
            <a:endParaRPr lang="cs-CZ" sz="2600" baseline="-25000" dirty="0">
              <a:solidFill>
                <a:schemeClr val="tx2">
                  <a:lumMod val="75000"/>
                </a:schemeClr>
              </a:solidFill>
              <a:latin typeface="Candara" panose="020E0502030303020204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146516" y="4894218"/>
            <a:ext cx="115288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Candara" panose="020E0502030303020204" pitchFamily="34" charset="0"/>
              </a:rPr>
              <a:t>R</a:t>
            </a:r>
            <a:r>
              <a:rPr lang="cs-CZ" sz="2800" baseline="-25000" dirty="0" smtClean="0">
                <a:solidFill>
                  <a:srgbClr val="FF0000"/>
                </a:solidFill>
                <a:latin typeface="Candara" panose="020E0502030303020204" pitchFamily="34" charset="0"/>
              </a:rPr>
              <a:t>1</a:t>
            </a:r>
            <a:r>
              <a:rPr lang="cs-CZ" sz="2800" dirty="0" smtClean="0">
                <a:solidFill>
                  <a:srgbClr val="FF0000"/>
                </a:solidFill>
                <a:latin typeface="Candara" panose="020E0502030303020204" pitchFamily="34" charset="0"/>
              </a:rPr>
              <a:t> &lt; R</a:t>
            </a:r>
            <a:r>
              <a:rPr lang="cs-CZ" sz="2800" baseline="-25000" dirty="0" smtClean="0">
                <a:solidFill>
                  <a:srgbClr val="FF0000"/>
                </a:solidFill>
                <a:latin typeface="Candara" panose="020E0502030303020204" pitchFamily="34" charset="0"/>
              </a:rPr>
              <a:t>2</a:t>
            </a:r>
            <a:endParaRPr lang="cs-CZ" sz="2800" baseline="-25000" dirty="0">
              <a:solidFill>
                <a:srgbClr val="FF0000"/>
              </a:solidFill>
              <a:latin typeface="Candara" panose="020E0502030303020204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12760" y="5661248"/>
            <a:ext cx="7432666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>
                <a:solidFill>
                  <a:srgbClr val="FF0000"/>
                </a:solidFill>
                <a:latin typeface="Candara" panose="020E0502030303020204" pitchFamily="34" charset="0"/>
              </a:rPr>
              <a:t>Zjistili jsme, že velikost elektrického odporu drátu se zvětšuje se stoupající teplotou.</a:t>
            </a:r>
            <a:endParaRPr lang="cs-CZ" sz="2600" dirty="0">
              <a:solidFill>
                <a:srgbClr val="FF0000"/>
              </a:solidFill>
              <a:latin typeface="Candara" panose="020E0502030303020204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05423" y="1978004"/>
            <a:ext cx="2347913" cy="188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339904" y="1739096"/>
            <a:ext cx="917239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>
                <a:solidFill>
                  <a:schemeClr val="tx2">
                    <a:lumMod val="75000"/>
                  </a:schemeClr>
                </a:solidFill>
                <a:latin typeface="Candara" panose="020E0502030303020204" pitchFamily="34" charset="0"/>
              </a:rPr>
              <a:t>t</a:t>
            </a:r>
            <a:r>
              <a:rPr lang="cs-CZ" sz="2600" baseline="-25000" dirty="0" smtClean="0">
                <a:solidFill>
                  <a:schemeClr val="tx2">
                    <a:lumMod val="75000"/>
                  </a:schemeClr>
                </a:solidFill>
                <a:latin typeface="Candara" panose="020E0502030303020204" pitchFamily="34" charset="0"/>
              </a:rPr>
              <a:t>1</a:t>
            </a:r>
            <a:r>
              <a:rPr lang="cs-CZ" sz="2600" dirty="0" smtClean="0">
                <a:solidFill>
                  <a:schemeClr val="tx2">
                    <a:lumMod val="75000"/>
                  </a:schemeClr>
                </a:solidFill>
                <a:latin typeface="Candara" panose="020E0502030303020204" pitchFamily="34" charset="0"/>
              </a:rPr>
              <a:t> &lt; t</a:t>
            </a:r>
            <a:r>
              <a:rPr lang="cs-CZ" sz="2600" baseline="-25000" dirty="0" smtClean="0">
                <a:solidFill>
                  <a:schemeClr val="tx2">
                    <a:lumMod val="75000"/>
                  </a:schemeClr>
                </a:solidFill>
                <a:latin typeface="Candara" panose="020E0502030303020204" pitchFamily="34" charset="0"/>
              </a:rPr>
              <a:t>2</a:t>
            </a:r>
            <a:endParaRPr lang="cs-CZ" sz="2600" baseline="-25000" dirty="0">
              <a:solidFill>
                <a:schemeClr val="tx2">
                  <a:lumMod val="75000"/>
                </a:schemeClr>
              </a:solidFill>
              <a:latin typeface="Candara" panose="020E0502030303020204" pitchFamily="34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14165" y="1978003"/>
            <a:ext cx="2347913" cy="188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70009" y="2153567"/>
            <a:ext cx="271463" cy="7191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282390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5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332656"/>
            <a:ext cx="7715200" cy="1018472"/>
          </a:xfrm>
        </p:spPr>
        <p:txBody>
          <a:bodyPr>
            <a:normAutofit/>
          </a:bodyPr>
          <a:lstStyle/>
          <a:p>
            <a:r>
              <a:rPr lang="cs-CZ" sz="2600" b="0" dirty="0" smtClean="0">
                <a:solidFill>
                  <a:schemeClr val="tx2">
                    <a:lumMod val="75000"/>
                  </a:schemeClr>
                </a:solidFill>
                <a:latin typeface="Candara" panose="020E0502030303020204" pitchFamily="34" charset="0"/>
              </a:rPr>
              <a:t>Z vlastností vodiče můžeme vypočítat elektrický odpor</a:t>
            </a:r>
            <a:endParaRPr lang="cs-CZ" sz="2600" b="0" dirty="0">
              <a:solidFill>
                <a:schemeClr val="tx2">
                  <a:lumMod val="75000"/>
                </a:schemeClr>
              </a:solidFill>
              <a:latin typeface="Candara" panose="020E050203030302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293096"/>
            <a:ext cx="6518920" cy="1800200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Candara" panose="020E0502030303020204" pitchFamily="34" charset="0"/>
              </a:rPr>
              <a:t>R – elektrický odpor</a:t>
            </a:r>
          </a:p>
          <a:p>
            <a:r>
              <a:rPr lang="el-GR" dirty="0" smtClean="0">
                <a:solidFill>
                  <a:schemeClr val="tx2">
                    <a:lumMod val="75000"/>
                  </a:schemeClr>
                </a:solidFill>
                <a:latin typeface="Candara" panose="020E0502030303020204" pitchFamily="34" charset="0"/>
              </a:rPr>
              <a:t>ρ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Candara" panose="020E0502030303020204" pitchFamily="34" charset="0"/>
              </a:rPr>
              <a:t> – měrný elektrický odpor</a:t>
            </a: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Candara" panose="020E0502030303020204" pitchFamily="34" charset="0"/>
              </a:rPr>
              <a:t>l – délka vodiče</a:t>
            </a: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Candara" panose="020E0502030303020204" pitchFamily="34" charset="0"/>
              </a:rPr>
              <a:t>S – obsah příčného řezu vodiče</a:t>
            </a:r>
            <a:endParaRPr lang="cs-CZ" dirty="0">
              <a:solidFill>
                <a:schemeClr val="tx2">
                  <a:lumMod val="75000"/>
                </a:schemeClr>
              </a:solidFill>
              <a:latin typeface="Candara" panose="020E0502030303020204" pitchFamily="34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59832" y="2132856"/>
            <a:ext cx="1816100" cy="1420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77790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404664"/>
            <a:ext cx="7715200" cy="514416"/>
          </a:xfrm>
        </p:spPr>
        <p:txBody>
          <a:bodyPr>
            <a:normAutofit/>
          </a:bodyPr>
          <a:lstStyle/>
          <a:p>
            <a:r>
              <a:rPr lang="cs-CZ" sz="2600" b="0" dirty="0" smtClean="0">
                <a:solidFill>
                  <a:schemeClr val="tx2">
                    <a:lumMod val="75000"/>
                  </a:schemeClr>
                </a:solidFill>
                <a:latin typeface="Candara" panose="020E0502030303020204" pitchFamily="34" charset="0"/>
              </a:rPr>
              <a:t>Příklad:</a:t>
            </a:r>
            <a:endParaRPr lang="cs-CZ" sz="2600" b="0" dirty="0">
              <a:solidFill>
                <a:schemeClr val="tx2">
                  <a:lumMod val="75000"/>
                </a:schemeClr>
              </a:solidFill>
              <a:latin typeface="Candara" panose="020E050203030302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966752"/>
            <a:ext cx="6518920" cy="577461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Candara" panose="020E0502030303020204" pitchFamily="34" charset="0"/>
              </a:rPr>
              <a:t> Vypočítej, jaký odpor bude mít hliníkový drát o průřezu 20 mm</a:t>
            </a:r>
            <a:r>
              <a:rPr lang="cs-CZ" baseline="30000" dirty="0" smtClean="0">
                <a:solidFill>
                  <a:schemeClr val="tx2">
                    <a:lumMod val="75000"/>
                  </a:schemeClr>
                </a:solidFill>
                <a:latin typeface="Candara" panose="020E0502030303020204" pitchFamily="34" charset="0"/>
              </a:rPr>
              <a:t>2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Candara" panose="020E0502030303020204" pitchFamily="34" charset="0"/>
              </a:rPr>
              <a:t>a délce 400 m ?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Candara" panose="020E0502030303020204" pitchFamily="34" charset="0"/>
              </a:rPr>
              <a:t>S = 20 mm</a:t>
            </a:r>
            <a:r>
              <a:rPr lang="cs-CZ" baseline="30000" dirty="0" smtClean="0">
                <a:solidFill>
                  <a:schemeClr val="tx2">
                    <a:lumMod val="75000"/>
                  </a:schemeClr>
                </a:solidFill>
                <a:latin typeface="Candara" panose="020E0502030303020204" pitchFamily="34" charset="0"/>
              </a:rPr>
              <a:t>2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Candara" panose="020E0502030303020204" pitchFamily="34" charset="0"/>
              </a:rPr>
              <a:t>= 0,00002 m</a:t>
            </a:r>
            <a:r>
              <a:rPr lang="cs-CZ" baseline="30000" dirty="0" smtClean="0">
                <a:solidFill>
                  <a:schemeClr val="tx2">
                    <a:lumMod val="75000"/>
                  </a:schemeClr>
                </a:solidFill>
                <a:latin typeface="Candara" panose="020E0502030303020204" pitchFamily="34" charset="0"/>
              </a:rPr>
              <a:t>2</a:t>
            </a:r>
          </a:p>
          <a:p>
            <a:pPr marL="0" indent="0">
              <a:buNone/>
            </a:pP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Candara" panose="020E0502030303020204" pitchFamily="34" charset="0"/>
              </a:rPr>
              <a:t>l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Candara" panose="020E0502030303020204" pitchFamily="34" charset="0"/>
              </a:rPr>
              <a:t> = 400 m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Candara" panose="020E0502030303020204" pitchFamily="34" charset="0"/>
              </a:rPr>
              <a:t>ρ = 0,0267 . 10</a:t>
            </a:r>
            <a:r>
              <a:rPr lang="cs-CZ" baseline="30000" dirty="0" smtClean="0">
                <a:solidFill>
                  <a:schemeClr val="tx2">
                    <a:lumMod val="75000"/>
                  </a:schemeClr>
                </a:solidFill>
                <a:latin typeface="Candara" panose="020E0502030303020204" pitchFamily="34" charset="0"/>
              </a:rPr>
              <a:t>-6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Candara" panose="020E0502030303020204" pitchFamily="34" charset="0"/>
              </a:rPr>
              <a:t> </a:t>
            </a:r>
            <a:r>
              <a:rPr lang="el-GR" dirty="0" smtClean="0">
                <a:solidFill>
                  <a:schemeClr val="tx2">
                    <a:lumMod val="75000"/>
                  </a:schemeClr>
                </a:solidFill>
                <a:latin typeface="Candara" panose="020E0502030303020204" pitchFamily="34" charset="0"/>
              </a:rPr>
              <a:t>Ω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Candara" panose="020E0502030303020204" pitchFamily="34" charset="0"/>
              </a:rPr>
              <a:t> . m</a:t>
            </a:r>
          </a:p>
          <a:p>
            <a:pPr marL="0" indent="0">
              <a:buNone/>
            </a:pPr>
            <a:r>
              <a:rPr lang="cs-CZ" u="sng" dirty="0" smtClean="0">
                <a:solidFill>
                  <a:schemeClr val="tx2">
                    <a:lumMod val="75000"/>
                  </a:schemeClr>
                </a:solidFill>
                <a:latin typeface="Candara" panose="020E0502030303020204" pitchFamily="34" charset="0"/>
              </a:rPr>
              <a:t>R = ? [</a:t>
            </a:r>
            <a:r>
              <a:rPr lang="el-GR" u="sng" dirty="0" smtClean="0">
                <a:solidFill>
                  <a:schemeClr val="tx2">
                    <a:lumMod val="75000"/>
                  </a:schemeClr>
                </a:solidFill>
                <a:latin typeface="Candara" panose="020E0502030303020204" pitchFamily="34" charset="0"/>
              </a:rPr>
              <a:t>Ω]</a:t>
            </a:r>
            <a:endParaRPr lang="cs-CZ" u="sng" dirty="0" smtClean="0">
              <a:solidFill>
                <a:schemeClr val="tx2">
                  <a:lumMod val="75000"/>
                </a:schemeClr>
              </a:solidFill>
              <a:latin typeface="Candara" panose="020E0502030303020204" pitchFamily="34" charset="0"/>
            </a:endParaRPr>
          </a:p>
          <a:p>
            <a:pPr marL="0" indent="0">
              <a:buNone/>
            </a:pPr>
            <a:endParaRPr lang="cs-CZ" u="sng" dirty="0">
              <a:solidFill>
                <a:schemeClr val="tx2">
                  <a:lumMod val="75000"/>
                </a:schemeClr>
              </a:solidFill>
              <a:latin typeface="Candara" panose="020E0502030303020204" pitchFamily="34" charset="0"/>
            </a:endParaRPr>
          </a:p>
          <a:p>
            <a:pPr marL="0" indent="0">
              <a:buNone/>
            </a:pPr>
            <a:endParaRPr lang="cs-CZ" u="sng" dirty="0" smtClean="0">
              <a:solidFill>
                <a:schemeClr val="tx2">
                  <a:lumMod val="75000"/>
                </a:schemeClr>
              </a:solidFill>
              <a:latin typeface="Candara" panose="020E0502030303020204" pitchFamily="34" charset="0"/>
            </a:endParaRPr>
          </a:p>
          <a:p>
            <a:pPr marL="0" indent="0">
              <a:buNone/>
            </a:pPr>
            <a:endParaRPr lang="cs-CZ" u="sng" dirty="0">
              <a:solidFill>
                <a:schemeClr val="tx2">
                  <a:lumMod val="75000"/>
                </a:schemeClr>
              </a:solidFill>
              <a:latin typeface="Candara" panose="020E0502030303020204" pitchFamily="34" charset="0"/>
            </a:endParaRPr>
          </a:p>
          <a:p>
            <a:pPr marL="0" indent="0">
              <a:buNone/>
            </a:pPr>
            <a:endParaRPr lang="cs-CZ" u="sng" dirty="0" smtClean="0">
              <a:solidFill>
                <a:schemeClr val="tx2">
                  <a:lumMod val="75000"/>
                </a:schemeClr>
              </a:solidFill>
              <a:latin typeface="Candara" panose="020E0502030303020204" pitchFamily="34" charset="0"/>
            </a:endParaRPr>
          </a:p>
          <a:p>
            <a:pPr marL="0" indent="0">
              <a:buNone/>
            </a:pPr>
            <a:endParaRPr lang="cs-CZ" u="sng" dirty="0">
              <a:solidFill>
                <a:schemeClr val="tx2">
                  <a:lumMod val="75000"/>
                </a:schemeClr>
              </a:solidFill>
              <a:latin typeface="Candara" panose="020E0502030303020204" pitchFamily="34" charset="0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Candara" panose="020E0502030303020204" pitchFamily="34" charset="0"/>
              </a:rPr>
              <a:t>Hliníkový drát bude mít odpor 0,534 </a:t>
            </a:r>
            <a:r>
              <a:rPr lang="el-GR" dirty="0" smtClean="0">
                <a:solidFill>
                  <a:schemeClr val="tx2">
                    <a:lumMod val="75000"/>
                  </a:schemeClr>
                </a:solidFill>
                <a:latin typeface="Candara" panose="020E0502030303020204" pitchFamily="34" charset="0"/>
              </a:rPr>
              <a:t>Ω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Candara" panose="020E0502030303020204" pitchFamily="34" charset="0"/>
              </a:rPr>
              <a:t>.</a:t>
            </a:r>
          </a:p>
          <a:p>
            <a:pPr marL="0" indent="0">
              <a:buNone/>
            </a:pPr>
            <a:endParaRPr lang="cs-CZ" u="sng" baseline="30000" dirty="0">
              <a:solidFill>
                <a:schemeClr val="tx2">
                  <a:lumMod val="75000"/>
                </a:schemeClr>
              </a:solidFill>
              <a:latin typeface="Candara" panose="020E0502030303020204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6525" y="3781062"/>
            <a:ext cx="1022625" cy="792534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6524" y="4455929"/>
            <a:ext cx="2795337" cy="9229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0442" y="5334811"/>
            <a:ext cx="1624618" cy="5144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9638270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5" name="Text Box 5"/>
          <p:cNvSpPr txBox="1">
            <a:spLocks noChangeArrowheads="1"/>
          </p:cNvSpPr>
          <p:nvPr/>
        </p:nvSpPr>
        <p:spPr bwMode="auto">
          <a:xfrm>
            <a:off x="401461" y="548680"/>
            <a:ext cx="2864887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Aft>
                <a:spcPct val="15000"/>
              </a:spcAft>
            </a:pPr>
            <a:r>
              <a:rPr lang="cs-CZ" sz="3200" dirty="0">
                <a:solidFill>
                  <a:schemeClr val="bg1"/>
                </a:solidFill>
                <a:latin typeface="Candara" panose="020E0502030303020204" pitchFamily="34" charset="0"/>
              </a:rPr>
              <a:t>Otázky a úkoly</a:t>
            </a:r>
            <a:r>
              <a:rPr lang="cs-CZ" sz="3200" dirty="0">
                <a:solidFill>
                  <a:schemeClr val="bg1"/>
                </a:solidFill>
                <a:latin typeface="+mj-lt"/>
              </a:rPr>
              <a:t>:</a:t>
            </a:r>
            <a:endParaRPr lang="cs-CZ" sz="3200" b="1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81606" name="Text Box 6"/>
          <p:cNvSpPr txBox="1">
            <a:spLocks noChangeArrowheads="1"/>
          </p:cNvSpPr>
          <p:nvPr/>
        </p:nvSpPr>
        <p:spPr bwMode="auto">
          <a:xfrm>
            <a:off x="189809" y="1412776"/>
            <a:ext cx="8942387" cy="36933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457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1028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600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2171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743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32004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6576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41148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5720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marL="0" indent="0"/>
            <a:r>
              <a:rPr lang="cs-CZ" sz="2600" dirty="0" smtClean="0">
                <a:solidFill>
                  <a:schemeClr val="accent6">
                    <a:lumMod val="75000"/>
                  </a:schemeClr>
                </a:solidFill>
                <a:latin typeface="Candara" panose="020E0502030303020204" pitchFamily="34" charset="0"/>
              </a:rPr>
              <a:t>1. Na jakých vlastnostech vodiče závisí jeho elektrický odpor?</a:t>
            </a:r>
          </a:p>
          <a:p>
            <a:pPr marL="0" indent="0"/>
            <a:r>
              <a:rPr lang="cs-CZ" sz="2600" dirty="0" smtClean="0">
                <a:solidFill>
                  <a:srgbClr val="C00000"/>
                </a:solidFill>
                <a:latin typeface="Candara" panose="020E0502030303020204" pitchFamily="34" charset="0"/>
              </a:rPr>
              <a:t>Na délce, obsahu příčného řezu, materiálu a teplotě.</a:t>
            </a:r>
          </a:p>
          <a:p>
            <a:pPr marL="0" indent="0"/>
            <a:r>
              <a:rPr lang="cs-CZ" sz="2600" dirty="0" smtClean="0">
                <a:solidFill>
                  <a:schemeClr val="accent6">
                    <a:lumMod val="75000"/>
                  </a:schemeClr>
                </a:solidFill>
                <a:latin typeface="Candara" panose="020E0502030303020204" pitchFamily="34" charset="0"/>
              </a:rPr>
              <a:t>2. Jak závisí </a:t>
            </a:r>
            <a:r>
              <a:rPr lang="cs-CZ" sz="2600" smtClean="0">
                <a:solidFill>
                  <a:schemeClr val="accent6">
                    <a:lumMod val="75000"/>
                  </a:schemeClr>
                </a:solidFill>
                <a:latin typeface="Candara" panose="020E0502030303020204" pitchFamily="34" charset="0"/>
              </a:rPr>
              <a:t>velikost odporu vodiče </a:t>
            </a:r>
            <a:r>
              <a:rPr lang="cs-CZ" sz="2600" dirty="0" smtClean="0">
                <a:solidFill>
                  <a:schemeClr val="accent6">
                    <a:lumMod val="75000"/>
                  </a:schemeClr>
                </a:solidFill>
                <a:latin typeface="Candara" panose="020E0502030303020204" pitchFamily="34" charset="0"/>
              </a:rPr>
              <a:t>na těchto vlastnostech?</a:t>
            </a:r>
          </a:p>
          <a:p>
            <a:pPr marL="0" indent="0"/>
            <a:r>
              <a:rPr lang="cs-CZ" sz="2600" dirty="0" smtClean="0">
                <a:solidFill>
                  <a:srgbClr val="C00000"/>
                </a:solidFill>
                <a:latin typeface="Candara" panose="020E0502030303020204" pitchFamily="34" charset="0"/>
              </a:rPr>
              <a:t>Na délce přímo úměrně, na obsahu příčného řezu nepřímo úměrně, na materiálu podle měrného elektrického odporu a se stoupající teplotou se zvětšuje.</a:t>
            </a:r>
          </a:p>
          <a:p>
            <a:pPr marL="0" indent="0"/>
            <a:r>
              <a:rPr lang="cs-CZ" sz="2600" dirty="0" smtClean="0">
                <a:solidFill>
                  <a:schemeClr val="accent6">
                    <a:lumMod val="75000"/>
                  </a:schemeClr>
                </a:solidFill>
                <a:latin typeface="Candara" panose="020E0502030303020204" pitchFamily="34" charset="0"/>
              </a:rPr>
              <a:t> 3. Jaký je vztah pro výpočet elektrického odporu z těchto veličin?</a:t>
            </a:r>
          </a:p>
          <a:p>
            <a:pPr marL="0" indent="0"/>
            <a:endParaRPr lang="cs-CZ" sz="2600" dirty="0">
              <a:solidFill>
                <a:schemeClr val="accent6">
                  <a:lumMod val="60000"/>
                  <a:lumOff val="40000"/>
                </a:schemeClr>
              </a:solidFill>
              <a:latin typeface="Candara" panose="020E0502030303020204" pitchFamily="34" charset="0"/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9150" y="4653136"/>
            <a:ext cx="1474338" cy="11565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322684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1605" grpId="0" build="allAtOnce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23528" y="404664"/>
            <a:ext cx="8229600" cy="504056"/>
          </a:xfrm>
        </p:spPr>
        <p:txBody>
          <a:bodyPr>
            <a:normAutofit/>
          </a:bodyPr>
          <a:lstStyle/>
          <a:p>
            <a:pPr algn="l"/>
            <a:r>
              <a:rPr lang="cs-CZ" sz="1700" b="0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Použité zdroje:</a:t>
            </a:r>
            <a:endParaRPr lang="cs-CZ" sz="1700" b="0" dirty="0">
              <a:solidFill>
                <a:schemeClr val="tx2">
                  <a:lumMod val="75000"/>
                </a:schemeClr>
              </a:solidFill>
              <a:latin typeface="Candara" pitchFamily="34" charset="0"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5" y="1196752"/>
            <a:ext cx="7812856" cy="49294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600" dirty="0"/>
              <a:t> </a:t>
            </a:r>
            <a:r>
              <a:rPr lang="cs-CZ" sz="1600" i="1" dirty="0" err="1"/>
              <a:t>wikimedia</a:t>
            </a:r>
            <a:r>
              <a:rPr lang="cs-CZ" sz="1600" dirty="0"/>
              <a:t>: </a:t>
            </a:r>
            <a:r>
              <a:rPr lang="cs-CZ" sz="1600" dirty="0" err="1" smtClean="0"/>
              <a:t>rezistivita</a:t>
            </a:r>
            <a:r>
              <a:rPr lang="cs-CZ" sz="1600" dirty="0" smtClean="0"/>
              <a:t> [online</a:t>
            </a:r>
            <a:r>
              <a:rPr lang="cs-CZ" sz="1600" dirty="0"/>
              <a:t>]. [cit. </a:t>
            </a:r>
            <a:r>
              <a:rPr lang="cs-CZ" sz="1600" dirty="0" smtClean="0"/>
              <a:t>17.1.2014]. </a:t>
            </a:r>
            <a:r>
              <a:rPr lang="cs-CZ" sz="1600" dirty="0">
                <a:hlinkClick r:id="rId2"/>
              </a:rPr>
              <a:t>licencí </a:t>
            </a:r>
            <a:r>
              <a:rPr lang="cs-CZ" sz="1600" dirty="0" err="1">
                <a:hlinkClick r:id="rId2"/>
              </a:rPr>
              <a:t>Creative</a:t>
            </a:r>
            <a:r>
              <a:rPr lang="cs-CZ" sz="1600" dirty="0">
                <a:hlinkClick r:id="rId2"/>
              </a:rPr>
              <a:t> </a:t>
            </a:r>
            <a:r>
              <a:rPr lang="cs-CZ" sz="1600" dirty="0" err="1">
                <a:hlinkClick r:id="rId2"/>
              </a:rPr>
              <a:t>Commons</a:t>
            </a:r>
            <a:r>
              <a:rPr lang="cs-CZ" sz="1600" dirty="0">
                <a:hlinkClick r:id="rId2"/>
              </a:rPr>
              <a:t> Uveďte autora – Zachovejte licenci 3.0 </a:t>
            </a:r>
            <a:r>
              <a:rPr lang="cs-CZ" sz="1600" dirty="0" err="1" smtClean="0">
                <a:hlinkClick r:id="rId2"/>
              </a:rPr>
              <a:t>Unported</a:t>
            </a:r>
            <a:r>
              <a:rPr lang="cs-CZ" sz="1600" dirty="0" smtClean="0"/>
              <a:t> </a:t>
            </a:r>
            <a:r>
              <a:rPr lang="cs-CZ" sz="1600" dirty="0"/>
              <a:t>na www. </a:t>
            </a:r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cs.wikipedia.org/wiki/Rezistivita</a:t>
            </a:r>
            <a:endParaRPr lang="cs-CZ" sz="1600" dirty="0" smtClean="0"/>
          </a:p>
          <a:p>
            <a:pPr marL="0" indent="0">
              <a:buNone/>
            </a:pPr>
            <a:r>
              <a:rPr lang="cs-CZ" sz="1600" dirty="0">
                <a:latin typeface="Candara" panose="020E0502030303020204" pitchFamily="34" charset="0"/>
              </a:rPr>
              <a:t>O</a:t>
            </a:r>
            <a:r>
              <a:rPr lang="cs-CZ" sz="1600" dirty="0" smtClean="0">
                <a:latin typeface="Candara" panose="020E0502030303020204" pitchFamily="34" charset="0"/>
              </a:rPr>
              <a:t>brázky autor.</a:t>
            </a:r>
            <a:endParaRPr lang="cs-CZ" sz="1600" dirty="0">
              <a:latin typeface="Candara" panose="020E0502030303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65094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4016</TotalTime>
  <Words>458</Words>
  <Application>Microsoft Office PowerPoint</Application>
  <PresentationFormat>Předvádění na obrazovce (4:3)</PresentationFormat>
  <Paragraphs>95</Paragraphs>
  <Slides>14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Bohatý</vt:lpstr>
      <vt:lpstr>Snímek 1</vt:lpstr>
      <vt:lpstr>Závislost elektrického odporu na vlastnostech vodiče</vt:lpstr>
      <vt:lpstr>Co už víme:</vt:lpstr>
      <vt:lpstr>Co je to vodič?</vt:lpstr>
      <vt:lpstr>Závislost elektrického odporu vodiče na jeho délce</vt:lpstr>
      <vt:lpstr>Závislost elektrického odporu vodiče na obsahu příčného řezu</vt:lpstr>
      <vt:lpstr>Závislost elektrického odporu vodiče na materiálu</vt:lpstr>
      <vt:lpstr>Měrný elektrický odpor (rezistivita)</vt:lpstr>
      <vt:lpstr>Příklady hodnot rezistivity (při teplotě 20 °C)</vt:lpstr>
      <vt:lpstr>Závislost elektrického odporu vodiče na teplotě</vt:lpstr>
      <vt:lpstr>Z vlastností vodiče můžeme vypočítat elektrický odpor</vt:lpstr>
      <vt:lpstr>Příklad:</vt:lpstr>
      <vt:lpstr>Snímek 13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Kejkrt</dc:creator>
  <cp:lastModifiedBy>Dum</cp:lastModifiedBy>
  <cp:revision>150</cp:revision>
  <dcterms:created xsi:type="dcterms:W3CDTF">2013-01-16T20:09:48Z</dcterms:created>
  <dcterms:modified xsi:type="dcterms:W3CDTF">2015-07-17T07:57:38Z</dcterms:modified>
</cp:coreProperties>
</file>