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4"/>
  </p:notesMasterIdLst>
  <p:sldIdLst>
    <p:sldId id="271" r:id="rId2"/>
    <p:sldId id="256" r:id="rId3"/>
    <p:sldId id="293" r:id="rId4"/>
    <p:sldId id="312" r:id="rId5"/>
    <p:sldId id="313" r:id="rId6"/>
    <p:sldId id="314" r:id="rId7"/>
    <p:sldId id="307" r:id="rId8"/>
    <p:sldId id="305" r:id="rId9"/>
    <p:sldId id="315" r:id="rId10"/>
    <p:sldId id="316" r:id="rId11"/>
    <p:sldId id="26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1530" y="168299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02736" y="1772816"/>
            <a:ext cx="77768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Vysvětlení elektrování těles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III/2/FY/2/2/3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principem elektrování těles, vznikem kladného a záporného iontu a vznikem kladně a záporně nabitého tělesa. Naučí se pomocí periodické tabulky poznávat ionty jednotlivých prvků.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Klíčová </a:t>
            </a:r>
            <a:r>
              <a:rPr lang="cs-CZ" dirty="0">
                <a:latin typeface="Candara" panose="020E0502030303020204" pitchFamily="34" charset="0"/>
              </a:rPr>
              <a:t>slova</a:t>
            </a:r>
            <a:r>
              <a:rPr lang="cs-CZ" dirty="0" smtClean="0">
                <a:latin typeface="Candara" panose="020E0502030303020204" pitchFamily="34" charset="0"/>
              </a:rPr>
              <a:t>: Elektrování těles, iont, kladný iont, záporný iont.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6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27.7.2013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0" y="615315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Vysvětlení elektrování těles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7239000" cy="46085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Atom za normálních podmínek obsahuje stejný počet protonů v jádře jako elektronů v obalu.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Je elektricky neutrální.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Za určitých podmínek např. třením těles nebo  zahříváním plynů může dojít k odtržení elektronů z elektronového obalu.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Někdy naopak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dojde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 přijetí elektronu do obalu atomu.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Tomuto jevu říkáme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elektrování těles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956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554320"/>
          </a:xfrm>
        </p:spPr>
        <p:txBody>
          <a:bodyPr>
            <a:normAutofit/>
          </a:bodyPr>
          <a:lstStyle/>
          <a:p>
            <a:pPr algn="ctr"/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Vznik iontu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239000" cy="5258984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Kladný iont (kationt)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– je to kladně nabitá částice, která vznikne odtržením jednoho nebo více elektronů z obalu elektricky neutrálního atomu.</a:t>
            </a: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 atomu helia vznikl kladný iont helia.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 jádře je více protonů než v obalu elektronů.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Převažuje kladný náboj.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01079"/>
            <a:ext cx="2275881" cy="2280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5626" y="2501079"/>
            <a:ext cx="2289858" cy="2294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3579" y="2434416"/>
            <a:ext cx="432048" cy="617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261966" y="2661705"/>
            <a:ext cx="1081613" cy="15449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prava 6"/>
          <p:cNvSpPr/>
          <p:nvPr/>
        </p:nvSpPr>
        <p:spPr>
          <a:xfrm>
            <a:off x="3419872" y="36413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901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554320"/>
          </a:xfrm>
        </p:spPr>
        <p:txBody>
          <a:bodyPr>
            <a:normAutofit/>
          </a:bodyPr>
          <a:lstStyle/>
          <a:p>
            <a:pPr algn="ctr"/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Vznik iontu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403000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Záporný iont (aniont)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– je to záporně nabitá částice, která vznikne přijetím jednoho nebo více elektronů do obalu elektricky neutrálního atomu.</a:t>
            </a: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 atomu helia vznikl záporný iont helia.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 jádře je méně protonů než v obalu elektronů.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Převažuje záporný náboj.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01079"/>
            <a:ext cx="2275881" cy="2280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5626" y="2501079"/>
            <a:ext cx="2289858" cy="2294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2679" y="2125435"/>
            <a:ext cx="432048" cy="617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>
            <a:stCxn id="1028" idx="1"/>
          </p:cNvCxnSpPr>
          <p:nvPr/>
        </p:nvCxnSpPr>
        <p:spPr>
          <a:xfrm flipH="1">
            <a:off x="2627784" y="2434415"/>
            <a:ext cx="764895" cy="78292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prava 6"/>
          <p:cNvSpPr/>
          <p:nvPr/>
        </p:nvSpPr>
        <p:spPr>
          <a:xfrm>
            <a:off x="3419872" y="36413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43395"/>
            <a:ext cx="376495" cy="540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80038"/>
            <a:ext cx="433387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2940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7239000" cy="54726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Při elektrování těles dochází k přemístění elektronů z jednoho tělesa na druhé.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Např. při česání vlasů: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Před česáním jsou hřeben i vlasy elektricky neutrální. Při česání dochází ke tření a některé elektrony přecházejí z vlasů na hřeben.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Hřeben – z některých neutrálních atomů se stávají záporné ionty, hřeben má záporný elektrický náboj.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Vlasy – odtržením elektronů se z některých neutrálních atomů staly kladné ionty, vlasy se nabily kladně.</a:t>
            </a:r>
          </a:p>
        </p:txBody>
      </p:sp>
    </p:spTree>
    <p:extLst>
      <p:ext uri="{BB962C8B-B14F-4D97-AF65-F5344CB8AC3E}">
        <p14:creationId xmlns:p14="http://schemas.microsoft.com/office/powerpoint/2010/main" xmlns="" val="3334375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677394"/>
            <a:ext cx="3456384" cy="2563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239000" cy="568863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Hřeben a vlasy jsou nabity opačnými elektrickými náboji, proto se vzájemně přitahují elektrickou silou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 (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obr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 a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)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Vlasy jsou nabity stejným elektrickým nábojem, proto se navzájem odpuzují elektrickou silou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 (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obr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 b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)</a:t>
            </a:r>
          </a:p>
        </p:txBody>
      </p:sp>
      <p:pic>
        <p:nvPicPr>
          <p:cNvPr id="4" name="Picture 3" descr="C:\Users\petra.kejkrtova\Pictures\2013-09-13 001\P107057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82753"/>
            <a:ext cx="3418253" cy="256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44074" y="3135859"/>
            <a:ext cx="46519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/>
                </a:solidFill>
                <a:latin typeface="Candara" panose="020E0502030303020204" pitchFamily="34" charset="0"/>
              </a:rPr>
              <a:t>a)</a:t>
            </a:r>
            <a:endParaRPr lang="cs-CZ" sz="26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52319" y="3146381"/>
            <a:ext cx="4876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/>
                </a:solidFill>
                <a:latin typeface="Candara" panose="020E0502030303020204" pitchFamily="34" charset="0"/>
              </a:rPr>
              <a:t>b)</a:t>
            </a:r>
            <a:endParaRPr lang="cs-CZ" sz="260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164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239000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Pomocí periodické soustavy prvků se naučíme určovat ionty daných prvků: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0294" y="1628800"/>
            <a:ext cx="1845356" cy="187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14165"/>
            <a:ext cx="1836214" cy="187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0294" y="4381500"/>
            <a:ext cx="1835150" cy="185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381500"/>
            <a:ext cx="1835150" cy="185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6591" y="2471018"/>
            <a:ext cx="329874" cy="475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3580" y="4832303"/>
            <a:ext cx="322669" cy="465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4580" y="4420805"/>
            <a:ext cx="213519" cy="30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4679" y="3588985"/>
            <a:ext cx="22765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Záporný iont uhlíku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45339" y="3588985"/>
            <a:ext cx="21194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Kladný iont fluoru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4679" y="6325289"/>
            <a:ext cx="23823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Záporný iont dusíku 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56184" y="6328724"/>
            <a:ext cx="24978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Záporný iont křemíku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638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9824" y="620688"/>
            <a:ext cx="2200847" cy="2231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2809" y="620688"/>
            <a:ext cx="2200275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1701"/>
            <a:ext cx="2200275" cy="2243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5005" y="3781701"/>
            <a:ext cx="2200275" cy="2243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0749" y="4939877"/>
            <a:ext cx="358328" cy="516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3517" y="4174992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0088" y="5507314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8896" y="4681115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8043" y="4365104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3698" y="4844772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8922" y="5615498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2888" y="4670283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80376" y="3142932"/>
            <a:ext cx="21194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Kladný iont uhlíku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06992" y="3142932"/>
            <a:ext cx="19768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Kladný iont helia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4195" y="6194541"/>
            <a:ext cx="23118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Záporný iont neonu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7255" y="4474626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52758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9757" y="5344159"/>
            <a:ext cx="36036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95267" y="6194541"/>
            <a:ext cx="24721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Záporný iont fosforu 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018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239000" cy="597906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Nakresli si obrázky do sešitu a doplň správný počet elektronů, protonů a neutronů.</a:t>
            </a:r>
            <a:endParaRPr lang="cs-CZ" b="1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75042"/>
            <a:ext cx="2016224" cy="2045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8435" y="2004359"/>
            <a:ext cx="1987324" cy="2016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0256" y="4586893"/>
            <a:ext cx="2016224" cy="2045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5027" y="4616115"/>
            <a:ext cx="2040140" cy="2069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6155" y="2671761"/>
            <a:ext cx="4016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6057" y="2671762"/>
            <a:ext cx="4016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5064" y="5230371"/>
            <a:ext cx="4016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6057" y="5223566"/>
            <a:ext cx="4016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109817"/>
            <a:ext cx="219075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4740" y="3084441"/>
            <a:ext cx="219075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7337" y="5697538"/>
            <a:ext cx="219075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4619" y="5689560"/>
            <a:ext cx="219075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92090" y="5475288"/>
            <a:ext cx="324991" cy="466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2846" y="2789995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12359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1700" y="3481388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5487" y="5517197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2268" y="3621088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1108" y="2201862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6" name="Picture 2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7924" y="3550460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7" name="Picture 2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9418" y="3193978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8" name="Picture 3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5056" y="2789995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9" name="Picture 3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7404" y="2336264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0" name="Picture 3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9199" y="2015993"/>
            <a:ext cx="32861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505" y="1443034"/>
            <a:ext cx="23086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Kladný iont draslíku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4346" y="1443034"/>
            <a:ext cx="23503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Záporný iont kyslíku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38207" y="4186783"/>
            <a:ext cx="23150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Kladný iont vápníku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36788" y="4186783"/>
            <a:ext cx="23278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Candara" pitchFamily="34" charset="0"/>
              </a:rPr>
              <a:t>Záporný iont stříbra</a:t>
            </a:r>
            <a:endParaRPr lang="cs-CZ" sz="20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14360" y="2628369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Candara" pitchFamily="34" charset="0"/>
              </a:rPr>
              <a:t>19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Candar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10835" y="2671762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andara" pitchFamily="34" charset="0"/>
              </a:rPr>
              <a:t>8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andar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9462" y="5230371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Candara" pitchFamily="34" charset="0"/>
              </a:rPr>
              <a:t>20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Candar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63482" y="524565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Candara" pitchFamily="34" charset="0"/>
              </a:rPr>
              <a:t>47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Candara" pitchFamily="34" charset="0"/>
            </a:endParaRPr>
          </a:p>
        </p:txBody>
      </p:sp>
      <p:pic>
        <p:nvPicPr>
          <p:cNvPr id="2081" name="Picture 3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3230" y="2947121"/>
            <a:ext cx="4937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797407" y="277555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Candara" pitchFamily="34" charset="0"/>
              </a:rPr>
              <a:t>17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Candara" pitchFamily="34" charset="0"/>
            </a:endParaRPr>
          </a:p>
        </p:txBody>
      </p:sp>
      <p:pic>
        <p:nvPicPr>
          <p:cNvPr id="2082" name="Picture 3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5827" y="5552240"/>
            <a:ext cx="523875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725627" y="518290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Candara" pitchFamily="34" charset="0"/>
              </a:rPr>
              <a:t>19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Candara" pitchFamily="34" charset="0"/>
            </a:endParaRPr>
          </a:p>
        </p:txBody>
      </p:sp>
      <p:pic>
        <p:nvPicPr>
          <p:cNvPr id="2083" name="Picture 3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3555" y="5614988"/>
            <a:ext cx="517525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481421" y="5182908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Candara" pitchFamily="34" charset="0"/>
              </a:rPr>
              <a:t>49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Candara" pitchFamily="34" charset="0"/>
            </a:endParaRPr>
          </a:p>
        </p:txBody>
      </p:sp>
      <p:pic>
        <p:nvPicPr>
          <p:cNvPr id="2084" name="Picture 3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0230" y="2979021"/>
            <a:ext cx="450850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1596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2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529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Jaký je za normálních podmínek atom?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Candara" pitchFamily="34" charset="0"/>
              </a:rPr>
              <a:t> 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Elektricky neutrální. (obsahuje stejný počet protonů v jádře jako v obalu elektronů)</a:t>
            </a:r>
          </a:p>
          <a:p>
            <a:pPr marL="0" indent="0"/>
            <a:r>
              <a:rPr lang="cs-CZ" sz="26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Vysvětli jev elektrování těles.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 Za určitých podmínek může dojít k odtržení elektronů z elektronového obalu nebo naopak přijetí elektronu do elektronového obalu.</a:t>
            </a:r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6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Jak vzniká kladný iont?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Vznikne </a:t>
            </a:r>
            <a:r>
              <a:rPr lang="cs-CZ" sz="2600" dirty="0">
                <a:solidFill>
                  <a:srgbClr val="C00000"/>
                </a:solidFill>
                <a:latin typeface="Candara" pitchFamily="34" charset="0"/>
              </a:rPr>
              <a:t>odtržením jednoho nebo více elektronů z obalu elektricky neutrálního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atomu.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Jak vzniká záporný iont.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 Vznikne přijetím </a:t>
            </a:r>
            <a:r>
              <a:rPr lang="cs-CZ" sz="2600" dirty="0">
                <a:solidFill>
                  <a:srgbClr val="C00000"/>
                </a:solidFill>
                <a:latin typeface="Candara" pitchFamily="34" charset="0"/>
              </a:rPr>
              <a:t>jednoho nebo více </a:t>
            </a:r>
            <a:r>
              <a:rPr lang="cs-CZ" sz="2600">
                <a:solidFill>
                  <a:srgbClr val="C00000"/>
                </a:solidFill>
                <a:latin typeface="Candara" pitchFamily="34" charset="0"/>
              </a:rPr>
              <a:t>elektronů </a:t>
            </a:r>
            <a:r>
              <a:rPr lang="cs-CZ" sz="2600" smtClean="0">
                <a:solidFill>
                  <a:srgbClr val="C00000"/>
                </a:solidFill>
                <a:latin typeface="Candara" pitchFamily="34" charset="0"/>
              </a:rPr>
              <a:t>do </a:t>
            </a:r>
            <a:r>
              <a:rPr lang="cs-CZ" sz="2600" dirty="0">
                <a:solidFill>
                  <a:srgbClr val="C00000"/>
                </a:solidFill>
                <a:latin typeface="Candara" pitchFamily="34" charset="0"/>
              </a:rPr>
              <a:t>obalu elektricky neutrálního atomu.</a:t>
            </a: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8496944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Candara" pitchFamily="34" charset="0"/>
              </a:rPr>
              <a:t>Obrázky a fotografie autor.</a:t>
            </a: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6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1683</TotalTime>
  <Words>585</Words>
  <Application>Microsoft Office PowerPoint</Application>
  <PresentationFormat>Předvádění na obrazovce (4:3)</PresentationFormat>
  <Paragraphs>85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     Vysvětlení elektrování těles</vt:lpstr>
      <vt:lpstr>Snímek 3</vt:lpstr>
      <vt:lpstr>Vznik iontu</vt:lpstr>
      <vt:lpstr>Vznik iontu</vt:lpstr>
      <vt:lpstr>Snímek 6</vt:lpstr>
      <vt:lpstr>Snímek 7</vt:lpstr>
      <vt:lpstr>Snímek 8</vt:lpstr>
      <vt:lpstr>Snímek 9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208</cp:revision>
  <dcterms:created xsi:type="dcterms:W3CDTF">2013-01-16T20:09:48Z</dcterms:created>
  <dcterms:modified xsi:type="dcterms:W3CDTF">2015-07-17T07:56:36Z</dcterms:modified>
</cp:coreProperties>
</file>