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20"/>
  </p:notesMasterIdLst>
  <p:sldIdLst>
    <p:sldId id="271" r:id="rId2"/>
    <p:sldId id="256" r:id="rId3"/>
    <p:sldId id="257" r:id="rId4"/>
    <p:sldId id="266" r:id="rId5"/>
    <p:sldId id="280" r:id="rId6"/>
    <p:sldId id="282" r:id="rId7"/>
    <p:sldId id="281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64" r:id="rId16"/>
    <p:sldId id="273" r:id="rId17"/>
    <p:sldId id="290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d/Elektrarna_Prunerov_II_20070926.jpg/220px-Elektrarna_Prunerov_II_20070926.jpg" TargetMode="External"/><Relationship Id="rId2" Type="http://schemas.openxmlformats.org/officeDocument/2006/relationships/hyperlink" Target="http://cs.wikipedia.org/wiki/Soubor:Coal_power_plant_Datteln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uclear_power_plant-pressurized_water_reactor-PWR.png" TargetMode="External"/><Relationship Id="rId5" Type="http://schemas.openxmlformats.org/officeDocument/2006/relationships/hyperlink" Target="http://cs.wikipedia.org/wiki/Soubor:Hydroelectric_dam-letters.svg" TargetMode="External"/><Relationship Id="rId4" Type="http://schemas.openxmlformats.org/officeDocument/2006/relationships/hyperlink" Target="http://cs.wikipedia.org/wiki/Soubor:PowerStation_cs.sv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s_solar_firmengebaude.jpg?uselang=cs" TargetMode="External"/><Relationship Id="rId7" Type="http://schemas.openxmlformats.org/officeDocument/2006/relationships/hyperlink" Target="http://cs.wikipedia.org/wiki/Soubor:Electric_wiring_near_Helsinki.JPG" TargetMode="External"/><Relationship Id="rId2" Type="http://schemas.openxmlformats.org/officeDocument/2006/relationships/hyperlink" Target="http://cs.wikipedia.org/wiki/Soubor:Str%C3%A1%C5%BE_panel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ideKraftwerk.jpg" TargetMode="External"/><Relationship Id="rId5" Type="http://schemas.openxmlformats.org/officeDocument/2006/relationships/hyperlink" Target="http://cs.wikipedia.org/wiki/Soubor:1972_Iceland_Geysir-2.jpg" TargetMode="External"/><Relationship Id="rId4" Type="http://schemas.openxmlformats.org/officeDocument/2006/relationships/hyperlink" Target="http://cs.wikipedia.org/wiki/Soubor:NesjavellirPowerPlant_edit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s_solar_firmengebaude.jpg?uselang=cs" TargetMode="External"/><Relationship Id="rId2" Type="http://schemas.openxmlformats.org/officeDocument/2006/relationships/hyperlink" Target="http://cs.wikipedia.org/wiki/Soubor:Electric-wiri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0517" y="1701962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</a:t>
            </a:r>
            <a:r>
              <a:rPr lang="cs-CZ" smtClean="0">
                <a:latin typeface="Candara" panose="020E0502030303020204" pitchFamily="34" charset="0"/>
              </a:rPr>
              <a:t>: </a:t>
            </a:r>
            <a:r>
              <a:rPr lang="cs-CZ" b="1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Výroba a přenos elektrické energie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III/2/FY/2/2/17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jednotlivými druhy elektráren a jejich principy. Naučí se určovat výhody a nevýhody elektráren. Bude znát obnovitelné a neobnovitelné zdroje energie.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Elektrárna, druhy elektráren, obnovitelné zdroje, neobnovitelné zdroje, rozvodná elektrická síť.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9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15.7.2013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0" y="617839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3212976"/>
            <a:ext cx="6572482" cy="110522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0" dirty="0" smtClean="0">
                <a:solidFill>
                  <a:schemeClr val="tx2"/>
                </a:solidFill>
                <a:latin typeface="Candara" pitchFamily="34" charset="0"/>
              </a:rPr>
              <a:t>Výroba a přenos </a:t>
            </a:r>
            <a:r>
              <a:rPr lang="cs-CZ" sz="5400" b="0" smtClean="0">
                <a:solidFill>
                  <a:schemeClr val="tx2"/>
                </a:solidFill>
                <a:latin typeface="Candara" pitchFamily="34" charset="0"/>
              </a:rPr>
              <a:t>elektrické energie</a:t>
            </a:r>
            <a:endParaRPr lang="cs-CZ" sz="54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49288"/>
            <a:ext cx="7200800" cy="5932040"/>
          </a:xfrm>
        </p:spPr>
        <p:txBody>
          <a:bodyPr>
            <a:noAutofit/>
          </a:bodyPr>
          <a:lstStyle/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  </a:t>
            </a:r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Elektrárna</a:t>
            </a: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 je zařízení, které slouží k výrobě elektrické energie.</a:t>
            </a:r>
          </a:p>
          <a:p>
            <a:pPr marL="180000" lvl="8" indent="0">
              <a:buNone/>
            </a:pPr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Druhy elektráren: 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Tepelné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Vodní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Větrné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Jaderné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Solární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Geotermální elektrárny</a:t>
            </a: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Přílivové elektrárny</a:t>
            </a:r>
          </a:p>
          <a:p>
            <a:pPr marL="180000" lvl="8" indent="0">
              <a:buNone/>
            </a:pPr>
            <a:endParaRPr lang="cs-CZ" sz="2600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180000" lvl="8" indent="0">
              <a:buNone/>
            </a:pPr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V ČR se nejčastěji používají elektrárny tepelné, jaderné a vodní.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980728"/>
            <a:ext cx="7416823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 V současné době rozlišujeme zdroje energie na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obnovitelné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a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neobnovitelné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Za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obnovitelné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zdroje považujeme takové, které se v přírodě samovolně regenerují.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biomasa, vítr, voda, geotermální energie, energie ze Slunce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Většina elektrické energie v ČR je získávána z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neobnovitelných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zdrojů energie.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- uhlí, topné oleje, jaderné palivo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Tepelné elektrárny</a:t>
            </a: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239000" cy="533099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Elektrická energie se zde získává spalováním fosilních paliv (nejčastěji uhlí) nebo biomasy.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Výhody: velká výkonnost, dostatek uhlí z vlastních zdrojů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Nevýhody: znečišťování ovzduší, dobývání uhlí</a:t>
            </a:r>
            <a:endParaRPr lang="cs-CZ" sz="20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59811"/>
            <a:ext cx="2097087" cy="279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7972" y="3458437"/>
            <a:ext cx="3574064" cy="2436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8306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6408712" cy="4413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Princip tepelné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Spalováním paliva získáváme teplo (tepelnou energii), kterým ohříváme páru vyrobenou v parogenerátoru. Pára nám roztáčí turbínu, která je spojená s elektrickým generátorem (alternátorem), kde převádíme mechanickou energii na energii elektrickou.</a:t>
            </a:r>
            <a:endParaRPr lang="cs-CZ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189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Vodní elektrárny</a:t>
            </a: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239000" cy="573325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Elektrická energie se zde získává přeměnou z potenciální energie vody.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Princip: Voda zde roztáčí vodní turbínu, která pak pohání elektrický generátor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A – hladina nádrže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B – budova elektrárny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C – turbína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 – generátor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 – česle a uzávěr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F – přívod vody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G – transformátor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H – odtok vody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5795" y="3289110"/>
            <a:ext cx="4121529" cy="313092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905795" y="3491355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ndara" pitchFamily="34" charset="0"/>
              </a:rPr>
              <a:t>A</a:t>
            </a:r>
            <a:endParaRPr lang="cs-CZ" dirty="0">
              <a:solidFill>
                <a:schemeClr val="bg1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3248" y="4015586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66559" y="383092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862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933056"/>
            <a:ext cx="4536504" cy="268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Větrné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239000" cy="54750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Elektrická energie se zde získává přeměnou z kinetické energie vzduchu.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Princip: Elektrárnu tvoří vysoký sloup, na jehož konci je umístěna hřídel s kolem nebo vrtulí. Proudící vzduch působí na lopatky kola nebo vrtule a roztáčí je. Na hřídeli je připojený elektrický generátor, který vyrábí elektrickou energii.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336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Jaderné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920880" cy="54750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Elektrická energie se zde získává přeměnou z vazebné energie jader těžkých prvků např. uranu 235 nebo plutonia 239. Tato přeměna probíhá v jaderném reaktoru. V ČR TEMELÍN a DUKOVANY.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Výhody: velká výkonnost, bez znečištění (pouze jaderný odpad)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Nevýhody: nákladné vybudování a provoz elektrárny, jaderné havárie</a:t>
            </a:r>
            <a:endParaRPr lang="cs-CZ" sz="20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01008"/>
            <a:ext cx="4464496" cy="3180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356992"/>
            <a:ext cx="1624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Primární okruh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356992"/>
            <a:ext cx="1899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Sekundární okruh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6163" y="4722152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Jaderný reaktor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691680" y="3726324"/>
            <a:ext cx="792088" cy="150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563888" y="3726324"/>
            <a:ext cx="792088" cy="17909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91680" y="4906818"/>
            <a:ext cx="504056" cy="826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6083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Solární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704856" cy="54750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Elektrická energie se zde získává ze slunečního záření. Buď přímo pomocí fotoelektrických článků nebo prostřednictvím solárních kolektorů.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Výhody: obnovitelný zdroj energie, bez znečištění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Nevýhody: nízká výkonnost</a:t>
            </a:r>
            <a:endParaRPr lang="cs-CZ" sz="20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344854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3056"/>
            <a:ext cx="313792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1807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Geotermální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704856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Elektrická energie zde vzniká z tepelné energie zemského jádra. Mezi tyto projevy patří erupce sopek, gejzíry, horké prameny nebo parní výrony.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Výhody: obnovitelný zdroj energie, bez znečištění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Nevýhody: náročnost na vybudování, nízká výkonnost</a:t>
            </a:r>
            <a:endParaRPr lang="cs-CZ" sz="20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1"/>
            <a:ext cx="2218925" cy="3106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1"/>
            <a:ext cx="3571504" cy="238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42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Přílivové elektrárny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704856" cy="54750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 to druh vodní elektrárny, která pro roztočení turbín využívá příliv a odliv moře.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Výhody: bez znečištění, obnovitelný zdroj energie, příliv a odliv se dá dobře předpovědět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Candara" pitchFamily="34" charset="0"/>
              </a:rPr>
              <a:t>Nevýhody: dají se postavit pouze v určitých oblastech, zabraňují přirozenému vodnímu proudění</a:t>
            </a:r>
            <a:endParaRPr lang="cs-CZ" sz="20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29000"/>
            <a:ext cx="20955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6563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Rozvodná elektrická Síť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704856" cy="5475008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P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ro přenos elektrické energie od výrobců (elektráren) k odběratelům (spotřebitelům) se používá přenosová soustava. Napětí nejdříve pro přenos transformujeme na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vvn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, které postupně v oblastních a místních rozvodnách snížíme na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nn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230V. To se přenáší spotřebitelskou sítí až ke spotřebiteli.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01937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35254"/>
            <a:ext cx="2544059" cy="1908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2685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1547" y="218797"/>
            <a:ext cx="7704856" cy="54750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Proč k přenosu na dálku používáme co nejvyšší napětí?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Abychom snížili ztráty při přenosu.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Potřebujeme docílit malého proudu, aby tepelné ztráty byly co nejnižší.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Candara" pitchFamily="34" charset="0"/>
              </a:rPr>
              <a:t>Schéma rozvodné elektrické sítě:</a:t>
            </a:r>
            <a:endParaRPr lang="cs-CZ" sz="2400" dirty="0">
              <a:solidFill>
                <a:srgbClr val="C00000"/>
              </a:solidFill>
              <a:latin typeface="Candar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9308" y="2956301"/>
            <a:ext cx="259228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9748" y="5513994"/>
            <a:ext cx="2952327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9033" y="4252433"/>
            <a:ext cx="4030915" cy="864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5864" y="2956301"/>
            <a:ext cx="3866211" cy="596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284" y="5513993"/>
            <a:ext cx="3569767" cy="871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8925" y="3013500"/>
            <a:ext cx="1853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ndara" pitchFamily="34" charset="0"/>
              </a:rPr>
              <a:t>Elektrárny</a:t>
            </a:r>
            <a:endParaRPr lang="cs-CZ" sz="2400" dirty="0">
              <a:solidFill>
                <a:srgbClr val="C00000"/>
              </a:solidFill>
              <a:latin typeface="Candara" pitchFamily="34" charset="0"/>
            </a:endParaRPr>
          </a:p>
        </p:txBody>
      </p:sp>
      <p:cxnSp>
        <p:nvCxnSpPr>
          <p:cNvPr id="7" name="Přímá spojnice se šipkou 6"/>
          <p:cNvCxnSpPr>
            <a:stCxn id="4" idx="3"/>
            <a:endCxn id="1028" idx="1"/>
          </p:cNvCxnSpPr>
          <p:nvPr/>
        </p:nvCxnSpPr>
        <p:spPr>
          <a:xfrm>
            <a:off x="3321596" y="3244333"/>
            <a:ext cx="454268" cy="997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02096" y="3059666"/>
            <a:ext cx="37156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Transformátor z 6,3 </a:t>
            </a:r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kV</a:t>
            </a:r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 na 220 </a:t>
            </a:r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kV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083051" y="3532365"/>
            <a:ext cx="0" cy="72006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610502" y="4375742"/>
            <a:ext cx="3879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Oblastní transformátor z 220 </a:t>
            </a:r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kV</a:t>
            </a:r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 na 22 </a:t>
            </a:r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kV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70274" y="3707733"/>
            <a:ext cx="570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vvn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951979" y="5116541"/>
            <a:ext cx="0" cy="397453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51979" y="5131504"/>
            <a:ext cx="447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vn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4061" y="5597669"/>
            <a:ext cx="32318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Místní transformátor z 22 </a:t>
            </a:r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kV</a:t>
            </a:r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 na230 V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4083051" y="5949646"/>
            <a:ext cx="606697" cy="196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123975" y="5621914"/>
            <a:ext cx="463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  <a:latin typeface="Candara" pitchFamily="34" charset="0"/>
              </a:rPr>
              <a:t>nn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01595" y="5621914"/>
            <a:ext cx="27286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andara" pitchFamily="34" charset="0"/>
              </a:rPr>
              <a:t>Spotřebitelská síť 230 V</a:t>
            </a:r>
            <a:endParaRPr lang="cs-CZ" sz="20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743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  <p:bldP spid="8" grpId="0"/>
      <p:bldP spid="14" grpId="0"/>
      <p:bldP spid="15" grpId="0"/>
      <p:bldP spid="18" grpId="0"/>
      <p:bldP spid="19" grpId="0"/>
      <p:bldP spid="22" grpId="0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Co je to elektrárna a k čemu slouží?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 Je to zařízení, které slouží k výrobě el. 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Vyjmenuj jednotlivé druhy elektráren.</a:t>
            </a:r>
          </a:p>
          <a:p>
            <a:pPr marL="0" indent="0"/>
            <a:r>
              <a:rPr lang="cs-CZ" sz="2600" dirty="0" smtClean="0">
                <a:latin typeface="Candara" pitchFamily="34" charset="0"/>
              </a:rPr>
              <a:t> 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Tepelné, vodní, větrné, jaderné, solární, geotermální, přílivové. 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Jaké elektrárny se nejčastěji používají v ČR?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Tepelné, vodní, jaderné.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Jaké zdroje energie v současnosti rozlišujeme? Vysvětli.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Obnovitelné a neobnovitelné.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Popiš jednotlivé druhy elektráren a řekni jejich výhody a nevýhody. </a:t>
            </a:r>
          </a:p>
          <a:p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6. Co je to rozvodná elektrická síť?</a:t>
            </a: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36392"/>
            <a:ext cx="792088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ARNOLD </a:t>
            </a:r>
            <a:r>
              <a:rPr lang="cs-CZ" sz="1800" dirty="0">
                <a:latin typeface="Candara" panose="020E0502030303020204" pitchFamily="34" charset="0"/>
              </a:rPr>
              <a:t>PAUL.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tepelná elektrárna [online]. [cit. </a:t>
            </a:r>
            <a:r>
              <a:rPr lang="cs-CZ" sz="1800" dirty="0" smtClean="0">
                <a:latin typeface="Candara" panose="020E0502030303020204" pitchFamily="34" charset="0"/>
              </a:rPr>
              <a:t>21.6.2013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2.5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2"/>
              </a:rPr>
              <a:t>cs.wikipedia.org/wiki/Soubor:Coal_power_plant_Datteln_1.jpg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PETR ŠTEFEK.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tepelná elektrárna </a:t>
            </a:r>
            <a:r>
              <a:rPr lang="cs-CZ" sz="1800" dirty="0" err="1">
                <a:latin typeface="Candara" panose="020E0502030303020204" pitchFamily="34" charset="0"/>
              </a:rPr>
              <a:t>Prunéřov</a:t>
            </a:r>
            <a:r>
              <a:rPr lang="cs-CZ" sz="1800" dirty="0">
                <a:latin typeface="Candara" panose="020E0502030303020204" pitchFamily="34" charset="0"/>
              </a:rPr>
              <a:t> [online]. [cit. </a:t>
            </a:r>
            <a:r>
              <a:rPr lang="cs-CZ" sz="1800" dirty="0" smtClean="0">
                <a:latin typeface="Candara" panose="020E0502030303020204" pitchFamily="34" charset="0"/>
              </a:rPr>
              <a:t>21.6.2013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3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3"/>
              </a:rPr>
              <a:t>upload.wikimedia.org/wikipedia/commons/thumb/c/cd/Elektrarna_Prunerov_II_20070926.jpg/220px-Elektrarna_Prunerov_II_20070926.jpg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FDOMINEC.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nákres tepelné elektrárny [online]. [cit. </a:t>
            </a:r>
            <a:r>
              <a:rPr lang="cs-CZ" sz="1800" dirty="0" smtClean="0">
                <a:latin typeface="Candara" panose="020E0502030303020204" pitchFamily="34" charset="0"/>
              </a:rPr>
              <a:t>21.6.2013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, 2.5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, 2.0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 and 1.0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4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4"/>
              </a:rPr>
              <a:t>cs.wikipedia.org/wiki/Soubor:PowerStation_cs.svg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TOMIA.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nákres vodní elektrárny [online]. [cit. </a:t>
            </a:r>
            <a:r>
              <a:rPr lang="cs-CZ" sz="1800" dirty="0" smtClean="0">
                <a:latin typeface="Candara" panose="020E0502030303020204" pitchFamily="34" charset="0"/>
              </a:rPr>
              <a:t>21.6.2013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5"/>
              </a:rPr>
              <a:t>cs.wikipedia.org/wiki/Soubor:Hydroelectric_dam-letters.svg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STEFFEN KUNTOFF.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nákres jaderné elektrárny [online]. [cit. </a:t>
            </a:r>
            <a:r>
              <a:rPr lang="cs-CZ" sz="1800" dirty="0" smtClean="0">
                <a:latin typeface="Candara" panose="020E0502030303020204" pitchFamily="34" charset="0"/>
              </a:rPr>
              <a:t>21.6.2013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2.0 </a:t>
            </a:r>
            <a:r>
              <a:rPr lang="cs-CZ" sz="1800" dirty="0" err="1">
                <a:latin typeface="Candara" panose="020E0502030303020204" pitchFamily="34" charset="0"/>
              </a:rPr>
              <a:t>Germany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6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6"/>
              </a:rPr>
              <a:t>cs.wikipedia.org/wiki/Soubor:Nuclear_power_plant-pressurized_water_reactor-PWR.png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  <a:hlinkClick r:id="rId2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028881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ZÁKUPÁK.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solární elektrárna [online]. [cit. </a:t>
            </a:r>
            <a:r>
              <a:rPr lang="cs-CZ" sz="1800" dirty="0" smtClean="0">
                <a:latin typeface="Candara" panose="020E0502030303020204" pitchFamily="34" charset="0"/>
              </a:rPr>
              <a:t>28.3.2013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2"/>
              </a:rPr>
              <a:t>cs.wikipedia.org/wiki/Soubor:Str%C3%A1%C5%BE_panely.jpg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CHRISTOFFERRIEMER.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solární panely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Uveďte autora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3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3"/>
              </a:rPr>
              <a:t>commons.wikimedia.org/wiki/File:As_solar_firmengebaude.jpg?uselang=cs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GRETAR ÍVARSSON – EDITED BY FIR0002.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geotermální elektrárna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4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4"/>
              </a:rPr>
              <a:t>cs.wikipedia.org/wiki/Soubor:NesjavellirPowerPlant_edit2.jpg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ROGER MCLASSUS.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gejzír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5"/>
              </a:rPr>
              <a:t>cs.wikipedia.org/wiki/Soubor:1972_Iceland_Geysir-2.jpg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HARTMUT INERLE.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přílivová elektrárna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6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6"/>
              </a:rPr>
              <a:t>cs.wikipedia.org/wiki/Soubor:TideKraftwerk.jpg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AATU LIIMATTA.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rozvodná elektrická síť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2.5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7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7"/>
              </a:rPr>
              <a:t>cs.wikipedia.org/wiki/Soubor:Electric_wiring_near_Helsinki.JPG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11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67457"/>
            <a:ext cx="8028881" cy="14694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KRIPLOZOIK</a:t>
            </a:r>
            <a:r>
              <a:rPr lang="cs-CZ" sz="1800" dirty="0">
                <a:latin typeface="Candara" panose="020E0502030303020204" pitchFamily="34" charset="0"/>
              </a:rPr>
              <a:t>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rozvodná elektrická síť [online]. [cit. </a:t>
            </a:r>
            <a:r>
              <a:rPr lang="cs-CZ" sz="1800" dirty="0" smtClean="0">
                <a:latin typeface="Candara" panose="020E0502030303020204" pitchFamily="34" charset="0"/>
              </a:rPr>
              <a:t>28.6.2013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Uveďte autora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2"/>
              </a:rPr>
              <a:t>cs.wikipedia.org/wiki/Soubor:Electric-wiring.JPG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  <a:hlinkClick r:id="rId3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8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384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967</TotalTime>
  <Words>740</Words>
  <Application>Microsoft Office PowerPoint</Application>
  <PresentationFormat>Předvádění na obrazovce (4:3)</PresentationFormat>
  <Paragraphs>127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Snímek 1</vt:lpstr>
      <vt:lpstr>Výroba a přenos elektrické energie</vt:lpstr>
      <vt:lpstr>Snímek 3</vt:lpstr>
      <vt:lpstr>Snímek 4</vt:lpstr>
      <vt:lpstr>Tepelné elektrárny</vt:lpstr>
      <vt:lpstr>Princip tepelné elektrárny</vt:lpstr>
      <vt:lpstr>Vodní elektrárny</vt:lpstr>
      <vt:lpstr>Větrné elektrárny</vt:lpstr>
      <vt:lpstr>Jaderné elektrárny</vt:lpstr>
      <vt:lpstr>Solární elektrárny</vt:lpstr>
      <vt:lpstr>Geotermální elektrárny</vt:lpstr>
      <vt:lpstr>Přílivové elektrárny</vt:lpstr>
      <vt:lpstr>Rozvodná elektrická Síť</vt:lpstr>
      <vt:lpstr>Snímek 14</vt:lpstr>
      <vt:lpstr>Snímek 15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127</cp:revision>
  <dcterms:created xsi:type="dcterms:W3CDTF">2013-01-16T20:09:48Z</dcterms:created>
  <dcterms:modified xsi:type="dcterms:W3CDTF">2015-07-17T07:55:26Z</dcterms:modified>
</cp:coreProperties>
</file>