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14"/>
  </p:notesMasterIdLst>
  <p:sldIdLst>
    <p:sldId id="271" r:id="rId2"/>
    <p:sldId id="256" r:id="rId3"/>
    <p:sldId id="297" r:id="rId4"/>
    <p:sldId id="302" r:id="rId5"/>
    <p:sldId id="301" r:id="rId6"/>
    <p:sldId id="306" r:id="rId7"/>
    <p:sldId id="303" r:id="rId8"/>
    <p:sldId id="304" r:id="rId9"/>
    <p:sldId id="305" r:id="rId10"/>
    <p:sldId id="307" r:id="rId11"/>
    <p:sldId id="264" r:id="rId12"/>
    <p:sldId id="27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26B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0941" autoAdjust="0"/>
  </p:normalViewPr>
  <p:slideViewPr>
    <p:cSldViewPr>
      <p:cViewPr>
        <p:scale>
          <a:sx n="70" d="100"/>
          <a:sy n="70" d="100"/>
        </p:scale>
        <p:origin x="-1074" y="-57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11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microsoft.com/office/2007/relationships/hdphoto" Target="../media/hdphoto2.wdp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microsoft.com/office/2007/relationships/hdphoto" Target="../media/hdphoto1.wdp"/><Relationship Id="rId7" Type="http://schemas.openxmlformats.org/officeDocument/2006/relationships/image" Target="../media/image14.png"/><Relationship Id="rId12" Type="http://schemas.microsoft.com/office/2007/relationships/hdphoto" Target="../media/hdphoto8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emf"/><Relationship Id="rId11" Type="http://schemas.openxmlformats.org/officeDocument/2006/relationships/image" Target="../media/image16.png"/><Relationship Id="rId5" Type="http://schemas.microsoft.com/office/2007/relationships/hdphoto" Target="../media/hdphoto5.wdp"/><Relationship Id="rId10" Type="http://schemas.microsoft.com/office/2007/relationships/hdphoto" Target="../media/hdphoto7.wdp"/><Relationship Id="rId4" Type="http://schemas.openxmlformats.org/officeDocument/2006/relationships/image" Target="../media/image12.png"/><Relationship Id="rId9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Batterie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1908" y="273213"/>
            <a:ext cx="57721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3529" y="1556792"/>
            <a:ext cx="777686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projektu: </a:t>
            </a:r>
            <a:r>
              <a:rPr lang="cs-CZ" b="1" dirty="0" smtClean="0">
                <a:latin typeface="Candara" panose="020E0502030303020204" pitchFamily="34" charset="0"/>
              </a:rPr>
              <a:t>CZ.1.07/1.4.00/21.3811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Název DUM</a:t>
            </a:r>
            <a:r>
              <a:rPr lang="cs-CZ" dirty="0" smtClean="0">
                <a:latin typeface="Candara" panose="020E0502030303020204" pitchFamily="34" charset="0"/>
              </a:rPr>
              <a:t>: </a:t>
            </a:r>
            <a:r>
              <a:rPr lang="cs-CZ" b="1" dirty="0" smtClean="0">
                <a:latin typeface="Candara" panose="020E0502030303020204" pitchFamily="34" charset="0"/>
              </a:rPr>
              <a:t>Výkon elektrického proudu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DUM: III/2/FY/2/2/16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Vzdělávací </a:t>
            </a:r>
            <a:r>
              <a:rPr lang="cs-CZ" dirty="0" smtClean="0">
                <a:latin typeface="Candara" panose="020E0502030303020204" pitchFamily="34" charset="0"/>
              </a:rPr>
              <a:t>předmět: Fyzika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Tematická </a:t>
            </a:r>
            <a:r>
              <a:rPr lang="cs-CZ" dirty="0" smtClean="0">
                <a:latin typeface="Candara" panose="020E0502030303020204" pitchFamily="34" charset="0"/>
              </a:rPr>
              <a:t>oblast: Elektrické a magnetické jevy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Autor: </a:t>
            </a:r>
            <a:r>
              <a:rPr lang="cs-CZ" b="1" dirty="0" smtClean="0">
                <a:latin typeface="Candara" panose="020E0502030303020204" pitchFamily="34" charset="0"/>
              </a:rPr>
              <a:t>Mgr</a:t>
            </a:r>
            <a:r>
              <a:rPr lang="cs-CZ" b="1" dirty="0">
                <a:latin typeface="Candara" panose="020E0502030303020204" pitchFamily="34" charset="0"/>
              </a:rPr>
              <a:t>. Petra </a:t>
            </a:r>
            <a:r>
              <a:rPr lang="cs-CZ" b="1" dirty="0" err="1">
                <a:latin typeface="Candara" panose="020E0502030303020204" pitchFamily="34" charset="0"/>
              </a:rPr>
              <a:t>Kejkrtová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Anotace: Žák </a:t>
            </a:r>
            <a:r>
              <a:rPr lang="cs-CZ" dirty="0">
                <a:latin typeface="Candara" panose="020E0502030303020204" pitchFamily="34" charset="0"/>
              </a:rPr>
              <a:t>se seznámí </a:t>
            </a:r>
            <a:r>
              <a:rPr lang="cs-CZ" dirty="0" smtClean="0">
                <a:latin typeface="Candara" panose="020E0502030303020204" pitchFamily="34" charset="0"/>
              </a:rPr>
              <a:t>s fyzikální veličinou elektrický výkon (elektrický příkon). Žák se naučí pomocí vzorce vypočítat elektrický příkon spotřebiče a pomocí elektrického příkonu vypočítat vykonanou elektrickou práci.</a:t>
            </a:r>
          </a:p>
          <a:p>
            <a:r>
              <a:rPr lang="cs-CZ" dirty="0" smtClean="0">
                <a:latin typeface="Candara" panose="020E0502030303020204" pitchFamily="34" charset="0"/>
              </a:rPr>
              <a:t>Klíčová </a:t>
            </a:r>
            <a:r>
              <a:rPr lang="cs-CZ" dirty="0">
                <a:latin typeface="Candara" panose="020E0502030303020204" pitchFamily="34" charset="0"/>
              </a:rPr>
              <a:t>slova</a:t>
            </a:r>
            <a:r>
              <a:rPr lang="cs-CZ" dirty="0" smtClean="0">
                <a:latin typeface="Candara" panose="020E0502030303020204" pitchFamily="34" charset="0"/>
              </a:rPr>
              <a:t>: Elektrický výkon, elektrický příkon, elektrická práce, </a:t>
            </a:r>
            <a:r>
              <a:rPr lang="cs-CZ" dirty="0">
                <a:latin typeface="Candara" panose="020E0502030303020204" pitchFamily="34" charset="0"/>
              </a:rPr>
              <a:t>jednotka </a:t>
            </a:r>
            <a:r>
              <a:rPr lang="cs-CZ" dirty="0" smtClean="0">
                <a:latin typeface="Candara" panose="020E0502030303020204" pitchFamily="34" charset="0"/>
              </a:rPr>
              <a:t>elektrického příkonu, </a:t>
            </a:r>
            <a:r>
              <a:rPr lang="cs-CZ" dirty="0">
                <a:latin typeface="Candara" panose="020E0502030303020204" pitchFamily="34" charset="0"/>
              </a:rPr>
              <a:t>výpočet </a:t>
            </a:r>
            <a:r>
              <a:rPr lang="cs-CZ" dirty="0" smtClean="0">
                <a:latin typeface="Candara" panose="020E0502030303020204" pitchFamily="34" charset="0"/>
              </a:rPr>
              <a:t>elektrického příkonu. </a:t>
            </a:r>
          </a:p>
          <a:p>
            <a:r>
              <a:rPr lang="cs-CZ" dirty="0" smtClean="0">
                <a:latin typeface="Candara" panose="020E0502030303020204" pitchFamily="34" charset="0"/>
              </a:rPr>
              <a:t>Metodické pokyny: PC</a:t>
            </a:r>
            <a:r>
              <a:rPr lang="cs-CZ" dirty="0">
                <a:latin typeface="Candara" panose="020E0502030303020204" pitchFamily="34" charset="0"/>
              </a:rPr>
              <a:t>, DTP, metodické </a:t>
            </a:r>
            <a:r>
              <a:rPr lang="cs-CZ" dirty="0" smtClean="0">
                <a:latin typeface="Candara" panose="020E0502030303020204" pitchFamily="34" charset="0"/>
              </a:rPr>
              <a:t>pokyny </a:t>
            </a:r>
            <a:r>
              <a:rPr lang="cs-CZ" dirty="0">
                <a:latin typeface="Candara" panose="020E0502030303020204" pitchFamily="34" charset="0"/>
              </a:rPr>
              <a:t>jsou součástí </a:t>
            </a:r>
            <a:r>
              <a:rPr lang="cs-CZ" dirty="0" smtClean="0">
                <a:latin typeface="Candara" panose="020E0502030303020204" pitchFamily="34" charset="0"/>
              </a:rPr>
              <a:t>materiálu.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Druh učebního </a:t>
            </a:r>
            <a:r>
              <a:rPr lang="cs-CZ" dirty="0" smtClean="0">
                <a:latin typeface="Candara" panose="020E0502030303020204" pitchFamily="34" charset="0"/>
              </a:rPr>
              <a:t>materiálu: Prezentace </a:t>
            </a:r>
            <a:r>
              <a:rPr lang="cs-CZ" dirty="0">
                <a:latin typeface="Candara" panose="020E0502030303020204" pitchFamily="34" charset="0"/>
              </a:rPr>
              <a:t>doplněná fotografiemi a úkoly.</a:t>
            </a:r>
          </a:p>
          <a:p>
            <a:r>
              <a:rPr lang="cs-CZ" dirty="0">
                <a:latin typeface="Candara" panose="020E0502030303020204" pitchFamily="34" charset="0"/>
              </a:rPr>
              <a:t>Druh </a:t>
            </a:r>
            <a:r>
              <a:rPr lang="cs-CZ" dirty="0" smtClean="0">
                <a:latin typeface="Candara" panose="020E0502030303020204" pitchFamily="34" charset="0"/>
              </a:rPr>
              <a:t>interaktivity: Kombinovaná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Cílová </a:t>
            </a:r>
            <a:r>
              <a:rPr lang="cs-CZ" dirty="0" smtClean="0">
                <a:latin typeface="Candara" panose="020E0502030303020204" pitchFamily="34" charset="0"/>
              </a:rPr>
              <a:t>skupina: Žák </a:t>
            </a:r>
            <a:r>
              <a:rPr lang="cs-CZ" dirty="0">
                <a:latin typeface="Candara" panose="020E0502030303020204" pitchFamily="34" charset="0"/>
              </a:rPr>
              <a:t>8</a:t>
            </a:r>
            <a:r>
              <a:rPr lang="cs-CZ" dirty="0" smtClean="0">
                <a:latin typeface="Candara" panose="020E0502030303020204" pitchFamily="34" charset="0"/>
              </a:rPr>
              <a:t>. </a:t>
            </a:r>
            <a:r>
              <a:rPr lang="cs-CZ" dirty="0">
                <a:latin typeface="Candara" panose="020E0502030303020204" pitchFamily="34" charset="0"/>
              </a:rPr>
              <a:t>ročníku</a:t>
            </a:r>
          </a:p>
          <a:p>
            <a:r>
              <a:rPr lang="cs-CZ" dirty="0">
                <a:latin typeface="Candara" panose="020E0502030303020204" pitchFamily="34" charset="0"/>
              </a:rPr>
              <a:t>Datum vzniku </a:t>
            </a:r>
            <a:r>
              <a:rPr lang="cs-CZ" dirty="0" smtClean="0">
                <a:latin typeface="Candara" panose="020E0502030303020204" pitchFamily="34" charset="0"/>
              </a:rPr>
              <a:t>DUM: 28.4.2014</a:t>
            </a:r>
            <a:endParaRPr lang="cs-CZ" dirty="0">
              <a:latin typeface="Candara" panose="020E0502030303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1021" y="6081107"/>
            <a:ext cx="4733925" cy="70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7957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71600" y="3068960"/>
            <a:ext cx="6572482" cy="175329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400" b="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Výkon elektrického proudu</a:t>
            </a:r>
            <a:endParaRPr lang="cs-CZ" sz="5400" b="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1691680" y="800768"/>
            <a:ext cx="5276338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7239000" cy="5527874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Elektrický výkon je fyzikální veličina.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Vyjadřuje elektrickou práci, která se vykonala za jednotku času.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Značka: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Základní jednotka: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 W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[watt]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Elektrický výkon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měříme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wattmetrem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.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645024"/>
            <a:ext cx="2103437" cy="2493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95096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7239000" cy="554461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V praxi rozlišujeme elektrický výkon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a elektrický příkon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</a:t>
            </a:r>
            <a:r>
              <a:rPr lang="cs-CZ" b="1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O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 daného zařízení.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Výkon: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užitečná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elektrická práce, která se vykonala za 1 s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Příkon: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elektrická práce, která se skutečně vykonala za 1 s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(příkon zahrnuje ztrátu části energie – zahřívání vlákna žárovky při svícení, zahřívání motoru vlivem tření atd.)</a:t>
            </a:r>
          </a:p>
        </p:txBody>
      </p:sp>
    </p:spTree>
    <p:extLst>
      <p:ext uri="{BB962C8B-B14F-4D97-AF65-F5344CB8AC3E}">
        <p14:creationId xmlns:p14="http://schemas.microsoft.com/office/powerpoint/2010/main" xmlns="" val="2225923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7272808" cy="5256584"/>
          </a:xfrm>
          <a:noFill/>
          <a:ln>
            <a:noFill/>
          </a:ln>
        </p:spPr>
        <p:txBody>
          <a:bodyPr>
            <a:no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Elektrická práce vykonaná za jednotku času.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Pro výpočet příkonu platí, že pokud prochází vodičem, mezi jehož konci je stálé napětí U, stálý elektrický proud I :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</a:t>
            </a:r>
            <a:r>
              <a:rPr lang="cs-CZ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o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- příkon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W - elektrická práce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 - elektrické napětí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- elektrický proud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t - čas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70409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Výpočet elektrického výkonu (příkonu)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51419" y="3140968"/>
            <a:ext cx="3505200" cy="10287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9525">
            <a:solidFill>
              <a:srgbClr val="FF0000"/>
            </a:solidFill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2952929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6051" y="1160748"/>
            <a:ext cx="7272808" cy="5256584"/>
          </a:xfrm>
          <a:noFill/>
          <a:ln>
            <a:noFill/>
          </a:ln>
        </p:spPr>
        <p:txBody>
          <a:bodyPr>
            <a:no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Na elektrických spotřebičích je většinou uveden příkon ve wattech při připojení spotřebiče k určitému napětí.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Platí, že pokud známe elektrický příkon P</a:t>
            </a:r>
            <a:r>
              <a:rPr lang="cs-CZ" b="1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O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a dobu t, kterou procházel vodičem elektrický proud, vypočítáme elektrickou práci: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</a:t>
            </a:r>
            <a:r>
              <a:rPr lang="cs-CZ" baseline="-250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o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- příkon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W - elektrická práce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t - čas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Pro elektrickou práci užíváme jednotku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1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W.s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.  </a:t>
            </a:r>
            <a:endParaRPr lang="cs-CZ" b="1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Platí:   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1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W.s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= 1 J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536" y="476672"/>
            <a:ext cx="73967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Výpočet elektrické práce pomocí příkonu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0932" y="3645024"/>
            <a:ext cx="2085975" cy="8382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15875">
            <a:solidFill>
              <a:srgbClr val="FF0000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xmlns="" val="1304238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239000" cy="482312"/>
          </a:xfrm>
        </p:spPr>
        <p:txBody>
          <a:bodyPr>
            <a:normAutofit/>
          </a:bodyPr>
          <a:lstStyle/>
          <a:p>
            <a:r>
              <a:rPr lang="cs-CZ" sz="2600" b="0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Příklady:</a:t>
            </a:r>
            <a:endParaRPr lang="cs-CZ" sz="2600" b="0" dirty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7920880" cy="504056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1. Žárovkou prochází proud 0,5 A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a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 je připojena ke zdroji napětí 140 V. Jaký je příkon této žárovky?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U =140 V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I = 0,5 A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P = ? [W]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P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 = U . I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P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 = 140 . 0,5</a:t>
            </a:r>
          </a:p>
          <a:p>
            <a:pPr marL="0" indent="0">
              <a:buNone/>
            </a:pPr>
            <a:r>
              <a:rPr lang="cs-CZ" u="dbl" dirty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P</a:t>
            </a:r>
            <a:r>
              <a:rPr lang="cs-CZ" u="dbl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 = 70 W</a:t>
            </a:r>
          </a:p>
          <a:p>
            <a:pPr marL="0" indent="0">
              <a:buNone/>
            </a:pPr>
            <a:endParaRPr lang="cs-CZ" u="dbl" dirty="0" smtClean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Příkon žárovky je 70 W.</a:t>
            </a:r>
          </a:p>
          <a:p>
            <a:pPr marL="514350" indent="-514350">
              <a:buAutoNum type="arabicPeriod"/>
            </a:pPr>
            <a:endParaRPr lang="cs-CZ" dirty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7906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7787208" cy="630932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2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. Vypočítejte velikost elektrického proudu, který prochází žárovkou v automobilu o příkonu 60 W při napětí 12 V.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U =12 V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P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 = 60 W</a:t>
            </a:r>
          </a:p>
          <a:p>
            <a:pPr marL="0" indent="0">
              <a:buNone/>
            </a:pPr>
            <a:r>
              <a:rPr lang="cs-CZ" u="sng" dirty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I</a:t>
            </a: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 = ? [A]</a:t>
            </a:r>
          </a:p>
          <a:p>
            <a:pPr marL="0" indent="0">
              <a:buNone/>
            </a:pPr>
            <a:endParaRPr lang="cs-CZ" u="sng" dirty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u="sng" dirty="0" smtClean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u="sng" dirty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u="sng" dirty="0" smtClean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Žárovkou prochází elektrický proud 5 A.</a:t>
            </a:r>
          </a:p>
          <a:p>
            <a:pPr marL="0" indent="0">
              <a:buNone/>
            </a:pPr>
            <a:endParaRPr lang="cs-CZ" u="dbl" dirty="0" smtClean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u="dbl" dirty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u="dbl" dirty="0" smtClean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11200"/>
                    </a14:imgEffect>
                    <a14:imgEffect>
                      <a14:saturation sat="17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5556" y="3212976"/>
            <a:ext cx="900100" cy="84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colorTemperature colorTemp="11500"/>
                    </a14:imgEffect>
                    <a14:imgEffect>
                      <a14:saturation sat="17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0953" y="4058588"/>
            <a:ext cx="984473" cy="8672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colorTemperature colorTemp="11200"/>
                    </a14:imgEffect>
                    <a14:imgEffect>
                      <a14:saturation sat="17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649" y="5030336"/>
            <a:ext cx="1075079" cy="521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98196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9" y="548680"/>
            <a:ext cx="7704856" cy="590465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3. Topná spirála v elektrickém vařiči je připojena k napětí 230 V. Odpor této rozžhavené spirály je 16 </a:t>
            </a:r>
            <a:r>
              <a:rPr lang="el-GR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Ω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. Vypočítejte příkon spirály.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U =230 V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R = 16 </a:t>
            </a:r>
            <a:r>
              <a:rPr lang="el-GR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Ω</a:t>
            </a:r>
            <a:endParaRPr lang="cs-CZ" dirty="0" smtClean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P = ? [W]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P = U . I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P = 230 . 11,5</a:t>
            </a:r>
          </a:p>
          <a:p>
            <a:pPr marL="0" indent="0">
              <a:buNone/>
            </a:pPr>
            <a:r>
              <a:rPr lang="cs-CZ" u="dbl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P = 2645 W</a:t>
            </a:r>
          </a:p>
          <a:p>
            <a:pPr marL="0" indent="0">
              <a:buNone/>
            </a:pPr>
            <a:endParaRPr lang="cs-CZ" u="dbl" dirty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u="dbl" dirty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Příkon spirály je 2645 W.</a:t>
            </a:r>
          </a:p>
          <a:p>
            <a:pPr marL="514350" indent="-514350">
              <a:buAutoNum type="arabicPeriod"/>
            </a:pPr>
            <a:endParaRPr lang="cs-CZ" dirty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427984" y="3429000"/>
            <a:ext cx="1872208" cy="720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11500"/>
                    </a14:imgEffect>
                    <a14:imgEffect>
                      <a14:saturation sat="17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6497" y="2717476"/>
            <a:ext cx="1524000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46243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9" y="548680"/>
            <a:ext cx="7704856" cy="590465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4. Vypočítej odpor žárovky, jejíž příkon je při napětí 120 V 60W.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U =120 V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P = 60 W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R = ? [</a:t>
            </a:r>
            <a:r>
              <a:rPr lang="el-GR" u="sng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Ω]</a:t>
            </a:r>
            <a:endParaRPr lang="cs-CZ" u="sng" dirty="0" smtClean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u="dbl" dirty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u="dbl" dirty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Odpor žárovky je 240 </a:t>
            </a:r>
            <a:r>
              <a:rPr lang="el-GR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Ω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.</a:t>
            </a:r>
          </a:p>
          <a:p>
            <a:pPr marL="514350" indent="-514350">
              <a:buAutoNum type="arabicPeriod"/>
            </a:pPr>
            <a:endParaRPr lang="cs-CZ" dirty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11200"/>
                    </a14:imgEffect>
                    <a14:imgEffect>
                      <a14:saturation sat="17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70323" y="2876492"/>
            <a:ext cx="1048005" cy="985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colorTemperature colorTemp="11125"/>
                    </a14:imgEffect>
                    <a14:imgEffect>
                      <a14:saturation sat="15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919413"/>
            <a:ext cx="1152525" cy="101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69429" y="3799103"/>
            <a:ext cx="1317105" cy="10207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colorTemperature colorTemp="11500"/>
                    </a14:imgEffect>
                    <a14:imgEffect>
                      <a14:saturation sat="18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83067" y="4856183"/>
            <a:ext cx="1428750" cy="619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9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colorTemperature colorTemp="11275"/>
                    </a14:imgEffect>
                    <a14:imgEffect>
                      <a14:saturation sat="28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924" y="3861930"/>
            <a:ext cx="1295747" cy="1015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11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colorTemperature colorTemp="11500"/>
                    </a14:imgEffect>
                    <a14:imgEffect>
                      <a14:saturation sat="17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924" y="4877515"/>
            <a:ext cx="1857375" cy="619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86626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401461" y="223099"/>
            <a:ext cx="2864887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Candara" pitchFamily="34" charset="0"/>
              </a:rPr>
              <a:t>Otázky a úkoly</a:t>
            </a:r>
            <a:r>
              <a:rPr lang="cs-CZ" sz="3200" dirty="0">
                <a:solidFill>
                  <a:schemeClr val="bg1"/>
                </a:solidFill>
                <a:latin typeface="+mj-lt"/>
              </a:rPr>
              <a:t>:</a:t>
            </a:r>
            <a:endParaRPr lang="cs-CZ" sz="3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89808" y="807874"/>
            <a:ext cx="8942387" cy="5693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1. Co vyjadřuje veličina elektrický výkon?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El. </a:t>
            </a:r>
            <a:r>
              <a:rPr lang="cs-CZ" sz="2600" dirty="0">
                <a:solidFill>
                  <a:srgbClr val="C00000"/>
                </a:solidFill>
                <a:latin typeface="Candara" pitchFamily="34" charset="0"/>
              </a:rPr>
              <a:t>p</a:t>
            </a:r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ráci, která se vykonala za jednotku času.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2. Jaká je značka a jednotka elektrického výkonu?</a:t>
            </a:r>
          </a:p>
          <a:p>
            <a:pPr marL="0" indent="0">
              <a:buNone/>
            </a:pPr>
            <a:r>
              <a:rPr lang="cs-CZ" sz="2600" dirty="0">
                <a:solidFill>
                  <a:srgbClr val="C00000"/>
                </a:solidFill>
                <a:latin typeface="Candara" pitchFamily="34" charset="0"/>
              </a:rPr>
              <a:t>P</a:t>
            </a:r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, </a:t>
            </a:r>
            <a:r>
              <a:rPr lang="cs-CZ" sz="2600" dirty="0">
                <a:solidFill>
                  <a:srgbClr val="C00000"/>
                </a:solidFill>
                <a:latin typeface="Candara" pitchFamily="34" charset="0"/>
              </a:rPr>
              <a:t>W</a:t>
            </a:r>
            <a:endParaRPr lang="cs-CZ" sz="2600" dirty="0" smtClean="0">
              <a:solidFill>
                <a:srgbClr val="C00000"/>
              </a:solidFill>
              <a:latin typeface="Candara" pitchFamily="34" charset="0"/>
            </a:endParaRPr>
          </a:p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3. Jaký je rozdíl mezi výkonem a příkonem?</a:t>
            </a:r>
          </a:p>
          <a:p>
            <a:pPr marL="0" indent="0"/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Příkon zahrnuje ztráty části energie.</a:t>
            </a:r>
            <a:endParaRPr lang="cs-CZ" sz="2600" dirty="0">
              <a:solidFill>
                <a:srgbClr val="C00000"/>
              </a:solidFill>
              <a:latin typeface="Candara" pitchFamily="34" charset="0"/>
            </a:endParaRPr>
          </a:p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4. Podle jakého vzorce vypočítáte velikost elektrického příkonu?</a:t>
            </a:r>
          </a:p>
          <a:p>
            <a:pPr marL="0" indent="0"/>
            <a:endParaRPr lang="cs-CZ" sz="2600" dirty="0">
              <a:solidFill>
                <a:schemeClr val="accent6">
                  <a:lumMod val="60000"/>
                  <a:lumOff val="40000"/>
                </a:schemeClr>
              </a:solidFill>
              <a:latin typeface="Candara" pitchFamily="34" charset="0"/>
            </a:endParaRPr>
          </a:p>
          <a:p>
            <a:pPr marL="0" indent="0"/>
            <a:endParaRPr lang="cs-CZ" sz="2600" dirty="0" smtClean="0">
              <a:solidFill>
                <a:schemeClr val="accent6">
                  <a:lumMod val="75000"/>
                </a:schemeClr>
              </a:solidFill>
              <a:latin typeface="Candara" pitchFamily="34" charset="0"/>
            </a:endParaRPr>
          </a:p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5. Podle jakého vzorce vypočítáte velikost elektrické práce pomocí příkonu?</a:t>
            </a:r>
          </a:p>
          <a:p>
            <a:pPr marL="0" indent="0"/>
            <a:endParaRPr lang="cs-CZ" sz="2600" dirty="0" smtClean="0">
              <a:solidFill>
                <a:schemeClr val="accent6">
                  <a:lumMod val="60000"/>
                  <a:lumOff val="40000"/>
                </a:schemeClr>
              </a:solidFill>
              <a:latin typeface="Candara" pitchFamily="34" charset="0"/>
            </a:endParaRPr>
          </a:p>
          <a:p>
            <a:pPr marL="0" indent="0"/>
            <a:endParaRPr lang="cs-CZ" sz="2600" dirty="0">
              <a:solidFill>
                <a:srgbClr val="C00000"/>
              </a:solidFill>
              <a:latin typeface="Candar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748735"/>
            <a:ext cx="2520280" cy="7524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494899"/>
            <a:ext cx="1895734" cy="7766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226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504056"/>
          </a:xfrm>
        </p:spPr>
        <p:txBody>
          <a:bodyPr>
            <a:normAutofit/>
          </a:bodyPr>
          <a:lstStyle/>
          <a:p>
            <a:pPr algn="l"/>
            <a:r>
              <a:rPr lang="cs-CZ" sz="1700" b="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Použité zdroje:</a:t>
            </a:r>
            <a:endParaRPr lang="cs-CZ" sz="1600" b="0" dirty="0">
              <a:solidFill>
                <a:srgbClr val="FFC000"/>
              </a:solidFill>
              <a:latin typeface="Candara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340768"/>
            <a:ext cx="7812856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latin typeface="Candara" panose="020E0502030303020204" pitchFamily="34" charset="0"/>
              </a:rPr>
              <a:t>AUDRIUS MEŠKAUSKAS. </a:t>
            </a:r>
            <a:r>
              <a:rPr lang="cs-CZ" sz="1800" i="1" dirty="0" err="1">
                <a:latin typeface="Candara" panose="020E0502030303020204" pitchFamily="34" charset="0"/>
              </a:rPr>
              <a:t>wikipedia</a:t>
            </a:r>
            <a:r>
              <a:rPr lang="cs-CZ" sz="1800" dirty="0">
                <a:latin typeface="Candara" panose="020E0502030303020204" pitchFamily="34" charset="0"/>
              </a:rPr>
              <a:t>: wattmetr [online]. [cit. 28.4.2014]. Dostupný pod licencí </a:t>
            </a:r>
            <a:r>
              <a:rPr lang="cs-CZ" sz="1800" dirty="0" err="1">
                <a:latin typeface="Candara" panose="020E0502030303020204" pitchFamily="34" charset="0"/>
              </a:rPr>
              <a:t>Creative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Commons</a:t>
            </a:r>
            <a:r>
              <a:rPr lang="cs-CZ" sz="1800" dirty="0">
                <a:latin typeface="Candara" panose="020E0502030303020204" pitchFamily="34" charset="0"/>
              </a:rPr>
              <a:t> Uveďte autora-Zachovejte licenci 3.0 </a:t>
            </a:r>
            <a:r>
              <a:rPr lang="cs-CZ" sz="1800" dirty="0" err="1">
                <a:latin typeface="Candara" panose="020E0502030303020204" pitchFamily="34" charset="0"/>
              </a:rPr>
              <a:t>Unported</a:t>
            </a:r>
            <a:r>
              <a:rPr lang="cs-CZ" sz="1800" dirty="0">
                <a:latin typeface="Candara" panose="020E0502030303020204" pitchFamily="34" charset="0"/>
              </a:rPr>
              <a:t> na WWW: http://cs.wikipedia.org/wiki/Soubor:Wattmeter.jpg</a:t>
            </a:r>
            <a:endParaRPr lang="cs-CZ" sz="1800" dirty="0" smtClean="0">
              <a:latin typeface="Candara" pitchFamily="34" charset="0"/>
              <a:hlinkClick r:id="rId2"/>
            </a:endParaRPr>
          </a:p>
          <a:p>
            <a:pPr marL="0" indent="0">
              <a:buNone/>
            </a:pPr>
            <a:endParaRPr lang="cs-CZ" sz="1600" dirty="0" smtClean="0">
              <a:latin typeface="Candara" pitchFamily="34" charset="0"/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5094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1777</TotalTime>
  <Words>631</Words>
  <Application>Microsoft Office PowerPoint</Application>
  <PresentationFormat>Předvádění na obrazovce (4:3)</PresentationFormat>
  <Paragraphs>108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Snímek 1</vt:lpstr>
      <vt:lpstr>Výkon elektrického proudu</vt:lpstr>
      <vt:lpstr>Snímek 3</vt:lpstr>
      <vt:lpstr>Snímek 4</vt:lpstr>
      <vt:lpstr>Snímek 5</vt:lpstr>
      <vt:lpstr>Snímek 6</vt:lpstr>
      <vt:lpstr>Příklady:</vt:lpstr>
      <vt:lpstr>Snímek 8</vt:lpstr>
      <vt:lpstr>Snímek 9</vt:lpstr>
      <vt:lpstr>Snímek 10</vt:lpstr>
      <vt:lpstr>Snímek 11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238</cp:revision>
  <dcterms:created xsi:type="dcterms:W3CDTF">2013-01-16T20:09:48Z</dcterms:created>
  <dcterms:modified xsi:type="dcterms:W3CDTF">2015-07-17T07:54:22Z</dcterms:modified>
</cp:coreProperties>
</file>