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13"/>
  </p:notesMasterIdLst>
  <p:sldIdLst>
    <p:sldId id="271" r:id="rId2"/>
    <p:sldId id="256" r:id="rId3"/>
    <p:sldId id="281" r:id="rId4"/>
    <p:sldId id="286" r:id="rId5"/>
    <p:sldId id="280" r:id="rId6"/>
    <p:sldId id="283" r:id="rId7"/>
    <p:sldId id="284" r:id="rId8"/>
    <p:sldId id="285" r:id="rId9"/>
    <p:sldId id="287" r:id="rId10"/>
    <p:sldId id="264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EEDF4"/>
    <a:srgbClr val="FA26B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70" d="100"/>
          <a:sy n="70" d="100"/>
        </p:scale>
        <p:origin x="-1074" y="-6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10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ndukce_elektrostaticka2.svg" TargetMode="External"/><Relationship Id="rId2" Type="http://schemas.openxmlformats.org/officeDocument/2006/relationships/hyperlink" Target="http://cs.wikipedia.org/wiki/Soubor:Indukce_elektrostaticka1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Dielektrikum_polarni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5678"/>
            <a:ext cx="57721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9" y="1701963"/>
            <a:ext cx="777686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projektu: </a:t>
            </a:r>
            <a:r>
              <a:rPr lang="cs-CZ" b="1" dirty="0" smtClean="0">
                <a:latin typeface="Candara" panose="020E0502030303020204" pitchFamily="34" charset="0"/>
              </a:rPr>
              <a:t>CZ.1.07/1.4.00/21.3811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Název DUM</a:t>
            </a:r>
            <a:r>
              <a:rPr lang="cs-CZ" dirty="0" smtClean="0">
                <a:latin typeface="Candara" panose="020E0502030303020204" pitchFamily="34" charset="0"/>
              </a:rPr>
              <a:t>: </a:t>
            </a:r>
            <a:r>
              <a:rPr lang="cs-CZ" b="1" dirty="0" smtClean="0">
                <a:latin typeface="Candara" panose="020E0502030303020204" pitchFamily="34" charset="0"/>
              </a:rPr>
              <a:t>Vodič a izolant v elektrickém poli</a:t>
            </a:r>
            <a:r>
              <a:rPr lang="cs-CZ" dirty="0">
                <a:latin typeface="Candara" panose="020E0502030303020204" pitchFamily="34" charset="0"/>
              </a:rPr>
              <a:t>	</a:t>
            </a:r>
          </a:p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DUM: III/2/FY/2/2/5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Vzdělávací </a:t>
            </a:r>
            <a:r>
              <a:rPr lang="cs-CZ" dirty="0" smtClean="0">
                <a:latin typeface="Candara" panose="020E0502030303020204" pitchFamily="34" charset="0"/>
              </a:rPr>
              <a:t>předmět: Fyzika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Tematická </a:t>
            </a:r>
            <a:r>
              <a:rPr lang="cs-CZ" dirty="0" smtClean="0">
                <a:latin typeface="Candara" panose="020E0502030303020204" pitchFamily="34" charset="0"/>
              </a:rPr>
              <a:t>oblast: Elektrické a magnetické jevy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Autor: </a:t>
            </a:r>
            <a:r>
              <a:rPr lang="cs-CZ" b="1" dirty="0" smtClean="0">
                <a:latin typeface="Candara" panose="020E0502030303020204" pitchFamily="34" charset="0"/>
              </a:rPr>
              <a:t>Mgr</a:t>
            </a:r>
            <a:r>
              <a:rPr lang="cs-CZ" b="1" dirty="0">
                <a:latin typeface="Candara" panose="020E0502030303020204" pitchFamily="34" charset="0"/>
              </a:rPr>
              <a:t>. Petra </a:t>
            </a:r>
            <a:r>
              <a:rPr lang="cs-CZ" b="1" dirty="0" err="1">
                <a:latin typeface="Candara" panose="020E0502030303020204" pitchFamily="34" charset="0"/>
              </a:rPr>
              <a:t>Kejkrtová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Anotace: Žák </a:t>
            </a:r>
            <a:r>
              <a:rPr lang="cs-CZ" dirty="0">
                <a:latin typeface="Candara" panose="020E0502030303020204" pitchFamily="34" charset="0"/>
              </a:rPr>
              <a:t>se seznámí </a:t>
            </a:r>
            <a:r>
              <a:rPr lang="cs-CZ" dirty="0" smtClean="0">
                <a:latin typeface="Candara" panose="020E0502030303020204" pitchFamily="34" charset="0"/>
              </a:rPr>
              <a:t>s elektrostatickou indukcí a polarizací izolantu. Žák pozná, že elektricky nabité těleso může přitahovat i tělesa elektricky nenabitá.</a:t>
            </a:r>
          </a:p>
          <a:p>
            <a:r>
              <a:rPr lang="cs-CZ" dirty="0" smtClean="0">
                <a:latin typeface="Candara" panose="020E0502030303020204" pitchFamily="34" charset="0"/>
              </a:rPr>
              <a:t>Klíčová </a:t>
            </a:r>
            <a:r>
              <a:rPr lang="cs-CZ" dirty="0">
                <a:latin typeface="Candara" panose="020E0502030303020204" pitchFamily="34" charset="0"/>
              </a:rPr>
              <a:t>slova</a:t>
            </a:r>
            <a:r>
              <a:rPr lang="cs-CZ" dirty="0" smtClean="0">
                <a:latin typeface="Candara" panose="020E0502030303020204" pitchFamily="34" charset="0"/>
              </a:rPr>
              <a:t>: Elektrostatická indukce, polarizace izolantu, vodič, izolant.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Metodické </a:t>
            </a:r>
            <a:r>
              <a:rPr lang="cs-CZ" dirty="0" smtClean="0">
                <a:latin typeface="Candara" panose="020E0502030303020204" pitchFamily="34" charset="0"/>
              </a:rPr>
              <a:t>pokyny: PC</a:t>
            </a:r>
            <a:r>
              <a:rPr lang="cs-CZ" dirty="0">
                <a:latin typeface="Candara" panose="020E0502030303020204" pitchFamily="34" charset="0"/>
              </a:rPr>
              <a:t>, DTP, metodické pokyny jsou součástí materiálu</a:t>
            </a:r>
          </a:p>
          <a:p>
            <a:r>
              <a:rPr lang="cs-CZ" dirty="0">
                <a:latin typeface="Candara" panose="020E0502030303020204" pitchFamily="34" charset="0"/>
              </a:rPr>
              <a:t>Druh učebního </a:t>
            </a:r>
            <a:r>
              <a:rPr lang="cs-CZ" dirty="0" smtClean="0">
                <a:latin typeface="Candara" panose="020E0502030303020204" pitchFamily="34" charset="0"/>
              </a:rPr>
              <a:t>materiálu: Prezentace </a:t>
            </a:r>
            <a:r>
              <a:rPr lang="cs-CZ" dirty="0">
                <a:latin typeface="Candara" panose="020E0502030303020204" pitchFamily="34" charset="0"/>
              </a:rPr>
              <a:t>doplněná fotografiemi a úkoly.</a:t>
            </a:r>
          </a:p>
          <a:p>
            <a:r>
              <a:rPr lang="cs-CZ" dirty="0">
                <a:latin typeface="Candara" panose="020E0502030303020204" pitchFamily="34" charset="0"/>
              </a:rPr>
              <a:t>Druh </a:t>
            </a:r>
            <a:r>
              <a:rPr lang="cs-CZ" dirty="0" smtClean="0">
                <a:latin typeface="Candara" panose="020E0502030303020204" pitchFamily="34" charset="0"/>
              </a:rPr>
              <a:t>interaktivity: Kombinovaná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Cílová </a:t>
            </a:r>
            <a:r>
              <a:rPr lang="cs-CZ" dirty="0" smtClean="0">
                <a:latin typeface="Candara" panose="020E0502030303020204" pitchFamily="34" charset="0"/>
              </a:rPr>
              <a:t>skupina: Žák </a:t>
            </a:r>
            <a:r>
              <a:rPr lang="cs-CZ" dirty="0">
                <a:latin typeface="Candara" panose="020E0502030303020204" pitchFamily="34" charset="0"/>
              </a:rPr>
              <a:t>8</a:t>
            </a:r>
            <a:r>
              <a:rPr lang="cs-CZ" dirty="0" smtClean="0">
                <a:latin typeface="Candara" panose="020E0502030303020204" pitchFamily="34" charset="0"/>
              </a:rPr>
              <a:t>. </a:t>
            </a:r>
            <a:r>
              <a:rPr lang="cs-CZ" dirty="0">
                <a:latin typeface="Candara" panose="020E0502030303020204" pitchFamily="34" charset="0"/>
              </a:rPr>
              <a:t>ročníku</a:t>
            </a:r>
          </a:p>
          <a:p>
            <a:r>
              <a:rPr lang="cs-CZ" dirty="0">
                <a:latin typeface="Candara" panose="020E0502030303020204" pitchFamily="34" charset="0"/>
              </a:rPr>
              <a:t>Datum vzniku </a:t>
            </a:r>
            <a:r>
              <a:rPr lang="cs-CZ" dirty="0" smtClean="0">
                <a:latin typeface="Candara" panose="020E0502030303020204" pitchFamily="34" charset="0"/>
              </a:rPr>
              <a:t>DUM: 16.7.2013</a:t>
            </a:r>
            <a:endParaRPr lang="cs-CZ" dirty="0">
              <a:latin typeface="Candara" panose="020E0502030303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1021" y="6153150"/>
            <a:ext cx="4733925" cy="70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795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1043608" y="3068960"/>
            <a:ext cx="6336704" cy="1753294"/>
          </a:xfrm>
        </p:spPr>
        <p:txBody>
          <a:bodyPr>
            <a:normAutofit/>
          </a:bodyPr>
          <a:lstStyle/>
          <a:p>
            <a:pPr algn="ctr"/>
            <a:r>
              <a:rPr lang="cs-CZ" sz="54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Vodič a izolant </a:t>
            </a:r>
            <a:br>
              <a:rPr lang="cs-CZ" sz="54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</a:br>
            <a:r>
              <a:rPr lang="cs-CZ" sz="54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v elektrickém poli</a:t>
            </a:r>
            <a:endParaRPr lang="cs-CZ" sz="5400" b="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1691680" y="800768"/>
            <a:ext cx="527633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92696"/>
            <a:ext cx="7239000" cy="5403000"/>
          </a:xfrm>
        </p:spPr>
        <p:txBody>
          <a:bodyPr>
            <a:normAutofit/>
          </a:bodyPr>
          <a:lstStyle/>
          <a:p>
            <a:pPr marL="274320" lvl="8" indent="-274320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</a:pPr>
            <a:r>
              <a:rPr lang="cs-CZ" sz="2600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Už jsme se seznámili s pojmem elektrování těles.</a:t>
            </a:r>
          </a:p>
          <a:p>
            <a:pPr marL="274320" lvl="8" indent="-274320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</a:pPr>
            <a:r>
              <a:rPr lang="cs-CZ" sz="2600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Tělesa můžeme </a:t>
            </a:r>
            <a:r>
              <a:rPr lang="cs-CZ" sz="2600" dirty="0" err="1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zelektrovat</a:t>
            </a:r>
            <a:r>
              <a:rPr lang="cs-CZ" sz="2600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třením nebo dotykem s nabitým tělesem.</a:t>
            </a:r>
          </a:p>
          <a:p>
            <a:pPr marL="274320" lvl="8" indent="-274320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</a:pPr>
            <a:r>
              <a:rPr lang="cs-CZ" sz="2600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Souhlasně nabitá tělesa se odpuzují elektrickou silou.</a:t>
            </a:r>
          </a:p>
          <a:p>
            <a:pPr marL="274320" lvl="8" indent="-274320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</a:pPr>
            <a:r>
              <a:rPr lang="cs-CZ" sz="2600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Nesouhlasně nabitá tělesa se přitahují elektrickou silou.</a:t>
            </a:r>
          </a:p>
          <a:p>
            <a:pPr marL="274320" lvl="8" indent="-274320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</a:pPr>
            <a:r>
              <a:rPr lang="cs-CZ" sz="2600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Setkáme se ale i s případem, kdy </a:t>
            </a:r>
            <a:r>
              <a:rPr lang="cs-CZ" sz="2600" dirty="0" err="1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zelektrovaná</a:t>
            </a:r>
            <a:r>
              <a:rPr lang="cs-CZ" sz="2600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tělesa přitahují tělesa </a:t>
            </a:r>
            <a:r>
              <a:rPr lang="cs-CZ" sz="2600" dirty="0" err="1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nezelektrovaná</a:t>
            </a:r>
            <a:r>
              <a:rPr lang="cs-CZ" sz="2600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.</a:t>
            </a:r>
          </a:p>
          <a:p>
            <a:pPr marL="274320" lvl="8" indent="-274320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</a:pPr>
            <a:r>
              <a:rPr lang="cs-CZ" sz="2600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Seznámíme se s novými pojmy:</a:t>
            </a:r>
          </a:p>
          <a:p>
            <a:pPr marL="180000" lvl="8" indent="0">
              <a:buNone/>
            </a:pPr>
            <a:r>
              <a:rPr lang="cs-CZ" sz="2600" b="1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Elektrostatická indukce</a:t>
            </a:r>
          </a:p>
          <a:p>
            <a:pPr marL="180000" lvl="8" indent="0">
              <a:buNone/>
            </a:pPr>
            <a:r>
              <a:rPr lang="cs-CZ" sz="2600" b="1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Polarizace izolantu</a:t>
            </a: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0958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239000" cy="55432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Elektrostatická indukce</a:t>
            </a:r>
            <a:endParaRPr lang="cs-CZ" sz="32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7239000" cy="5403000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Je to elektrický jev, při kterém se na povrchu tělesa indukuje elektrický náboj.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V nenabitém vodiči bez vnějšího působení elektrického pole jsou nosiče kladného i záporného elektrického náboje rozloženy rovnoměrně. Těleso se navenek jeví jako elektricky neutrální.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05064"/>
            <a:ext cx="5965894" cy="2443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98629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115616" y="3933056"/>
            <a:ext cx="6264696" cy="2314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84447" y="404664"/>
            <a:ext cx="7239000" cy="4846320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Vložením vodiče do elektrického pole jiného elektricky nabitého tělesa se rozložení částic změní.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Působením odpudivých sil se nosiče se souhlasným nábojem jako má nabité těleso přesunou na protilehlou část vodiče. Nosiče s opačným elektrickým nábojem se přitáhnou do přilehlé části vodiče.</a:t>
            </a:r>
          </a:p>
          <a:p>
            <a:endParaRPr lang="cs-CZ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3639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7239000" cy="5619024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Zavěsíme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nezelektrovaný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váleček z alobalu na nit.(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obr.a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)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K válečku přiblížíme kladně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zelektrovanou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skleněnou tyč.(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obr.b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)</a:t>
            </a:r>
          </a:p>
          <a:p>
            <a:endParaRPr lang="cs-CZ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endParaRPr lang="cs-CZ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endParaRPr lang="cs-CZ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Působením elektrostatické indukce se váleček přitahuje. </a:t>
            </a:r>
            <a:endParaRPr lang="cs-CZ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1048" name="Picture 2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58259"/>
            <a:ext cx="6572757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239000" cy="48231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Pokus:</a:t>
            </a:r>
            <a:endParaRPr lang="cs-CZ" sz="28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01575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39000" cy="55432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Polarizace izolantu</a:t>
            </a:r>
            <a:endParaRPr lang="cs-CZ" sz="32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7239000" cy="5403000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Je to elektrický jev, ke kterému dochází po vložení izolantu do elektrického pole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zelektrovaného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tělesa.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Izolant neobsahuje volné elektrony.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Elektrické pole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zelektrované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tyče pouze způsobí vzájemné posunutí protonů a elektronů v atomech nebo molekulách.</a:t>
            </a:r>
            <a:endParaRPr lang="cs-CZ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653136"/>
            <a:ext cx="5354459" cy="1922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813142" y="4362336"/>
            <a:ext cx="3914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andara" pitchFamily="34" charset="0"/>
              </a:rPr>
              <a:t>+</a:t>
            </a:r>
            <a:endParaRPr lang="cs-CZ" sz="3200" b="1" dirty="0">
              <a:solidFill>
                <a:srgbClr val="FF0000"/>
              </a:solidFill>
              <a:latin typeface="Candara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 rot="19620016">
            <a:off x="3903921" y="4154840"/>
            <a:ext cx="2176322" cy="134214"/>
          </a:xfrm>
          <a:prstGeom prst="roundRect">
            <a:avLst/>
          </a:prstGeom>
          <a:solidFill>
            <a:srgbClr val="AEED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5544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239000" cy="48231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Pokus:</a:t>
            </a:r>
            <a:endParaRPr lang="cs-CZ" sz="28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7239000" cy="5904656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Vezmeme papír (izolant) a natrháme ho na malé kousky.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Ke kouskům papíru přiložíme záporně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zelektrované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pravítko.</a:t>
            </a:r>
          </a:p>
          <a:p>
            <a:endParaRPr lang="cs-CZ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endParaRPr lang="cs-CZ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Zjistíme, že kousky papíru se přitahují k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zelektrovanému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pravítku.</a:t>
            </a:r>
          </a:p>
        </p:txBody>
      </p:sp>
      <p:pic>
        <p:nvPicPr>
          <p:cNvPr id="1026" name="Picture 2" descr="C:\Users\petra.kejkrtova\Pictures\2013-09-13 001\P107057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492896"/>
            <a:ext cx="4788024" cy="2897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08917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239000" cy="554320"/>
          </a:xfrm>
        </p:spPr>
        <p:txBody>
          <a:bodyPr>
            <a:normAutofit/>
          </a:bodyPr>
          <a:lstStyle/>
          <a:p>
            <a:r>
              <a:rPr lang="cs-CZ" sz="3200" b="0" dirty="0" smtClean="0">
                <a:solidFill>
                  <a:schemeClr val="tx2"/>
                </a:solidFill>
                <a:latin typeface="Candara" panose="020E0502030303020204" pitchFamily="34" charset="0"/>
              </a:rPr>
              <a:t>Platí:</a:t>
            </a:r>
            <a:endParaRPr lang="cs-CZ" sz="3200" b="0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04864"/>
            <a:ext cx="7239000" cy="3403760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Candara" panose="020E0502030303020204" pitchFamily="34" charset="0"/>
              </a:rPr>
              <a:t>Při elektrostatické indukci i polarizaci izolantu platí, že na straně, která je blíže k elektricky nabitému tělesu se projeví opačný náboj.</a:t>
            </a:r>
          </a:p>
          <a:p>
            <a:endParaRPr lang="cs-CZ" dirty="0">
              <a:solidFill>
                <a:schemeClr val="tx2"/>
              </a:solidFill>
              <a:latin typeface="Candara" panose="020E0502030303020204" pitchFamily="34" charset="0"/>
            </a:endParaRPr>
          </a:p>
          <a:p>
            <a:r>
              <a:rPr lang="cs-CZ" dirty="0" smtClean="0">
                <a:solidFill>
                  <a:schemeClr val="tx2"/>
                </a:solidFill>
                <a:latin typeface="Candara" panose="020E0502030303020204" pitchFamily="34" charset="0"/>
              </a:rPr>
              <a:t>Příčinou těchto jevů může být i elektricky nenabité těleso přitahováno elektricky nabitým tělesem.</a:t>
            </a:r>
            <a:endParaRPr lang="cs-CZ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3997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401461" y="548680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Candara" panose="020E0502030303020204" pitchFamily="34" charset="0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89809" y="1412776"/>
            <a:ext cx="8942387" cy="1292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anose="020E0502030303020204" pitchFamily="34" charset="0"/>
              </a:rPr>
              <a:t>1. Vysvětli pojem elektrostatická indukce a uveď příklady.</a:t>
            </a: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anose="020E0502030303020204" pitchFamily="34" charset="0"/>
              </a:rPr>
              <a:t>2. Vysvětli pojem polarizace izolantu a uveď příklady.</a:t>
            </a: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anose="020E0502030303020204" pitchFamily="34" charset="0"/>
              </a:rPr>
              <a:t>    </a:t>
            </a:r>
            <a:endParaRPr lang="cs-CZ" sz="2600" dirty="0">
              <a:solidFill>
                <a:schemeClr val="accent6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17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Použité zdroje:</a:t>
            </a:r>
            <a:endParaRPr lang="cs-CZ" sz="1700" b="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1196752"/>
            <a:ext cx="7812856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smtClean="0"/>
              <a:t>PAJS</a:t>
            </a:r>
            <a:r>
              <a:rPr lang="cs-CZ" sz="1600" dirty="0"/>
              <a:t>. </a:t>
            </a:r>
            <a:r>
              <a:rPr lang="cs-CZ" sz="1600" i="1" dirty="0" err="1"/>
              <a:t>wikimedia</a:t>
            </a:r>
            <a:r>
              <a:rPr lang="cs-CZ" sz="1600" dirty="0"/>
              <a:t>: elektrostatická indukce [online]. [cit. </a:t>
            </a:r>
            <a:r>
              <a:rPr lang="cs-CZ" sz="1600" dirty="0" smtClean="0"/>
              <a:t>7.10.2013</a:t>
            </a:r>
            <a:r>
              <a:rPr lang="cs-CZ" sz="1600" dirty="0"/>
              <a:t>]. </a:t>
            </a:r>
            <a:r>
              <a:rPr lang="cs-CZ" sz="1600" dirty="0" smtClean="0"/>
              <a:t>Dostupné </a:t>
            </a:r>
            <a:r>
              <a:rPr lang="cs-CZ" sz="1600" dirty="0"/>
              <a:t>pod licencí Public </a:t>
            </a:r>
            <a:r>
              <a:rPr lang="cs-CZ" sz="1600" dirty="0" err="1"/>
              <a:t>Domain</a:t>
            </a:r>
            <a:r>
              <a:rPr lang="cs-CZ" sz="1600" dirty="0"/>
              <a:t>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cs.wikipedia.org/wiki/Soubor:Indukce_elektrostaticka1.svg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PAJS. </a:t>
            </a:r>
            <a:r>
              <a:rPr lang="cs-CZ" sz="1600" i="1" dirty="0" err="1"/>
              <a:t>wikimedia</a:t>
            </a:r>
            <a:r>
              <a:rPr lang="cs-CZ" sz="1600" dirty="0"/>
              <a:t>: elektrostatická indukce [online]. [cit. 7</a:t>
            </a:r>
            <a:r>
              <a:rPr lang="cs-CZ" sz="1600" dirty="0" smtClean="0"/>
              <a:t>.10.2013</a:t>
            </a:r>
            <a:r>
              <a:rPr lang="cs-CZ" sz="1600" dirty="0"/>
              <a:t>]. </a:t>
            </a:r>
            <a:r>
              <a:rPr lang="cs-CZ" sz="1600" dirty="0" smtClean="0"/>
              <a:t>Dostupné </a:t>
            </a:r>
            <a:r>
              <a:rPr lang="cs-CZ" sz="1600" dirty="0"/>
              <a:t>pod licencí Public </a:t>
            </a:r>
            <a:r>
              <a:rPr lang="cs-CZ" sz="1600" dirty="0" err="1"/>
              <a:t>Domain</a:t>
            </a:r>
            <a:r>
              <a:rPr lang="cs-CZ" sz="1600" dirty="0"/>
              <a:t>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cs.wikipedia.org/wiki/Soubor:Indukce_elektrostaticka2.svg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PAJS. </a:t>
            </a:r>
            <a:r>
              <a:rPr lang="cs-CZ" sz="1600" i="1" dirty="0" err="1"/>
              <a:t>wikimedia</a:t>
            </a:r>
            <a:r>
              <a:rPr lang="cs-CZ" sz="1600" dirty="0"/>
              <a:t>: dielektrikum [online]. [cit. 7</a:t>
            </a:r>
            <a:r>
              <a:rPr lang="cs-CZ" sz="1600" dirty="0" smtClean="0"/>
              <a:t>.10.2013</a:t>
            </a:r>
            <a:r>
              <a:rPr lang="cs-CZ" sz="1600" dirty="0"/>
              <a:t>]. Dostupný pod licencí Public </a:t>
            </a:r>
            <a:r>
              <a:rPr lang="cs-CZ" sz="1600" dirty="0" err="1"/>
              <a:t>Domain</a:t>
            </a:r>
            <a:r>
              <a:rPr lang="cs-CZ" sz="1600" dirty="0"/>
              <a:t>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cs.wikipedia.org/wiki/Soubor:Dielektrikum_polarni.svg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>
                <a:latin typeface="Candara" panose="020E0502030303020204" pitchFamily="34" charset="0"/>
              </a:rPr>
              <a:t>Ostatní obrázky autor.</a:t>
            </a:r>
            <a:endParaRPr lang="cs-CZ" sz="1600" dirty="0"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509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3868</TotalTime>
  <Words>354</Words>
  <Application>Microsoft Office PowerPoint</Application>
  <PresentationFormat>Předvádění na obrazovce (4:3)</PresentationFormat>
  <Paragraphs>71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Snímek 1</vt:lpstr>
      <vt:lpstr>Vodič a izolant  v elektrickém poli</vt:lpstr>
      <vt:lpstr>Snímek 3</vt:lpstr>
      <vt:lpstr>Elektrostatická indukce</vt:lpstr>
      <vt:lpstr>Snímek 5</vt:lpstr>
      <vt:lpstr>Pokus:</vt:lpstr>
      <vt:lpstr>Polarizace izolantu</vt:lpstr>
      <vt:lpstr>Pokus:</vt:lpstr>
      <vt:lpstr>Platí:</vt:lpstr>
      <vt:lpstr>Snímek 10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128</cp:revision>
  <dcterms:created xsi:type="dcterms:W3CDTF">2013-01-16T20:09:48Z</dcterms:created>
  <dcterms:modified xsi:type="dcterms:W3CDTF">2015-07-17T07:53:26Z</dcterms:modified>
</cp:coreProperties>
</file>