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4"/>
  </p:notesMasterIdLst>
  <p:sldIdLst>
    <p:sldId id="271" r:id="rId2"/>
    <p:sldId id="256" r:id="rId3"/>
    <p:sldId id="284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64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26B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0941" autoAdjust="0"/>
  </p:normalViewPr>
  <p:slideViewPr>
    <p:cSldViewPr>
      <p:cViewPr>
        <p:scale>
          <a:sx n="70" d="100"/>
          <a:sy n="70" d="100"/>
        </p:scale>
        <p:origin x="-1074" y="-5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11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ilocary_bod_naboj_plus.svg" TargetMode="External"/><Relationship Id="rId2" Type="http://schemas.openxmlformats.org/officeDocument/2006/relationships/hyperlink" Target="http://cs.wikipedia.org/wiki/Soubor:Silocary_bod_naboj_minus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atteries.jpg" TargetMode="External"/><Relationship Id="rId5" Type="http://schemas.openxmlformats.org/officeDocument/2006/relationships/hyperlink" Target="http://cs.wikipedia.org/wiki/Soubor:Silocary_2naboje_stejne.svg" TargetMode="External"/><Relationship Id="rId4" Type="http://schemas.openxmlformats.org/officeDocument/2006/relationships/hyperlink" Target="http://cs.wikipedia.org/wiki/Soubor:Silocary_2naboje_ruzne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5678"/>
            <a:ext cx="57721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9" y="1701963"/>
            <a:ext cx="777686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projektu: </a:t>
            </a:r>
            <a:r>
              <a:rPr lang="cs-CZ" b="1" dirty="0" smtClean="0">
                <a:latin typeface="Candara" panose="020E0502030303020204" pitchFamily="34" charset="0"/>
              </a:rPr>
              <a:t>CZ.1.07/1.4.00/21.3811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Název DUM</a:t>
            </a:r>
            <a:r>
              <a:rPr lang="cs-CZ" dirty="0" smtClean="0">
                <a:latin typeface="Candara" panose="020E0502030303020204" pitchFamily="34" charset="0"/>
              </a:rPr>
              <a:t>: </a:t>
            </a:r>
            <a:r>
              <a:rPr lang="cs-CZ" b="1" dirty="0" smtClean="0">
                <a:latin typeface="Candara" panose="020E0502030303020204" pitchFamily="34" charset="0"/>
              </a:rPr>
              <a:t>Siločáry elektrického pole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DUM: III/2/FY/2/2/6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Vzdělávací </a:t>
            </a:r>
            <a:r>
              <a:rPr lang="cs-CZ" dirty="0" smtClean="0">
                <a:latin typeface="Candara" panose="020E0502030303020204" pitchFamily="34" charset="0"/>
              </a:rPr>
              <a:t>předmět: Fyzika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Tematická </a:t>
            </a:r>
            <a:r>
              <a:rPr lang="cs-CZ" dirty="0" smtClean="0">
                <a:latin typeface="Candara" panose="020E0502030303020204" pitchFamily="34" charset="0"/>
              </a:rPr>
              <a:t>oblast: Elektrické a magnetické jevy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Autor: </a:t>
            </a:r>
            <a:r>
              <a:rPr lang="cs-CZ" b="1" dirty="0" smtClean="0">
                <a:latin typeface="Candara" panose="020E0502030303020204" pitchFamily="34" charset="0"/>
              </a:rPr>
              <a:t>Mgr</a:t>
            </a:r>
            <a:r>
              <a:rPr lang="cs-CZ" b="1" dirty="0">
                <a:latin typeface="Candara" panose="020E0502030303020204" pitchFamily="34" charset="0"/>
              </a:rPr>
              <a:t>. Petra </a:t>
            </a:r>
            <a:r>
              <a:rPr lang="cs-CZ" b="1" dirty="0" err="1">
                <a:latin typeface="Candara" panose="020E0502030303020204" pitchFamily="34" charset="0"/>
              </a:rPr>
              <a:t>Kejkrtová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Anotace: Žák </a:t>
            </a:r>
            <a:r>
              <a:rPr lang="cs-CZ" dirty="0">
                <a:latin typeface="Candara" panose="020E0502030303020204" pitchFamily="34" charset="0"/>
              </a:rPr>
              <a:t>se seznámí </a:t>
            </a:r>
            <a:r>
              <a:rPr lang="cs-CZ" dirty="0" smtClean="0">
                <a:latin typeface="Candara" panose="020E0502030303020204" pitchFamily="34" charset="0"/>
              </a:rPr>
              <a:t>s elektrickým polem a siločárami, pomocí kterých ho znázorňujeme. Žák se naučí znázorňovat jednotlivé druhy elektrických polí.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Klíčová slova</a:t>
            </a:r>
            <a:r>
              <a:rPr lang="cs-CZ" dirty="0" smtClean="0">
                <a:latin typeface="Candara" panose="020E0502030303020204" pitchFamily="34" charset="0"/>
              </a:rPr>
              <a:t>: Elektrické pole, siločáry elektrického pole, radiální pole, zakřivené radiální pole, homogenní pole. 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Metodické </a:t>
            </a:r>
            <a:r>
              <a:rPr lang="cs-CZ" dirty="0" smtClean="0">
                <a:latin typeface="Candara" panose="020E0502030303020204" pitchFamily="34" charset="0"/>
              </a:rPr>
              <a:t>pokyny: PC</a:t>
            </a:r>
            <a:r>
              <a:rPr lang="cs-CZ" dirty="0">
                <a:latin typeface="Candara" panose="020E0502030303020204" pitchFamily="34" charset="0"/>
              </a:rPr>
              <a:t>, DTP, metodické pokyny jsou součástí materiálu</a:t>
            </a:r>
          </a:p>
          <a:p>
            <a:r>
              <a:rPr lang="cs-CZ" dirty="0">
                <a:latin typeface="Candara" panose="020E0502030303020204" pitchFamily="34" charset="0"/>
              </a:rPr>
              <a:t>Druh učebního </a:t>
            </a:r>
            <a:r>
              <a:rPr lang="cs-CZ" dirty="0" smtClean="0">
                <a:latin typeface="Candara" panose="020E0502030303020204" pitchFamily="34" charset="0"/>
              </a:rPr>
              <a:t>materiálu: Prezentace </a:t>
            </a:r>
            <a:r>
              <a:rPr lang="cs-CZ" dirty="0">
                <a:latin typeface="Candara" panose="020E0502030303020204" pitchFamily="34" charset="0"/>
              </a:rPr>
              <a:t>doplněná fotografiemi a úkoly.</a:t>
            </a:r>
          </a:p>
          <a:p>
            <a:r>
              <a:rPr lang="cs-CZ" dirty="0">
                <a:latin typeface="Candara" panose="020E0502030303020204" pitchFamily="34" charset="0"/>
              </a:rPr>
              <a:t>Druh </a:t>
            </a:r>
            <a:r>
              <a:rPr lang="cs-CZ" dirty="0" smtClean="0">
                <a:latin typeface="Candara" panose="020E0502030303020204" pitchFamily="34" charset="0"/>
              </a:rPr>
              <a:t>interaktivity: Kombinovaná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Cílová </a:t>
            </a:r>
            <a:r>
              <a:rPr lang="cs-CZ" dirty="0" smtClean="0">
                <a:latin typeface="Candara" panose="020E0502030303020204" pitchFamily="34" charset="0"/>
              </a:rPr>
              <a:t>skupina: Žák </a:t>
            </a:r>
            <a:r>
              <a:rPr lang="cs-CZ" dirty="0">
                <a:latin typeface="Candara" panose="020E0502030303020204" pitchFamily="34" charset="0"/>
              </a:rPr>
              <a:t>8</a:t>
            </a:r>
            <a:r>
              <a:rPr lang="cs-CZ" dirty="0" smtClean="0">
                <a:latin typeface="Candara" panose="020E0502030303020204" pitchFamily="34" charset="0"/>
              </a:rPr>
              <a:t>. </a:t>
            </a:r>
            <a:r>
              <a:rPr lang="cs-CZ" dirty="0">
                <a:latin typeface="Candara" panose="020E0502030303020204" pitchFamily="34" charset="0"/>
              </a:rPr>
              <a:t>ročníku</a:t>
            </a:r>
          </a:p>
          <a:p>
            <a:r>
              <a:rPr lang="cs-CZ" dirty="0">
                <a:latin typeface="Candara" panose="020E0502030303020204" pitchFamily="34" charset="0"/>
              </a:rPr>
              <a:t>Datum vzniku </a:t>
            </a:r>
            <a:r>
              <a:rPr lang="cs-CZ" dirty="0" smtClean="0">
                <a:latin typeface="Candara" panose="020E0502030303020204" pitchFamily="34" charset="0"/>
              </a:rPr>
              <a:t>DUM: 8.6.2013</a:t>
            </a:r>
            <a:endParaRPr lang="cs-CZ" dirty="0">
              <a:latin typeface="Candara" panose="020E0502030303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1021" y="6153150"/>
            <a:ext cx="4733925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95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71600" y="3068960"/>
            <a:ext cx="6572482" cy="1753294"/>
          </a:xfrm>
        </p:spPr>
        <p:txBody>
          <a:bodyPr>
            <a:normAutofit/>
          </a:bodyPr>
          <a:lstStyle/>
          <a:p>
            <a:pPr algn="ctr"/>
            <a:r>
              <a:rPr lang="cs-CZ" sz="54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Siločáry elektrického pole</a:t>
            </a:r>
            <a:endParaRPr lang="cs-CZ" sz="5400" b="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1691680" y="800768"/>
            <a:ext cx="527633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9"/>
            <a:ext cx="7239000" cy="4536503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/>
                </a:solidFill>
                <a:latin typeface="Candara" pitchFamily="34" charset="0"/>
              </a:rPr>
              <a:t>Kolem každého elektricky nabitého tělesa existuje </a:t>
            </a:r>
            <a:r>
              <a:rPr lang="cs-CZ" sz="2800" b="1" dirty="0" smtClean="0">
                <a:solidFill>
                  <a:schemeClr val="tx2"/>
                </a:solidFill>
                <a:latin typeface="Candara" pitchFamily="34" charset="0"/>
              </a:rPr>
              <a:t>elektrické pole</a:t>
            </a:r>
            <a:r>
              <a:rPr lang="cs-CZ" sz="2800" dirty="0" smtClean="0">
                <a:solidFill>
                  <a:schemeClr val="tx2"/>
                </a:solidFill>
                <a:latin typeface="Candara" pitchFamily="34" charset="0"/>
              </a:rPr>
              <a:t>.</a:t>
            </a:r>
          </a:p>
          <a:p>
            <a:pPr>
              <a:buFont typeface="Arial" pitchFamily="34" charset="0"/>
              <a:buChar char="•"/>
            </a:pPr>
            <a:endParaRPr lang="cs-CZ" sz="2800" dirty="0">
              <a:solidFill>
                <a:schemeClr val="tx2"/>
              </a:solidFill>
              <a:latin typeface="Candara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/>
                </a:solidFill>
                <a:latin typeface="Candara" pitchFamily="34" charset="0"/>
              </a:rPr>
              <a:t>Prostor, ve kterém se projevuje působení elektrické síly se nazývá </a:t>
            </a:r>
            <a:r>
              <a:rPr lang="cs-CZ" sz="2800" b="1" dirty="0" smtClean="0">
                <a:solidFill>
                  <a:schemeClr val="tx2"/>
                </a:solidFill>
                <a:latin typeface="Candara" pitchFamily="34" charset="0"/>
              </a:rPr>
              <a:t>elektrické pole.</a:t>
            </a:r>
          </a:p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2"/>
              </a:solidFill>
              <a:latin typeface="Candara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2"/>
                </a:solidFill>
                <a:latin typeface="Candara" pitchFamily="34" charset="0"/>
              </a:rPr>
              <a:t>Siločáry </a:t>
            </a:r>
            <a:r>
              <a:rPr lang="cs-CZ" sz="2800" dirty="0" smtClean="0">
                <a:solidFill>
                  <a:schemeClr val="tx2"/>
                </a:solidFill>
                <a:latin typeface="Candara" pitchFamily="34" charset="0"/>
              </a:rPr>
              <a:t>elektrického pole jsou myšlené čáry, kterými znázorňujeme tvar a směr elektrického pole.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2"/>
              </a:solidFill>
              <a:latin typeface="Candara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/>
                </a:solidFill>
                <a:latin typeface="Candara" pitchFamily="34" charset="0"/>
              </a:rPr>
              <a:t>Směr siločar je podle dohody </a:t>
            </a:r>
            <a:r>
              <a:rPr lang="cs-CZ" sz="2800" b="1" dirty="0" smtClean="0">
                <a:solidFill>
                  <a:schemeClr val="tx2"/>
                </a:solidFill>
                <a:latin typeface="Candara" pitchFamily="34" charset="0"/>
              </a:rPr>
              <a:t>od kladně nabitého tělesa k záporně nabitému tělesu</a:t>
            </a:r>
            <a:r>
              <a:rPr lang="cs-CZ" sz="2800" dirty="0" smtClean="0">
                <a:solidFill>
                  <a:schemeClr val="tx2"/>
                </a:solidFill>
                <a:latin typeface="Candara" pitchFamily="34" charset="0"/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0761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7571184" cy="5763040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</a:rPr>
              <a:t>Velikost elektrického pole závisí na vzdálenosti od tělesa, na vlastnostech prostředí kolem tělesa a na velikosti náboje tělesa.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</a:rPr>
              <a:t>Směr elektrického pole je směr působící síly na náboj, který se nachází v daném elektrickém poli.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</a:rPr>
              <a:t>Existují tři základní tvary elektrického pole: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- </a:t>
            </a:r>
            <a:r>
              <a:rPr lang="cs-CZ" b="1" dirty="0" smtClean="0">
                <a:solidFill>
                  <a:schemeClr val="tx2"/>
                </a:solidFill>
              </a:rPr>
              <a:t>Radiální pole </a:t>
            </a:r>
            <a:r>
              <a:rPr lang="cs-CZ" dirty="0" smtClean="0">
                <a:solidFill>
                  <a:schemeClr val="tx2"/>
                </a:solidFill>
              </a:rPr>
              <a:t>– všechny siločáry jsou přímky, které prochází jedním bodem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- </a:t>
            </a:r>
            <a:r>
              <a:rPr lang="cs-CZ" b="1" dirty="0" smtClean="0">
                <a:solidFill>
                  <a:schemeClr val="tx2"/>
                </a:solidFill>
              </a:rPr>
              <a:t>Zakřivené radiální pole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- </a:t>
            </a:r>
            <a:r>
              <a:rPr lang="cs-CZ" b="1" dirty="0" smtClean="0">
                <a:solidFill>
                  <a:schemeClr val="tx2"/>
                </a:solidFill>
              </a:rPr>
              <a:t>Homogenní pole </a:t>
            </a:r>
            <a:r>
              <a:rPr lang="cs-CZ" dirty="0" smtClean="0">
                <a:solidFill>
                  <a:schemeClr val="tx2"/>
                </a:solidFill>
              </a:rPr>
              <a:t>– všechny siločáry jsou vzájemně rovnoběžné přímky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819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39000" cy="554320"/>
          </a:xfrm>
        </p:spPr>
        <p:txBody>
          <a:bodyPr>
            <a:normAutofit/>
          </a:bodyPr>
          <a:lstStyle/>
          <a:p>
            <a:r>
              <a:rPr lang="cs-CZ" sz="2800" b="0" dirty="0" smtClean="0">
                <a:solidFill>
                  <a:schemeClr val="tx2"/>
                </a:solidFill>
                <a:latin typeface="Candara" pitchFamily="34" charset="0"/>
              </a:rPr>
              <a:t>Radiální pole bodového náboje</a:t>
            </a:r>
            <a:endParaRPr lang="cs-CZ" sz="28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Siločáry záporně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nabitého elektrického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náboje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</a:endParaRP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Siločáry kladně nabitého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elektrického náboje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1121" y="1249865"/>
            <a:ext cx="2749192" cy="2780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005064"/>
            <a:ext cx="2808932" cy="2852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 flipH="1">
            <a:off x="5898121" y="2530251"/>
            <a:ext cx="288032" cy="288032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930833" y="5287516"/>
            <a:ext cx="288032" cy="288032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885354" y="2224694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Candara" pitchFamily="34" charset="0"/>
              </a:rPr>
              <a:t>-</a:t>
            </a:r>
            <a:endParaRPr lang="cs-CZ" sz="4400" dirty="0"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98121" y="5169922"/>
            <a:ext cx="365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ndara" pitchFamily="34" charset="0"/>
              </a:rPr>
              <a:t>+</a:t>
            </a:r>
            <a:endParaRPr lang="cs-CZ" sz="2800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5938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599436"/>
            <a:ext cx="5761037" cy="4017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7239000" cy="554320"/>
          </a:xfrm>
        </p:spPr>
        <p:txBody>
          <a:bodyPr>
            <a:normAutofit fontScale="90000"/>
          </a:bodyPr>
          <a:lstStyle/>
          <a:p>
            <a:r>
              <a:rPr lang="cs-CZ" sz="2800" b="0" dirty="0" smtClean="0">
                <a:solidFill>
                  <a:schemeClr val="tx2"/>
                </a:solidFill>
                <a:latin typeface="Candara" pitchFamily="34" charset="0"/>
              </a:rPr>
              <a:t>Radiální pole dvou nesouhlasně nabitých nábojů</a:t>
            </a:r>
            <a:endParaRPr lang="cs-CZ" sz="28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1874520" lvl="8" indent="0">
              <a:buNone/>
            </a:pPr>
            <a:endParaRPr lang="cs-CZ" dirty="0"/>
          </a:p>
        </p:txBody>
      </p:sp>
      <p:sp>
        <p:nvSpPr>
          <p:cNvPr id="5" name="Ovál 4"/>
          <p:cNvSpPr/>
          <p:nvPr/>
        </p:nvSpPr>
        <p:spPr>
          <a:xfrm flipH="1">
            <a:off x="5610089" y="3458530"/>
            <a:ext cx="288032" cy="288032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411760" y="3464401"/>
            <a:ext cx="288032" cy="288032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344311" y="3340936"/>
            <a:ext cx="365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ndara" pitchFamily="34" charset="0"/>
              </a:rPr>
              <a:t>+</a:t>
            </a:r>
            <a:endParaRPr lang="cs-CZ" sz="2800" dirty="0"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3302" y="3188707"/>
            <a:ext cx="314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andara" pitchFamily="34" charset="0"/>
              </a:rPr>
              <a:t>-</a:t>
            </a:r>
            <a:endParaRPr lang="cs-CZ" sz="4000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6373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4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96613"/>
            <a:ext cx="6275889" cy="3911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7239000" cy="554320"/>
          </a:xfrm>
        </p:spPr>
        <p:txBody>
          <a:bodyPr>
            <a:normAutofit fontScale="90000"/>
          </a:bodyPr>
          <a:lstStyle/>
          <a:p>
            <a:r>
              <a:rPr lang="cs-CZ" sz="2800" b="0" dirty="0" smtClean="0">
                <a:solidFill>
                  <a:schemeClr val="tx2"/>
                </a:solidFill>
                <a:latin typeface="Candara" pitchFamily="34" charset="0"/>
              </a:rPr>
              <a:t>Radiální pole dvou souhlasně nabitých nábojů</a:t>
            </a:r>
            <a:endParaRPr lang="cs-CZ" sz="28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2699792" y="3573016"/>
            <a:ext cx="288032" cy="288032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656384" y="3405644"/>
            <a:ext cx="365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ndara" pitchFamily="34" charset="0"/>
              </a:rPr>
              <a:t>+</a:t>
            </a:r>
            <a:endParaRPr lang="cs-CZ" sz="2800" dirty="0"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0553" y="3636764"/>
            <a:ext cx="285750" cy="29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88628" y="3408164"/>
            <a:ext cx="609600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06059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239000" cy="554320"/>
          </a:xfrm>
        </p:spPr>
        <p:txBody>
          <a:bodyPr>
            <a:normAutofit fontScale="90000"/>
          </a:bodyPr>
          <a:lstStyle/>
          <a:p>
            <a:r>
              <a:rPr lang="cs-CZ" sz="2800" b="0" dirty="0" smtClean="0">
                <a:solidFill>
                  <a:schemeClr val="tx2"/>
                </a:solidFill>
                <a:latin typeface="Candara" pitchFamily="34" charset="0"/>
              </a:rPr>
              <a:t>Siločáry homogenního elektrického  pole</a:t>
            </a:r>
            <a:endParaRPr lang="cs-CZ" sz="28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96752"/>
            <a:ext cx="734481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Mezi dvěma nesouhlasně nabitými rovnoběžnými deskami existuje stejnorodé elektrické pole, které znázorňujeme pomocí rovnoběžných přímek, které jsou od sebe stejně vzdálené. </a:t>
            </a:r>
            <a:endParaRPr lang="cs-CZ" sz="2600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889523"/>
            <a:ext cx="6303963" cy="3554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738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50366"/>
            <a:ext cx="734481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Znázornění síly , kterou působí elektrické pole mezi deskami na částici s kladným elektrickým nábojem.</a:t>
            </a:r>
            <a:endParaRPr lang="cs-CZ" sz="260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75656" y="1916832"/>
            <a:ext cx="432048" cy="33123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tx1"/>
              </a:solidFill>
              <a:latin typeface="Candar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07936" y="1916832"/>
            <a:ext cx="432048" cy="33123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tx1"/>
              </a:solidFill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780928"/>
            <a:ext cx="285750" cy="28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9125" y="3571875"/>
            <a:ext cx="285750" cy="28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365104"/>
            <a:ext cx="285750" cy="28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131840" y="2739137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07156" y="3530084"/>
            <a:ext cx="329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27784" y="4320551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3417590" y="2903974"/>
            <a:ext cx="990791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04623" y="3625875"/>
            <a:ext cx="1103313" cy="23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34278" y="4396500"/>
            <a:ext cx="1103313" cy="23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940246" y="1768460"/>
            <a:ext cx="3914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srgbClr val="FF0000"/>
                </a:solidFill>
                <a:latin typeface="Candara" pitchFamily="34" charset="0"/>
              </a:rPr>
              <a:t>+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443793" y="1768459"/>
            <a:ext cx="288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Candara" pitchFamily="34" charset="0"/>
              </a:rPr>
              <a:t>-</a:t>
            </a:r>
            <a:endParaRPr lang="cs-CZ" sz="3200" dirty="0">
              <a:solidFill>
                <a:srgbClr val="0070C0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0689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/>
      <p:bldP spid="9" grpId="0"/>
      <p:bldP spid="10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00659" y="4369512"/>
            <a:ext cx="285750" cy="28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0184" y="2761099"/>
            <a:ext cx="285750" cy="28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350366"/>
            <a:ext cx="734481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tx2"/>
                </a:solidFill>
                <a:latin typeface="Candara" pitchFamily="34" charset="0"/>
              </a:rPr>
              <a:t>Znázornění síly , kterou působí elektrické pole mezi deskami na částici se záporným elektrickým nábojem.</a:t>
            </a:r>
            <a:endParaRPr lang="cs-CZ" sz="260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75656" y="1916832"/>
            <a:ext cx="432048" cy="33123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tx1"/>
              </a:solidFill>
              <a:latin typeface="Candar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08104" y="1916832"/>
            <a:ext cx="432048" cy="331236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tx1"/>
              </a:solidFill>
              <a:latin typeface="Candar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77079" y="4238461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Candara" pitchFamily="34" charset="0"/>
              </a:rPr>
              <a:t>-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191599" y="2620354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Candara" pitchFamily="34" charset="0"/>
              </a:rPr>
              <a:t>-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28817" y="3609556"/>
            <a:ext cx="1103313" cy="23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897346" y="4384184"/>
            <a:ext cx="1103313" cy="23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9125" y="3598887"/>
            <a:ext cx="285750" cy="28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29125" y="3463834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ndara" pitchFamily="34" charset="0"/>
              </a:rPr>
              <a:t>-</a:t>
            </a:r>
            <a:endParaRPr lang="cs-CZ" sz="2800" dirty="0">
              <a:latin typeface="Candara" pitchFamily="34" charset="0"/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31895" y="2788086"/>
            <a:ext cx="1103313" cy="23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946101" y="1647530"/>
            <a:ext cx="4171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Candara" pitchFamily="34" charset="0"/>
              </a:rPr>
              <a:t>+</a:t>
            </a:r>
            <a:endParaRPr lang="cs-CZ" sz="3600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07015" y="1661245"/>
            <a:ext cx="288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Candara" pitchFamily="34" charset="0"/>
              </a:rPr>
              <a:t>-</a:t>
            </a:r>
            <a:endParaRPr lang="cs-CZ" sz="3200" dirty="0">
              <a:solidFill>
                <a:srgbClr val="0070C0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4065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9" grpId="0"/>
      <p:bldP spid="10" grpId="0"/>
      <p:bldP spid="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401461" y="548680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Candara" panose="020E0502030303020204" pitchFamily="34" charset="0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89809" y="1412776"/>
            <a:ext cx="8942387" cy="5478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1. Co existuje kolem každého elektricky nabitého tělesa?</a:t>
            </a:r>
          </a:p>
          <a:p>
            <a:pPr marL="0" indent="0">
              <a:buNone/>
            </a:pPr>
            <a:r>
              <a:rPr lang="cs-CZ" sz="2500" b="1" dirty="0" smtClean="0">
                <a:solidFill>
                  <a:srgbClr val="C00000"/>
                </a:solidFill>
                <a:latin typeface="Candara" pitchFamily="34" charset="0"/>
              </a:rPr>
              <a:t> </a:t>
            </a:r>
            <a:r>
              <a:rPr lang="cs-CZ" sz="2500" dirty="0" smtClean="0">
                <a:solidFill>
                  <a:srgbClr val="C00000"/>
                </a:solidFill>
                <a:latin typeface="Candara" pitchFamily="34" charset="0"/>
              </a:rPr>
              <a:t>Elektrické pole</a:t>
            </a:r>
            <a:endParaRPr lang="cs-CZ" sz="2500" baseline="-25000" dirty="0">
              <a:solidFill>
                <a:srgbClr val="C00000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2. Co je  to elektrické pole?</a:t>
            </a:r>
          </a:p>
          <a:p>
            <a:pPr marL="0" indent="0"/>
            <a:r>
              <a:rPr lang="cs-CZ" sz="2500" b="1" dirty="0" smtClean="0">
                <a:solidFill>
                  <a:srgbClr val="C00000"/>
                </a:solidFill>
                <a:latin typeface="Candara" pitchFamily="34" charset="0"/>
              </a:rPr>
              <a:t> </a:t>
            </a:r>
            <a:r>
              <a:rPr lang="cs-CZ" sz="2500" dirty="0">
                <a:solidFill>
                  <a:srgbClr val="C00000"/>
                </a:solidFill>
                <a:latin typeface="Candara" pitchFamily="34" charset="0"/>
              </a:rPr>
              <a:t>Prostor, ve kterém se projevuje působení elektrické </a:t>
            </a:r>
            <a:r>
              <a:rPr lang="cs-CZ" sz="2500" dirty="0" smtClean="0">
                <a:solidFill>
                  <a:srgbClr val="C00000"/>
                </a:solidFill>
                <a:latin typeface="Candara" pitchFamily="34" charset="0"/>
              </a:rPr>
              <a:t>síly. </a:t>
            </a:r>
          </a:p>
          <a:p>
            <a:pPr marL="0" indent="0"/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3. Co jsou to siločáry?</a:t>
            </a:r>
          </a:p>
          <a:p>
            <a:pPr marL="0" indent="0"/>
            <a:r>
              <a:rPr lang="cs-CZ" sz="2500" dirty="0" smtClean="0">
                <a:solidFill>
                  <a:schemeClr val="tx2"/>
                </a:solidFill>
                <a:latin typeface="Candara" pitchFamily="34" charset="0"/>
              </a:rPr>
              <a:t> </a:t>
            </a:r>
            <a:r>
              <a:rPr lang="cs-CZ" sz="2500" dirty="0" smtClean="0">
                <a:solidFill>
                  <a:srgbClr val="C00000"/>
                </a:solidFill>
                <a:latin typeface="Candara" pitchFamily="34" charset="0"/>
              </a:rPr>
              <a:t>Myšlené </a:t>
            </a:r>
            <a:r>
              <a:rPr lang="cs-CZ" sz="2500" dirty="0">
                <a:solidFill>
                  <a:srgbClr val="C00000"/>
                </a:solidFill>
                <a:latin typeface="Candara" pitchFamily="34" charset="0"/>
              </a:rPr>
              <a:t>čáry, kterými znázorňujeme tvar a směr elektrického pole.</a:t>
            </a:r>
          </a:p>
          <a:p>
            <a:pPr marL="0" indent="0"/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4. Jaký je směr elektrických siločar?</a:t>
            </a:r>
          </a:p>
          <a:p>
            <a:pPr marL="0" indent="0"/>
            <a:r>
              <a:rPr lang="cs-CZ" sz="2500" dirty="0" smtClean="0">
                <a:solidFill>
                  <a:schemeClr val="tx2"/>
                </a:solidFill>
                <a:latin typeface="Candara" pitchFamily="34" charset="0"/>
              </a:rPr>
              <a:t> </a:t>
            </a:r>
            <a:r>
              <a:rPr lang="cs-CZ" sz="2500" dirty="0" smtClean="0">
                <a:solidFill>
                  <a:srgbClr val="C00000"/>
                </a:solidFill>
                <a:latin typeface="Candara" pitchFamily="34" charset="0"/>
              </a:rPr>
              <a:t>Podle </a:t>
            </a:r>
            <a:r>
              <a:rPr lang="cs-CZ" sz="2500" dirty="0">
                <a:solidFill>
                  <a:srgbClr val="C00000"/>
                </a:solidFill>
                <a:latin typeface="Candara" pitchFamily="34" charset="0"/>
              </a:rPr>
              <a:t>dohody od kladně nabitého tělesa k záporně nabitému tělesu</a:t>
            </a:r>
            <a:r>
              <a:rPr lang="cs-CZ" sz="2500" dirty="0" smtClean="0">
                <a:solidFill>
                  <a:srgbClr val="C00000"/>
                </a:solidFill>
                <a:latin typeface="Candara" pitchFamily="34" charset="0"/>
              </a:rPr>
              <a:t>.</a:t>
            </a:r>
          </a:p>
          <a:p>
            <a:pPr marL="0" indent="0"/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5. Na čem závisí velikost elektrického pole?</a:t>
            </a:r>
          </a:p>
          <a:p>
            <a:pPr marL="0" indent="0"/>
            <a:r>
              <a:rPr lang="cs-CZ" sz="2500" dirty="0" smtClean="0">
                <a:solidFill>
                  <a:schemeClr val="tx2"/>
                </a:solidFill>
              </a:rPr>
              <a:t> </a:t>
            </a:r>
            <a:r>
              <a:rPr lang="cs-CZ" sz="2500" dirty="0" smtClean="0">
                <a:solidFill>
                  <a:srgbClr val="C00000"/>
                </a:solidFill>
                <a:latin typeface="Candara" panose="020E0502030303020204" pitchFamily="34" charset="0"/>
              </a:rPr>
              <a:t>Na </a:t>
            </a:r>
            <a:r>
              <a:rPr lang="cs-CZ" sz="2500" dirty="0">
                <a:solidFill>
                  <a:srgbClr val="C00000"/>
                </a:solidFill>
                <a:latin typeface="Candara" pitchFamily="34" charset="0"/>
              </a:rPr>
              <a:t>vzdálenosti od tělesa, na vlastnostech prostředí kolem tělesa a na velikosti náboje tělesa.</a:t>
            </a:r>
          </a:p>
          <a:p>
            <a:pPr marL="0" indent="0"/>
            <a:endParaRPr lang="cs-CZ" sz="2500" dirty="0">
              <a:solidFill>
                <a:srgbClr val="C00000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600" b="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196752"/>
            <a:ext cx="8352928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>
                <a:latin typeface="Candara" panose="020E0502030303020204" pitchFamily="34" charset="0"/>
              </a:rPr>
              <a:t>PAJS</a:t>
            </a:r>
            <a:r>
              <a:rPr lang="cs-CZ" sz="1800" dirty="0">
                <a:latin typeface="Candara" panose="020E0502030303020204" pitchFamily="34" charset="0"/>
              </a:rPr>
              <a:t>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siločáry záporného náboje [online]. [cit. </a:t>
            </a:r>
            <a:r>
              <a:rPr lang="cs-CZ" sz="1800" dirty="0" smtClean="0">
                <a:latin typeface="Candara" panose="020E0502030303020204" pitchFamily="34" charset="0"/>
              </a:rPr>
              <a:t>25.5.2013</a:t>
            </a:r>
            <a:r>
              <a:rPr lang="cs-CZ" sz="1800" dirty="0">
                <a:latin typeface="Candara" panose="020E0502030303020204" pitchFamily="34" charset="0"/>
              </a:rPr>
              <a:t>]. Dostupný pod licencí Public </a:t>
            </a:r>
            <a:r>
              <a:rPr lang="cs-CZ" sz="1800" dirty="0" err="1">
                <a:latin typeface="Candara" panose="020E0502030303020204" pitchFamily="34" charset="0"/>
              </a:rPr>
              <a:t>Domain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2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2"/>
              </a:rPr>
              <a:t>cs.wikipedia.org/wiki/Soubor:Silocary_bod_naboj_minus.svg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PAJS.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siločáry kladného náboje [online]. [cit. </a:t>
            </a:r>
            <a:r>
              <a:rPr lang="cs-CZ" sz="1800" dirty="0" smtClean="0">
                <a:latin typeface="Candara" panose="020E0502030303020204" pitchFamily="34" charset="0"/>
              </a:rPr>
              <a:t>25.5.2013</a:t>
            </a:r>
            <a:r>
              <a:rPr lang="cs-CZ" sz="1800" dirty="0">
                <a:latin typeface="Candara" panose="020E0502030303020204" pitchFamily="34" charset="0"/>
              </a:rPr>
              <a:t>]. Dostupný pod licencí Public </a:t>
            </a:r>
            <a:r>
              <a:rPr lang="cs-CZ" sz="1800" dirty="0" err="1">
                <a:latin typeface="Candara" panose="020E0502030303020204" pitchFamily="34" charset="0"/>
              </a:rPr>
              <a:t>Domain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3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3"/>
              </a:rPr>
              <a:t>cs.wikipedia.org/wiki/Soubor:Silocary_bod_naboj_plus.svg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PAJS.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siločáry různých nábojů [online]. [cit. </a:t>
            </a:r>
            <a:r>
              <a:rPr lang="cs-CZ" sz="1800" dirty="0" smtClean="0">
                <a:latin typeface="Candara" panose="020E0502030303020204" pitchFamily="34" charset="0"/>
              </a:rPr>
              <a:t>25.5.2013</a:t>
            </a:r>
            <a:r>
              <a:rPr lang="cs-CZ" sz="1800" dirty="0">
                <a:latin typeface="Candara" panose="020E0502030303020204" pitchFamily="34" charset="0"/>
              </a:rPr>
              <a:t>]. Dostupný pod licencí Public </a:t>
            </a:r>
            <a:r>
              <a:rPr lang="cs-CZ" sz="1800" dirty="0" err="1">
                <a:latin typeface="Candara" panose="020E0502030303020204" pitchFamily="34" charset="0"/>
              </a:rPr>
              <a:t>Domain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4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4"/>
              </a:rPr>
              <a:t>cs.wikipedia.org/wiki/Soubor:Silocary_2naboje_ruzne.svg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PAJS.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siločáry stejných nábojů [online]. [cit. </a:t>
            </a:r>
            <a:r>
              <a:rPr lang="cs-CZ" sz="1800" smtClean="0">
                <a:latin typeface="Candara" panose="020E0502030303020204" pitchFamily="34" charset="0"/>
              </a:rPr>
              <a:t>25.5.2013</a:t>
            </a:r>
            <a:r>
              <a:rPr lang="cs-CZ" sz="1800" dirty="0">
                <a:latin typeface="Candara" panose="020E0502030303020204" pitchFamily="34" charset="0"/>
              </a:rPr>
              <a:t>]. Dostupný pod licencí Public </a:t>
            </a:r>
            <a:r>
              <a:rPr lang="cs-CZ" sz="1800" dirty="0" err="1">
                <a:latin typeface="Candara" panose="020E0502030303020204" pitchFamily="34" charset="0"/>
              </a:rPr>
              <a:t>Domain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5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5"/>
              </a:rPr>
              <a:t>cs.wikipedia.org/wiki/Soubor:Silocary_2naboje_stejne.svg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sz="1800" dirty="0">
              <a:latin typeface="Candara" pitchFamily="34" charset="0"/>
              <a:hlinkClick r:id="rId6"/>
            </a:endParaRPr>
          </a:p>
          <a:p>
            <a:pPr marL="0" indent="0">
              <a:buNone/>
            </a:pPr>
            <a:endParaRPr lang="cs-CZ" sz="1800" dirty="0"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09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1178</TotalTime>
  <Words>469</Words>
  <Application>Microsoft Office PowerPoint</Application>
  <PresentationFormat>Předvádění na obrazovce (4:3)</PresentationFormat>
  <Paragraphs>80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Snímek 1</vt:lpstr>
      <vt:lpstr>     Siločáry elektrického pole</vt:lpstr>
      <vt:lpstr>Snímek 3</vt:lpstr>
      <vt:lpstr>Snímek 4</vt:lpstr>
      <vt:lpstr>Radiální pole bodového náboje</vt:lpstr>
      <vt:lpstr>Radiální pole dvou nesouhlasně nabitých nábojů</vt:lpstr>
      <vt:lpstr>Radiální pole dvou souhlasně nabitých nábojů</vt:lpstr>
      <vt:lpstr>Siločáry homogenního elektrického  pole</vt:lpstr>
      <vt:lpstr>Snímek 9</vt:lpstr>
      <vt:lpstr>Snímek 10</vt:lpstr>
      <vt:lpstr>Snímek 11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151</cp:revision>
  <dcterms:created xsi:type="dcterms:W3CDTF">2013-01-16T20:09:48Z</dcterms:created>
  <dcterms:modified xsi:type="dcterms:W3CDTF">2015-07-17T07:46:23Z</dcterms:modified>
</cp:coreProperties>
</file>