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24" r:id="rId1"/>
  </p:sldMasterIdLst>
  <p:notesMasterIdLst>
    <p:notesMasterId r:id="rId13"/>
  </p:notesMasterIdLst>
  <p:sldIdLst>
    <p:sldId id="271" r:id="rId2"/>
    <p:sldId id="256" r:id="rId3"/>
    <p:sldId id="257" r:id="rId4"/>
    <p:sldId id="266" r:id="rId5"/>
    <p:sldId id="279" r:id="rId6"/>
    <p:sldId id="280" r:id="rId7"/>
    <p:sldId id="281" r:id="rId8"/>
    <p:sldId id="282" r:id="rId9"/>
    <p:sldId id="283" r:id="rId10"/>
    <p:sldId id="264" r:id="rId11"/>
    <p:sldId id="27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A26BD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0941" autoAdjust="0"/>
  </p:normalViewPr>
  <p:slideViewPr>
    <p:cSldViewPr>
      <p:cViewPr>
        <p:scale>
          <a:sx n="70" d="100"/>
          <a:sy n="70" d="100"/>
        </p:scale>
        <p:origin x="-1074" y="-57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10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7BF16B86-A335-4EE1-B3D4-E8B3B7A3E8E1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485F6A-ABA3-42A7-ADDE-4B15A1B022AE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7F21BE3-76AA-490E-BD07-1860B29E1202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5AB5AB-66F4-4942-825D-0E4F786F30E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CE86D2-7E3C-4742-A6D9-1C3EB0B0481D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FC99FDB-668D-42B0-A81C-2B7813F61846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D06BB2E-28D2-4AF5-B87E-89C2CC66AAC7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439A915-7E57-4723-8FEF-337C9002123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C9015A-28E9-4EC2-B69B-9F122839CCB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1C022B-96D2-47DC-B609-F553001CA3D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79D0E71A-3D8A-48A5-8747-860C47D8EF8B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9A6A416D-4E2C-46CB-917A-F821D03A4C80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25" r:id="rId1"/>
    <p:sldLayoutId id="2147483926" r:id="rId2"/>
    <p:sldLayoutId id="2147483927" r:id="rId3"/>
    <p:sldLayoutId id="2147483928" r:id="rId4"/>
    <p:sldLayoutId id="2147483929" r:id="rId5"/>
    <p:sldLayoutId id="2147483930" r:id="rId6"/>
    <p:sldLayoutId id="2147483931" r:id="rId7"/>
    <p:sldLayoutId id="2147483932" r:id="rId8"/>
    <p:sldLayoutId id="2147483933" r:id="rId9"/>
    <p:sldLayoutId id="2147483934" r:id="rId10"/>
    <p:sldLayoutId id="2147483935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05678"/>
            <a:ext cx="5772150" cy="142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23529" y="1701963"/>
            <a:ext cx="7776864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latin typeface="Candara" panose="020E0502030303020204" pitchFamily="34" charset="0"/>
              </a:rPr>
              <a:t>Číslo </a:t>
            </a:r>
            <a:r>
              <a:rPr lang="cs-CZ" dirty="0" smtClean="0">
                <a:latin typeface="Candara" panose="020E0502030303020204" pitchFamily="34" charset="0"/>
              </a:rPr>
              <a:t>projektu: </a:t>
            </a:r>
            <a:r>
              <a:rPr lang="cs-CZ" b="1" dirty="0" smtClean="0">
                <a:latin typeface="Candara" panose="020E0502030303020204" pitchFamily="34" charset="0"/>
              </a:rPr>
              <a:t>CZ.1.07/1.4.00/21.3811</a:t>
            </a:r>
            <a:endParaRPr lang="cs-CZ" b="1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Název DUM</a:t>
            </a:r>
            <a:r>
              <a:rPr lang="cs-CZ" dirty="0" smtClean="0">
                <a:latin typeface="Candara" panose="020E0502030303020204" pitchFamily="34" charset="0"/>
              </a:rPr>
              <a:t>: </a:t>
            </a:r>
            <a:r>
              <a:rPr lang="cs-CZ" b="1" dirty="0" smtClean="0">
                <a:latin typeface="Candara" panose="020E0502030303020204" pitchFamily="34" charset="0"/>
              </a:rPr>
              <a:t>Sériové řazení rezistorů</a:t>
            </a:r>
            <a:r>
              <a:rPr lang="cs-CZ" dirty="0">
                <a:latin typeface="Candara" panose="020E0502030303020204" pitchFamily="34" charset="0"/>
              </a:rPr>
              <a:t>	</a:t>
            </a:r>
          </a:p>
          <a:p>
            <a:r>
              <a:rPr lang="cs-CZ" dirty="0">
                <a:latin typeface="Candara" panose="020E0502030303020204" pitchFamily="34" charset="0"/>
              </a:rPr>
              <a:t>Číslo </a:t>
            </a:r>
            <a:r>
              <a:rPr lang="cs-CZ" dirty="0" smtClean="0">
                <a:latin typeface="Candara" panose="020E0502030303020204" pitchFamily="34" charset="0"/>
              </a:rPr>
              <a:t>DUM: III/2/FY/2/2/13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Vzdělávací </a:t>
            </a:r>
            <a:r>
              <a:rPr lang="cs-CZ" dirty="0" smtClean="0">
                <a:latin typeface="Candara" panose="020E0502030303020204" pitchFamily="34" charset="0"/>
              </a:rPr>
              <a:t>předmět: Fyzika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Tematická </a:t>
            </a:r>
            <a:r>
              <a:rPr lang="cs-CZ" dirty="0" smtClean="0">
                <a:latin typeface="Candara" panose="020E0502030303020204" pitchFamily="34" charset="0"/>
              </a:rPr>
              <a:t>oblast: Elektrické a magnetické jevy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 smtClean="0">
                <a:latin typeface="Candara" panose="020E0502030303020204" pitchFamily="34" charset="0"/>
              </a:rPr>
              <a:t>Autor: </a:t>
            </a:r>
            <a:r>
              <a:rPr lang="cs-CZ" b="1" dirty="0" smtClean="0">
                <a:latin typeface="Candara" panose="020E0502030303020204" pitchFamily="34" charset="0"/>
              </a:rPr>
              <a:t>Mgr</a:t>
            </a:r>
            <a:r>
              <a:rPr lang="cs-CZ" b="1" dirty="0">
                <a:latin typeface="Candara" panose="020E0502030303020204" pitchFamily="34" charset="0"/>
              </a:rPr>
              <a:t>. Petra </a:t>
            </a:r>
            <a:r>
              <a:rPr lang="cs-CZ" b="1" dirty="0" err="1">
                <a:latin typeface="Candara" panose="020E0502030303020204" pitchFamily="34" charset="0"/>
              </a:rPr>
              <a:t>Kejkrtová</a:t>
            </a:r>
            <a:endParaRPr lang="cs-CZ" b="1" dirty="0">
              <a:latin typeface="Candara" panose="020E0502030303020204" pitchFamily="34" charset="0"/>
            </a:endParaRPr>
          </a:p>
          <a:p>
            <a:r>
              <a:rPr lang="cs-CZ" dirty="0" smtClean="0">
                <a:latin typeface="Candara" panose="020E0502030303020204" pitchFamily="34" charset="0"/>
              </a:rPr>
              <a:t>Anotace: Žák </a:t>
            </a:r>
            <a:r>
              <a:rPr lang="cs-CZ" dirty="0">
                <a:latin typeface="Candara" panose="020E0502030303020204" pitchFamily="34" charset="0"/>
              </a:rPr>
              <a:t>se seznámí </a:t>
            </a:r>
            <a:r>
              <a:rPr lang="cs-CZ" dirty="0" smtClean="0">
                <a:latin typeface="Candara" panose="020E0502030303020204" pitchFamily="34" charset="0"/>
              </a:rPr>
              <a:t>s rezistory zapojenými za sebou, naučí se vypočítat celkový odpor, proud a napětí při tomto zapojení. 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Klíčová slova</a:t>
            </a:r>
            <a:r>
              <a:rPr lang="cs-CZ" dirty="0" smtClean="0">
                <a:latin typeface="Candara" panose="020E0502030303020204" pitchFamily="34" charset="0"/>
              </a:rPr>
              <a:t>: Sériové řazení rezistorů, celkový odpor, celkový el. proud, celkové el. napětí.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Metodické </a:t>
            </a:r>
            <a:r>
              <a:rPr lang="cs-CZ" dirty="0" smtClean="0">
                <a:latin typeface="Candara" panose="020E0502030303020204" pitchFamily="34" charset="0"/>
              </a:rPr>
              <a:t>pokyny: PC</a:t>
            </a:r>
            <a:r>
              <a:rPr lang="cs-CZ" dirty="0">
                <a:latin typeface="Candara" panose="020E0502030303020204" pitchFamily="34" charset="0"/>
              </a:rPr>
              <a:t>, DTP, metodické pokyny jsou součástí materiálu</a:t>
            </a:r>
          </a:p>
          <a:p>
            <a:r>
              <a:rPr lang="cs-CZ" dirty="0">
                <a:latin typeface="Candara" panose="020E0502030303020204" pitchFamily="34" charset="0"/>
              </a:rPr>
              <a:t>Druh učebního </a:t>
            </a:r>
            <a:r>
              <a:rPr lang="cs-CZ" dirty="0" smtClean="0">
                <a:latin typeface="Candara" panose="020E0502030303020204" pitchFamily="34" charset="0"/>
              </a:rPr>
              <a:t>materiálu: Prezentace </a:t>
            </a:r>
            <a:r>
              <a:rPr lang="cs-CZ" dirty="0">
                <a:latin typeface="Candara" panose="020E0502030303020204" pitchFamily="34" charset="0"/>
              </a:rPr>
              <a:t>doplněná fotografiemi a úkoly.</a:t>
            </a:r>
          </a:p>
          <a:p>
            <a:r>
              <a:rPr lang="cs-CZ" dirty="0">
                <a:latin typeface="Candara" panose="020E0502030303020204" pitchFamily="34" charset="0"/>
              </a:rPr>
              <a:t>Druh </a:t>
            </a:r>
            <a:r>
              <a:rPr lang="cs-CZ" dirty="0" smtClean="0">
                <a:latin typeface="Candara" panose="020E0502030303020204" pitchFamily="34" charset="0"/>
              </a:rPr>
              <a:t>interaktivity: Kombinovaná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Cílová </a:t>
            </a:r>
            <a:r>
              <a:rPr lang="cs-CZ" dirty="0" smtClean="0">
                <a:latin typeface="Candara" panose="020E0502030303020204" pitchFamily="34" charset="0"/>
              </a:rPr>
              <a:t>skupina: Žák </a:t>
            </a:r>
            <a:r>
              <a:rPr lang="cs-CZ" dirty="0">
                <a:latin typeface="Candara" panose="020E0502030303020204" pitchFamily="34" charset="0"/>
              </a:rPr>
              <a:t>8</a:t>
            </a:r>
            <a:r>
              <a:rPr lang="cs-CZ" dirty="0" smtClean="0">
                <a:latin typeface="Candara" panose="020E0502030303020204" pitchFamily="34" charset="0"/>
              </a:rPr>
              <a:t>. </a:t>
            </a:r>
            <a:r>
              <a:rPr lang="cs-CZ" dirty="0">
                <a:latin typeface="Candara" panose="020E0502030303020204" pitchFamily="34" charset="0"/>
              </a:rPr>
              <a:t>ročníku</a:t>
            </a:r>
          </a:p>
          <a:p>
            <a:r>
              <a:rPr lang="cs-CZ" dirty="0">
                <a:latin typeface="Candara" panose="020E0502030303020204" pitchFamily="34" charset="0"/>
              </a:rPr>
              <a:t>Datum vzniku </a:t>
            </a:r>
            <a:r>
              <a:rPr lang="cs-CZ" dirty="0" smtClean="0">
                <a:latin typeface="Candara" panose="020E0502030303020204" pitchFamily="34" charset="0"/>
              </a:rPr>
              <a:t>DUM: 5.7.2013</a:t>
            </a:r>
            <a:endParaRPr lang="cs-CZ" dirty="0">
              <a:latin typeface="Candara" panose="020E0502030303020204" pitchFamily="34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61021" y="5949280"/>
            <a:ext cx="4733925" cy="704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67957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87624" y="602128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Petra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Kejkrtová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971600" y="3068960"/>
            <a:ext cx="6572482" cy="1753294"/>
          </a:xfrm>
        </p:spPr>
        <p:txBody>
          <a:bodyPr>
            <a:normAutofit fontScale="90000"/>
          </a:bodyPr>
          <a:lstStyle/>
          <a:p>
            <a:r>
              <a:rPr lang="cs-CZ" sz="5400" b="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    Sériové řazení rezistorů (za sebou)</a:t>
            </a:r>
            <a:endParaRPr lang="cs-CZ" sz="5400" b="0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88" t="4000" r="2090" b="45888"/>
          <a:stretch/>
        </p:blipFill>
        <p:spPr>
          <a:xfrm>
            <a:off x="1691680" y="800768"/>
            <a:ext cx="5276338" cy="108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399189" y="3522496"/>
            <a:ext cx="4716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R</a:t>
            </a:r>
            <a:r>
              <a:rPr lang="cs-CZ" sz="2400" baseline="-25000" dirty="0" smtClean="0">
                <a:solidFill>
                  <a:schemeClr val="tx2">
                    <a:lumMod val="75000"/>
                  </a:schemeClr>
                </a:solidFill>
              </a:rPr>
              <a:t>1</a:t>
            </a:r>
            <a:endParaRPr lang="cs-CZ" sz="2400" baseline="-250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607462" y="3522496"/>
            <a:ext cx="4716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R</a:t>
            </a:r>
            <a:r>
              <a:rPr lang="cs-CZ" sz="2400" baseline="-25000" dirty="0" smtClean="0">
                <a:solidFill>
                  <a:schemeClr val="tx2">
                    <a:lumMod val="75000"/>
                  </a:schemeClr>
                </a:solidFill>
              </a:rPr>
              <a:t>2</a:t>
            </a:r>
            <a:endParaRPr lang="cs-CZ" sz="2400" baseline="-250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25525" y="3522496"/>
            <a:ext cx="4716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R</a:t>
            </a:r>
            <a:r>
              <a:rPr lang="cs-CZ" sz="2400" baseline="-25000" dirty="0" smtClean="0">
                <a:solidFill>
                  <a:schemeClr val="tx2">
                    <a:lumMod val="75000"/>
                  </a:schemeClr>
                </a:solidFill>
              </a:rPr>
              <a:t>3</a:t>
            </a:r>
            <a:endParaRPr lang="cs-CZ" sz="2400" baseline="-25000" dirty="0">
              <a:solidFill>
                <a:schemeClr val="tx2">
                  <a:lumMod val="75000"/>
                </a:schemeClr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1663246" y="4244225"/>
            <a:ext cx="0" cy="13681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1663246" y="5612377"/>
            <a:ext cx="120754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Vývojový diagram: spojnice 12"/>
          <p:cNvSpPr/>
          <p:nvPr/>
        </p:nvSpPr>
        <p:spPr>
          <a:xfrm>
            <a:off x="2887775" y="5324345"/>
            <a:ext cx="576064" cy="57606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487" y="2906546"/>
            <a:ext cx="622300" cy="615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21953" y="2906546"/>
            <a:ext cx="622300" cy="615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88846" y="2906546"/>
            <a:ext cx="622300" cy="615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5" name="Přímá spojnice 14"/>
          <p:cNvCxnSpPr>
            <a:stCxn id="13" idx="6"/>
          </p:cNvCxnSpPr>
          <p:nvPr/>
        </p:nvCxnSpPr>
        <p:spPr>
          <a:xfrm>
            <a:off x="3463839" y="5612377"/>
            <a:ext cx="100771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11083" y="5523672"/>
            <a:ext cx="188913" cy="188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8" name="Přímá spojnice 17"/>
          <p:cNvCxnSpPr/>
          <p:nvPr/>
        </p:nvCxnSpPr>
        <p:spPr>
          <a:xfrm>
            <a:off x="6096919" y="4240888"/>
            <a:ext cx="0" cy="13681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>
            <a:stCxn id="1030" idx="3"/>
          </p:cNvCxnSpPr>
          <p:nvPr/>
        </p:nvCxnSpPr>
        <p:spPr>
          <a:xfrm>
            <a:off x="5199996" y="5618129"/>
            <a:ext cx="8985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33285" y="4185772"/>
            <a:ext cx="130461" cy="1304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1598889" y="4185772"/>
            <a:ext cx="135294" cy="1304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07462" y="1903965"/>
            <a:ext cx="622300" cy="615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22" name="Přímá spojnice 21"/>
          <p:cNvCxnSpPr/>
          <p:nvPr/>
        </p:nvCxnSpPr>
        <p:spPr>
          <a:xfrm flipV="1">
            <a:off x="1919980" y="3214521"/>
            <a:ext cx="0" cy="1029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>
            <a:endCxn id="1027" idx="1"/>
          </p:cNvCxnSpPr>
          <p:nvPr/>
        </p:nvCxnSpPr>
        <p:spPr>
          <a:xfrm>
            <a:off x="1919980" y="3214521"/>
            <a:ext cx="34750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>
            <a:stCxn id="1027" idx="3"/>
          </p:cNvCxnSpPr>
          <p:nvPr/>
        </p:nvCxnSpPr>
        <p:spPr>
          <a:xfrm>
            <a:off x="2889787" y="3214521"/>
            <a:ext cx="2860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3175807" y="3214521"/>
            <a:ext cx="0" cy="1029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4" name="Přímá spojnice 1023"/>
          <p:cNvCxnSpPr/>
          <p:nvPr/>
        </p:nvCxnSpPr>
        <p:spPr>
          <a:xfrm flipV="1">
            <a:off x="3360140" y="3214521"/>
            <a:ext cx="0" cy="1029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4" name="Přímá spojnice 1033"/>
          <p:cNvCxnSpPr>
            <a:endCxn id="1028" idx="1"/>
          </p:cNvCxnSpPr>
          <p:nvPr/>
        </p:nvCxnSpPr>
        <p:spPr>
          <a:xfrm>
            <a:off x="3360140" y="3214521"/>
            <a:ext cx="26181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6" name="Přímá spojnice 1035"/>
          <p:cNvCxnSpPr>
            <a:stCxn id="1028" idx="3"/>
          </p:cNvCxnSpPr>
          <p:nvPr/>
        </p:nvCxnSpPr>
        <p:spPr>
          <a:xfrm>
            <a:off x="4244253" y="3214521"/>
            <a:ext cx="22730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8" name="Přímá spojnice 1037"/>
          <p:cNvCxnSpPr/>
          <p:nvPr/>
        </p:nvCxnSpPr>
        <p:spPr>
          <a:xfrm>
            <a:off x="4471558" y="3214521"/>
            <a:ext cx="9360" cy="103648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0" name="Přímá spojnice 1039"/>
          <p:cNvCxnSpPr/>
          <p:nvPr/>
        </p:nvCxnSpPr>
        <p:spPr>
          <a:xfrm flipV="1">
            <a:off x="4656284" y="3214521"/>
            <a:ext cx="0" cy="1029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2" name="Přímá spojnice 1041"/>
          <p:cNvCxnSpPr>
            <a:endCxn id="1029" idx="1"/>
          </p:cNvCxnSpPr>
          <p:nvPr/>
        </p:nvCxnSpPr>
        <p:spPr>
          <a:xfrm>
            <a:off x="4656284" y="3214521"/>
            <a:ext cx="23256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4" name="Přímá spojnice 1043"/>
          <p:cNvCxnSpPr>
            <a:stCxn id="1029" idx="3"/>
          </p:cNvCxnSpPr>
          <p:nvPr/>
        </p:nvCxnSpPr>
        <p:spPr>
          <a:xfrm>
            <a:off x="5511146" y="3214521"/>
            <a:ext cx="2972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6" name="Přímá spojnice 1045"/>
          <p:cNvCxnSpPr/>
          <p:nvPr/>
        </p:nvCxnSpPr>
        <p:spPr>
          <a:xfrm>
            <a:off x="5808412" y="3214521"/>
            <a:ext cx="0" cy="103648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8" name="Přímá spojnice 1047"/>
          <p:cNvCxnSpPr>
            <a:stCxn id="1032" idx="0"/>
          </p:cNvCxnSpPr>
          <p:nvPr/>
        </p:nvCxnSpPr>
        <p:spPr>
          <a:xfrm flipV="1">
            <a:off x="1666536" y="2211940"/>
            <a:ext cx="0" cy="19738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0" name="Přímá spojnice 1049"/>
          <p:cNvCxnSpPr>
            <a:endCxn id="1033" idx="1"/>
          </p:cNvCxnSpPr>
          <p:nvPr/>
        </p:nvCxnSpPr>
        <p:spPr>
          <a:xfrm>
            <a:off x="1663246" y="2211940"/>
            <a:ext cx="19442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2" name="Přímá spojnice 1051"/>
          <p:cNvCxnSpPr>
            <a:stCxn id="1031" idx="0"/>
          </p:cNvCxnSpPr>
          <p:nvPr/>
        </p:nvCxnSpPr>
        <p:spPr>
          <a:xfrm flipH="1" flipV="1">
            <a:off x="6098515" y="2211940"/>
            <a:ext cx="1" cy="19738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4" name="Přímá spojnice 1053"/>
          <p:cNvCxnSpPr>
            <a:stCxn id="1033" idx="3"/>
          </p:cNvCxnSpPr>
          <p:nvPr/>
        </p:nvCxnSpPr>
        <p:spPr>
          <a:xfrm>
            <a:off x="4229762" y="2211940"/>
            <a:ext cx="186875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55" name="Picture 10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60174" y="4184386"/>
            <a:ext cx="131847" cy="1318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6" name="Picture 11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11513" y="4179931"/>
            <a:ext cx="128587" cy="128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7" name="Picture 1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07264" y="4190273"/>
            <a:ext cx="128587" cy="128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8" name="Picture 1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95846" y="4187646"/>
            <a:ext cx="128587" cy="128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9" name="Picture 1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4591372" y="4190273"/>
            <a:ext cx="135268" cy="1352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60" name="Picture 1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40782" y="4190273"/>
            <a:ext cx="135259" cy="1352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61" name="Picture 1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66227" y="5517920"/>
            <a:ext cx="188913" cy="188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62" name="TextovéPole 1061"/>
          <p:cNvSpPr txBox="1"/>
          <p:nvPr/>
        </p:nvSpPr>
        <p:spPr>
          <a:xfrm>
            <a:off x="2986319" y="5387296"/>
            <a:ext cx="3738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A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1063" name="TextovéPole 1062"/>
          <p:cNvSpPr txBox="1"/>
          <p:nvPr/>
        </p:nvSpPr>
        <p:spPr>
          <a:xfrm>
            <a:off x="2401345" y="2968023"/>
            <a:ext cx="3545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V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1065" name="TextovéPole 1064"/>
          <p:cNvSpPr txBox="1"/>
          <p:nvPr/>
        </p:nvSpPr>
        <p:spPr>
          <a:xfrm>
            <a:off x="3755811" y="2983688"/>
            <a:ext cx="3545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V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1067" name="Obdélník 1066"/>
          <p:cNvSpPr/>
          <p:nvPr/>
        </p:nvSpPr>
        <p:spPr>
          <a:xfrm>
            <a:off x="5011083" y="2983688"/>
            <a:ext cx="35458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dirty="0">
                <a:solidFill>
                  <a:srgbClr val="B13F9A">
                    <a:lumMod val="75000"/>
                  </a:srgbClr>
                </a:solidFill>
                <a:latin typeface="Candara" pitchFamily="34" charset="0"/>
              </a:rPr>
              <a:t>V</a:t>
            </a:r>
          </a:p>
        </p:txBody>
      </p:sp>
      <p:sp>
        <p:nvSpPr>
          <p:cNvPr id="1068" name="TextovéPole 1067"/>
          <p:cNvSpPr txBox="1"/>
          <p:nvPr/>
        </p:nvSpPr>
        <p:spPr>
          <a:xfrm>
            <a:off x="3755811" y="1981107"/>
            <a:ext cx="3545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V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1069" name="TextovéPole 1068"/>
          <p:cNvSpPr txBox="1"/>
          <p:nvPr/>
        </p:nvSpPr>
        <p:spPr>
          <a:xfrm>
            <a:off x="4374035" y="5712585"/>
            <a:ext cx="346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+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1070" name="TextovéPole 1069"/>
          <p:cNvSpPr txBox="1"/>
          <p:nvPr/>
        </p:nvSpPr>
        <p:spPr>
          <a:xfrm>
            <a:off x="4999717" y="5706833"/>
            <a:ext cx="2616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latin typeface="Candara" pitchFamily="34" charset="0"/>
              </a:rPr>
              <a:t>-</a:t>
            </a:r>
          </a:p>
        </p:txBody>
      </p:sp>
      <p:sp>
        <p:nvSpPr>
          <p:cNvPr id="1072" name="Obdélník 1071"/>
          <p:cNvSpPr/>
          <p:nvPr/>
        </p:nvSpPr>
        <p:spPr>
          <a:xfrm>
            <a:off x="2327606" y="2437848"/>
            <a:ext cx="46679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dirty="0">
                <a:solidFill>
                  <a:srgbClr val="B13F9A">
                    <a:lumMod val="75000"/>
                  </a:srgbClr>
                </a:solidFill>
                <a:latin typeface="Candara" pitchFamily="34" charset="0"/>
              </a:rPr>
              <a:t>U</a:t>
            </a:r>
            <a:r>
              <a:rPr lang="cs-CZ" sz="2400" baseline="-25000" dirty="0">
                <a:solidFill>
                  <a:srgbClr val="B13F9A">
                    <a:lumMod val="75000"/>
                  </a:srgbClr>
                </a:solidFill>
                <a:latin typeface="Candara" pitchFamily="34" charset="0"/>
              </a:rPr>
              <a:t>1</a:t>
            </a:r>
          </a:p>
        </p:txBody>
      </p:sp>
      <p:sp>
        <p:nvSpPr>
          <p:cNvPr id="1073" name="TextovéPole 1072"/>
          <p:cNvSpPr txBox="1"/>
          <p:nvPr/>
        </p:nvSpPr>
        <p:spPr>
          <a:xfrm>
            <a:off x="3688485" y="2445559"/>
            <a:ext cx="4892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U</a:t>
            </a:r>
            <a:r>
              <a:rPr lang="cs-CZ" sz="2400" baseline="-2500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2</a:t>
            </a:r>
            <a:endParaRPr lang="cs-CZ" sz="2400" baseline="-25000" dirty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1074" name="TextovéPole 1073"/>
          <p:cNvSpPr txBox="1"/>
          <p:nvPr/>
        </p:nvSpPr>
        <p:spPr>
          <a:xfrm>
            <a:off x="4952973" y="2437847"/>
            <a:ext cx="4940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U</a:t>
            </a:r>
            <a:r>
              <a:rPr lang="cs-CZ" sz="2400" baseline="-2500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3</a:t>
            </a:r>
            <a:endParaRPr lang="cs-CZ" sz="2400" baseline="-25000" dirty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1075" name="TextovéPole 1074"/>
          <p:cNvSpPr txBox="1"/>
          <p:nvPr/>
        </p:nvSpPr>
        <p:spPr>
          <a:xfrm>
            <a:off x="3715735" y="1442300"/>
            <a:ext cx="3946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U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1077" name="Obdélník 1076"/>
          <p:cNvSpPr/>
          <p:nvPr/>
        </p:nvSpPr>
        <p:spPr>
          <a:xfrm>
            <a:off x="3069065" y="5945994"/>
            <a:ext cx="26962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dirty="0">
                <a:solidFill>
                  <a:srgbClr val="B13F9A">
                    <a:lumMod val="75000"/>
                  </a:srgbClr>
                </a:solidFill>
                <a:latin typeface="Candara" pitchFamily="34" charset="0"/>
              </a:rPr>
              <a:t>I</a:t>
            </a:r>
          </a:p>
        </p:txBody>
      </p:sp>
      <p:sp>
        <p:nvSpPr>
          <p:cNvPr id="1078" name="TextovéPole 1077"/>
          <p:cNvSpPr txBox="1"/>
          <p:nvPr/>
        </p:nvSpPr>
        <p:spPr>
          <a:xfrm>
            <a:off x="353604" y="566243"/>
            <a:ext cx="77812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Candara" pitchFamily="34" charset="0"/>
              </a:rPr>
              <a:t>Schéma zapojení rezistorů v elektrickém obvodu za sebou</a:t>
            </a:r>
            <a:endParaRPr lang="cs-CZ" sz="2400" b="1" dirty="0">
              <a:latin typeface="Candara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114710" y="4129316"/>
            <a:ext cx="892586" cy="25718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07332" y="4105507"/>
            <a:ext cx="93345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66378" y="4105507"/>
            <a:ext cx="93345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2" name="Přímá spojnice 11"/>
          <p:cNvCxnSpPr/>
          <p:nvPr/>
        </p:nvCxnSpPr>
        <p:spPr>
          <a:xfrm>
            <a:off x="1601305" y="4267035"/>
            <a:ext cx="44319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964624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7" y="692696"/>
            <a:ext cx="7884864" cy="561662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V sériovém zapojení platí: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Celkový elektrický odpor je roven součtu odporů jednotlivých rezistorů.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C00000"/>
                </a:solidFill>
                <a:latin typeface="Candara" pitchFamily="34" charset="0"/>
              </a:rPr>
              <a:t>                            R = R</a:t>
            </a:r>
            <a:r>
              <a:rPr lang="cs-CZ" sz="2800" b="1" baseline="-25000" dirty="0" smtClean="0">
                <a:solidFill>
                  <a:srgbClr val="C00000"/>
                </a:solidFill>
                <a:latin typeface="Candara" pitchFamily="34" charset="0"/>
              </a:rPr>
              <a:t>1</a:t>
            </a:r>
            <a:r>
              <a:rPr lang="cs-CZ" sz="2800" b="1" dirty="0" smtClean="0">
                <a:solidFill>
                  <a:srgbClr val="C00000"/>
                </a:solidFill>
                <a:latin typeface="Candara" pitchFamily="34" charset="0"/>
              </a:rPr>
              <a:t> + R</a:t>
            </a:r>
            <a:r>
              <a:rPr lang="cs-CZ" sz="2800" b="1" baseline="-25000" dirty="0" smtClean="0">
                <a:solidFill>
                  <a:srgbClr val="C00000"/>
                </a:solidFill>
                <a:latin typeface="Candara" pitchFamily="34" charset="0"/>
              </a:rPr>
              <a:t>2</a:t>
            </a:r>
            <a:r>
              <a:rPr lang="cs-CZ" sz="2800" b="1" dirty="0" smtClean="0">
                <a:solidFill>
                  <a:srgbClr val="C00000"/>
                </a:solidFill>
                <a:latin typeface="Candara" pitchFamily="34" charset="0"/>
              </a:rPr>
              <a:t> + R</a:t>
            </a:r>
            <a:r>
              <a:rPr lang="cs-CZ" sz="2800" b="1" baseline="-25000" dirty="0" smtClean="0">
                <a:solidFill>
                  <a:srgbClr val="C00000"/>
                </a:solidFill>
                <a:latin typeface="Candara" pitchFamily="34" charset="0"/>
              </a:rPr>
              <a:t>3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Celkové napětí mezi vnějšími svorkami rezistorů je rovno součtu napětí mezi svorkami jednotlivých rezistorů.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C00000"/>
                </a:solidFill>
                <a:latin typeface="Candara" pitchFamily="34" charset="0"/>
              </a:rPr>
              <a:t>                            U = U</a:t>
            </a:r>
            <a:r>
              <a:rPr lang="cs-CZ" sz="2800" b="1" baseline="-25000" dirty="0" smtClean="0">
                <a:solidFill>
                  <a:srgbClr val="C00000"/>
                </a:solidFill>
                <a:latin typeface="Candara" pitchFamily="34" charset="0"/>
              </a:rPr>
              <a:t>1</a:t>
            </a:r>
            <a:r>
              <a:rPr lang="cs-CZ" sz="2800" b="1" dirty="0" smtClean="0">
                <a:solidFill>
                  <a:srgbClr val="C00000"/>
                </a:solidFill>
                <a:latin typeface="Candara" pitchFamily="34" charset="0"/>
              </a:rPr>
              <a:t> </a:t>
            </a:r>
            <a:r>
              <a:rPr lang="cs-CZ" sz="2800" b="1" dirty="0">
                <a:solidFill>
                  <a:srgbClr val="C00000"/>
                </a:solidFill>
                <a:latin typeface="Candara" pitchFamily="34" charset="0"/>
              </a:rPr>
              <a:t>+ </a:t>
            </a:r>
            <a:r>
              <a:rPr lang="cs-CZ" sz="2800" b="1" dirty="0" smtClean="0">
                <a:solidFill>
                  <a:srgbClr val="C00000"/>
                </a:solidFill>
                <a:latin typeface="Candara" pitchFamily="34" charset="0"/>
              </a:rPr>
              <a:t>U</a:t>
            </a:r>
            <a:r>
              <a:rPr lang="cs-CZ" sz="2800" b="1" baseline="-25000" dirty="0" smtClean="0">
                <a:solidFill>
                  <a:srgbClr val="C00000"/>
                </a:solidFill>
                <a:latin typeface="Candara" pitchFamily="34" charset="0"/>
              </a:rPr>
              <a:t>2</a:t>
            </a:r>
            <a:r>
              <a:rPr lang="cs-CZ" sz="2800" b="1" dirty="0" smtClean="0">
                <a:solidFill>
                  <a:srgbClr val="C00000"/>
                </a:solidFill>
                <a:latin typeface="Candara" pitchFamily="34" charset="0"/>
              </a:rPr>
              <a:t> </a:t>
            </a:r>
            <a:r>
              <a:rPr lang="cs-CZ" sz="2800" b="1" dirty="0">
                <a:solidFill>
                  <a:srgbClr val="C00000"/>
                </a:solidFill>
                <a:latin typeface="Candara" pitchFamily="34" charset="0"/>
              </a:rPr>
              <a:t>+ </a:t>
            </a:r>
            <a:r>
              <a:rPr lang="cs-CZ" sz="2800" b="1" dirty="0" smtClean="0">
                <a:solidFill>
                  <a:srgbClr val="C00000"/>
                </a:solidFill>
                <a:latin typeface="Candara" pitchFamily="34" charset="0"/>
              </a:rPr>
              <a:t>U</a:t>
            </a:r>
            <a:r>
              <a:rPr lang="cs-CZ" sz="2800" b="1" baseline="-25000" dirty="0" smtClean="0">
                <a:solidFill>
                  <a:srgbClr val="C00000"/>
                </a:solidFill>
                <a:latin typeface="Candara" pitchFamily="34" charset="0"/>
              </a:rPr>
              <a:t>3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Elektrický proud je ve všech místech obvodu stejný.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C00000"/>
                </a:solidFill>
                <a:latin typeface="Candara" pitchFamily="34" charset="0"/>
              </a:rPr>
              <a:t>                             I = </a:t>
            </a:r>
            <a:r>
              <a:rPr lang="cs-CZ" sz="2800" b="1" dirty="0" err="1" smtClean="0">
                <a:solidFill>
                  <a:srgbClr val="C00000"/>
                </a:solidFill>
                <a:latin typeface="Candara" pitchFamily="34" charset="0"/>
              </a:rPr>
              <a:t>konst</a:t>
            </a:r>
            <a:r>
              <a:rPr lang="cs-CZ" sz="2800" b="1" dirty="0" smtClean="0">
                <a:solidFill>
                  <a:srgbClr val="C00000"/>
                </a:solidFill>
                <a:latin typeface="Candara" pitchFamily="34" charset="0"/>
              </a:rPr>
              <a:t>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Poměr napětí mezi svorkami dvou rezistorů je roven poměru jejich odporů.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C00000"/>
                </a:solidFill>
                <a:latin typeface="Candara" pitchFamily="34" charset="0"/>
              </a:rPr>
              <a:t>                            U</a:t>
            </a:r>
            <a:r>
              <a:rPr lang="cs-CZ" sz="2800" b="1" baseline="-25000" dirty="0" smtClean="0">
                <a:solidFill>
                  <a:srgbClr val="C00000"/>
                </a:solidFill>
                <a:latin typeface="Candara" pitchFamily="34" charset="0"/>
              </a:rPr>
              <a:t>1</a:t>
            </a:r>
            <a:r>
              <a:rPr lang="cs-CZ" sz="2800" b="1" dirty="0" smtClean="0">
                <a:solidFill>
                  <a:srgbClr val="C00000"/>
                </a:solidFill>
                <a:latin typeface="Candara" pitchFamily="34" charset="0"/>
              </a:rPr>
              <a:t> : U</a:t>
            </a:r>
            <a:r>
              <a:rPr lang="cs-CZ" sz="2800" b="1" baseline="-25000" dirty="0" smtClean="0">
                <a:solidFill>
                  <a:srgbClr val="C00000"/>
                </a:solidFill>
                <a:latin typeface="Candara" pitchFamily="34" charset="0"/>
              </a:rPr>
              <a:t>2 </a:t>
            </a:r>
            <a:r>
              <a:rPr lang="cs-CZ" sz="2800" b="1" dirty="0" smtClean="0">
                <a:solidFill>
                  <a:srgbClr val="C00000"/>
                </a:solidFill>
                <a:latin typeface="Candara" pitchFamily="34" charset="0"/>
              </a:rPr>
              <a:t>=</a:t>
            </a:r>
            <a:r>
              <a:rPr lang="cs-CZ" sz="2800" b="1" baseline="-25000" dirty="0" smtClean="0">
                <a:solidFill>
                  <a:srgbClr val="C00000"/>
                </a:solidFill>
                <a:latin typeface="Candara" pitchFamily="34" charset="0"/>
              </a:rPr>
              <a:t> </a:t>
            </a:r>
            <a:r>
              <a:rPr lang="cs-CZ" sz="2800" b="1" dirty="0">
                <a:solidFill>
                  <a:srgbClr val="C00000"/>
                </a:solidFill>
                <a:latin typeface="Candara" pitchFamily="34" charset="0"/>
              </a:rPr>
              <a:t>R</a:t>
            </a:r>
            <a:r>
              <a:rPr lang="cs-CZ" sz="2800" b="1" baseline="-25000" dirty="0">
                <a:solidFill>
                  <a:srgbClr val="C00000"/>
                </a:solidFill>
                <a:latin typeface="Candara" pitchFamily="34" charset="0"/>
              </a:rPr>
              <a:t>1</a:t>
            </a:r>
            <a:r>
              <a:rPr lang="cs-CZ" sz="2800" b="1" dirty="0">
                <a:solidFill>
                  <a:srgbClr val="C00000"/>
                </a:solidFill>
                <a:latin typeface="Candara" pitchFamily="34" charset="0"/>
              </a:rPr>
              <a:t> </a:t>
            </a:r>
            <a:r>
              <a:rPr lang="cs-CZ" sz="2800" b="1" dirty="0" smtClean="0">
                <a:solidFill>
                  <a:srgbClr val="C00000"/>
                </a:solidFill>
                <a:latin typeface="Candara" pitchFamily="34" charset="0"/>
              </a:rPr>
              <a:t>: R</a:t>
            </a:r>
            <a:r>
              <a:rPr lang="cs-CZ" sz="2800" b="1" baseline="-25000" dirty="0" smtClean="0">
                <a:solidFill>
                  <a:srgbClr val="C00000"/>
                </a:solidFill>
                <a:latin typeface="Candara" pitchFamily="34" charset="0"/>
              </a:rPr>
              <a:t>2</a:t>
            </a:r>
            <a:endParaRPr lang="cs-CZ" sz="2800" b="1" baseline="-25000" dirty="0">
              <a:solidFill>
                <a:srgbClr val="C00000"/>
              </a:solidFill>
              <a:latin typeface="Candara" pitchFamily="34" charset="0"/>
            </a:endParaRPr>
          </a:p>
          <a:p>
            <a:pPr marL="0" indent="0">
              <a:buNone/>
            </a:pPr>
            <a:endParaRPr lang="cs-CZ" sz="2400" b="1" baseline="-25000" dirty="0">
              <a:solidFill>
                <a:srgbClr val="C00000"/>
              </a:solidFill>
              <a:latin typeface="Candara" pitchFamily="34" charset="0"/>
            </a:endParaRPr>
          </a:p>
          <a:p>
            <a:pPr marL="0" indent="0">
              <a:buNone/>
            </a:pPr>
            <a:endParaRPr lang="cs-CZ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endParaRPr lang="cs-CZ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90590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7" y="404664"/>
            <a:ext cx="7884864" cy="64533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Příklady: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1. V elektrickém obvodu jsou sériově zapojeny rezistory o odporech R</a:t>
            </a:r>
            <a:r>
              <a:rPr lang="cs-CZ" sz="2400" baseline="-25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1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= 30 </a:t>
            </a:r>
            <a:r>
              <a:rPr lang="el-GR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Ω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a R</a:t>
            </a:r>
            <a:r>
              <a:rPr lang="cs-CZ" sz="2400" baseline="-25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2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= 45 </a:t>
            </a:r>
            <a:r>
              <a:rPr lang="el-GR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Ω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. Napětí mezi vnějšími svorkami je 100 V.</a:t>
            </a:r>
          </a:p>
          <a:p>
            <a:pPr marL="514350" indent="-514350">
              <a:buAutoNum type="alphaLcParenR"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Jaký proud prochází rezistory?</a:t>
            </a:r>
          </a:p>
          <a:p>
            <a:pPr marL="514350" indent="-514350">
              <a:buAutoNum type="alphaLcParenR"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Jaké je napětí mezi 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svorkami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rezistorů R</a:t>
            </a:r>
            <a:r>
              <a:rPr lang="cs-CZ" sz="2400" baseline="-25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1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a R</a:t>
            </a:r>
            <a:r>
              <a:rPr lang="cs-CZ" sz="2400" baseline="-25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2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?</a:t>
            </a:r>
            <a:endParaRPr lang="cs-CZ" sz="2400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R</a:t>
            </a:r>
            <a:r>
              <a:rPr lang="cs-CZ" sz="2400" baseline="-25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1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= 30 </a:t>
            </a:r>
            <a:r>
              <a:rPr lang="el-GR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Ω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           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R</a:t>
            </a:r>
            <a:r>
              <a:rPr lang="cs-CZ" sz="2400" baseline="-25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2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= 45 </a:t>
            </a:r>
            <a:r>
              <a:rPr lang="el-GR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Ω</a:t>
            </a:r>
            <a:endParaRPr lang="cs-CZ" sz="2400" dirty="0" smtClean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U = 100 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V             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I = ? [A]</a:t>
            </a:r>
          </a:p>
          <a:p>
            <a:pPr marL="0" indent="0">
              <a:buNone/>
            </a:pPr>
            <a:r>
              <a:rPr lang="cs-CZ" sz="2400" u="sng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U</a:t>
            </a:r>
            <a:r>
              <a:rPr lang="cs-CZ" sz="2400" u="sng" baseline="-25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1</a:t>
            </a:r>
            <a:r>
              <a:rPr lang="cs-CZ" sz="2400" u="sng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,U</a:t>
            </a:r>
            <a:r>
              <a:rPr lang="cs-CZ" sz="2400" u="sng" baseline="-25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2</a:t>
            </a:r>
            <a:r>
              <a:rPr lang="cs-CZ" sz="2400" u="sng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= ?[V]</a:t>
            </a:r>
          </a:p>
          <a:p>
            <a:pPr marL="0" indent="0">
              <a:buNone/>
            </a:pPr>
            <a:endParaRPr lang="cs-CZ" sz="2400" u="sng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Rezistory prochází proud přibližně 1,3 A. Napětí mezi svorkami rezistorů je přibližně 40 V a 60 V.</a:t>
            </a:r>
            <a:endParaRPr lang="cs-CZ" sz="2400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91780" y="2933515"/>
            <a:ext cx="17281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R = R</a:t>
            </a:r>
            <a:r>
              <a:rPr lang="cs-CZ" sz="2400" baseline="-25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1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+ R</a:t>
            </a:r>
            <a:r>
              <a:rPr lang="cs-CZ" sz="2400" baseline="-25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2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R = 30 + 45</a:t>
            </a:r>
          </a:p>
          <a:p>
            <a:r>
              <a:rPr lang="cs-CZ" sz="2400" u="sng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R = 75 </a:t>
            </a:r>
            <a:r>
              <a:rPr lang="el-GR" sz="2400" u="sng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Ω</a:t>
            </a:r>
            <a:endParaRPr lang="cs-CZ" sz="2400" u="sng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860032" y="2933515"/>
            <a:ext cx="23762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I = U : R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I = 100 : 75</a:t>
            </a:r>
          </a:p>
          <a:p>
            <a:r>
              <a:rPr lang="cs-CZ" sz="2400" u="dbl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I ≐</a:t>
            </a:r>
            <a:r>
              <a:rPr lang="cs-CZ" sz="2400" u="dbl" dirty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1,3 </a:t>
            </a:r>
            <a:r>
              <a:rPr lang="cs-CZ" sz="2400" u="dbl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A</a:t>
            </a:r>
            <a:endParaRPr lang="cs-CZ" sz="2400" u="dbl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622662" y="4195612"/>
            <a:ext cx="18002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U</a:t>
            </a:r>
            <a:r>
              <a:rPr lang="cs-CZ" sz="2400" baseline="-25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1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= I . R</a:t>
            </a:r>
            <a:r>
              <a:rPr lang="cs-CZ" sz="2400" baseline="-25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1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U</a:t>
            </a:r>
            <a:r>
              <a:rPr lang="cs-CZ" sz="2400" baseline="-25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1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= 1,3 . 30</a:t>
            </a:r>
          </a:p>
          <a:p>
            <a:r>
              <a:rPr lang="cs-CZ" sz="2400" u="dbl" dirty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U</a:t>
            </a:r>
            <a:r>
              <a:rPr lang="cs-CZ" sz="2400" u="dbl" baseline="-25000" dirty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1</a:t>
            </a:r>
            <a:r>
              <a:rPr lang="cs-CZ" sz="2400" u="dbl" dirty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≐ </a:t>
            </a:r>
            <a:r>
              <a:rPr lang="cs-CZ" sz="2400" u="dbl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40 V</a:t>
            </a:r>
            <a:endParaRPr lang="cs-CZ" sz="2400" u="dbl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860032" y="4195612"/>
            <a:ext cx="23762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U</a:t>
            </a:r>
            <a:r>
              <a:rPr lang="cs-CZ" sz="2400" baseline="-25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2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= I . R</a:t>
            </a:r>
            <a:r>
              <a:rPr lang="cs-CZ" sz="2400" baseline="-25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2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U</a:t>
            </a:r>
            <a:r>
              <a:rPr lang="cs-CZ" sz="2400" baseline="-25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2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= 1,3 . 45</a:t>
            </a:r>
          </a:p>
          <a:p>
            <a:r>
              <a:rPr lang="cs-CZ" sz="2400" u="dbl" dirty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U</a:t>
            </a:r>
            <a:r>
              <a:rPr lang="cs-CZ" sz="2400" u="dbl" baseline="-25000" dirty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2</a:t>
            </a:r>
            <a:r>
              <a:rPr lang="cs-CZ" sz="2400" u="dbl" dirty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≐ </a:t>
            </a:r>
            <a:r>
              <a:rPr lang="cs-CZ" sz="2400" u="dbl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60 V</a:t>
            </a:r>
            <a:endParaRPr lang="cs-CZ" sz="2400" u="dbl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74972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7" y="404664"/>
            <a:ext cx="7884864" cy="645333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2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. V elektrickém obvodu jsou sériově zapojeny rezistory o odporech R</a:t>
            </a:r>
            <a:r>
              <a:rPr lang="cs-CZ" baseline="-25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1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= 200 </a:t>
            </a:r>
            <a:r>
              <a:rPr lang="el-GR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Ω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a R</a:t>
            </a:r>
            <a:r>
              <a:rPr lang="cs-CZ" baseline="-25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2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= 600 </a:t>
            </a:r>
            <a:r>
              <a:rPr lang="el-GR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Ω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. Napětí mezi  svorkami rezistoru R</a:t>
            </a:r>
            <a:r>
              <a:rPr lang="cs-CZ" baseline="-25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1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je 3 V.</a:t>
            </a:r>
          </a:p>
          <a:p>
            <a:pPr marL="514350" indent="-514350">
              <a:buAutoNum type="alphaLcParenR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Jaký proud prochází rezistory?</a:t>
            </a:r>
          </a:p>
          <a:p>
            <a:pPr marL="514350" indent="-514350">
              <a:buAutoNum type="alphaLcParenR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Jaké je napětí mezi </a:t>
            </a:r>
            <a:r>
              <a:rPr lang="cs-CZ" dirty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svorkami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rezistorů R</a:t>
            </a:r>
            <a:r>
              <a:rPr lang="cs-CZ" baseline="-25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2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?</a:t>
            </a:r>
          </a:p>
          <a:p>
            <a:pPr marL="514350" indent="-514350">
              <a:buAutoNum type="alphaLcParenR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Jaký je celkový odpor na rezistorech?</a:t>
            </a:r>
          </a:p>
          <a:p>
            <a:pPr marL="514350" indent="-514350">
              <a:buAutoNum type="alphaLcParenR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Jaké je celkové napětí mezi vnějšími svorkami rezistorů?</a:t>
            </a:r>
            <a:endParaRPr lang="cs-CZ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R</a:t>
            </a:r>
            <a:r>
              <a:rPr lang="cs-CZ" baseline="-25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1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= 200 </a:t>
            </a:r>
            <a:r>
              <a:rPr lang="el-GR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Ω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          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R</a:t>
            </a:r>
            <a:r>
              <a:rPr lang="cs-CZ" baseline="-25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2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= 600 </a:t>
            </a:r>
            <a:r>
              <a:rPr lang="el-GR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Ω</a:t>
            </a:r>
            <a:endParaRPr lang="cs-CZ" dirty="0" smtClean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U</a:t>
            </a:r>
            <a:r>
              <a:rPr lang="cs-CZ" baseline="-25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1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= </a:t>
            </a:r>
            <a:r>
              <a:rPr lang="cs-CZ" dirty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3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</a:t>
            </a:r>
            <a:r>
              <a:rPr lang="cs-CZ" dirty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V            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I = ? [A]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U</a:t>
            </a:r>
            <a:r>
              <a:rPr lang="cs-CZ" baseline="-25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2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= ?[V]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R = ?[</a:t>
            </a:r>
            <a:r>
              <a:rPr lang="el-GR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Ω]</a:t>
            </a:r>
            <a:endParaRPr lang="cs-CZ" dirty="0" smtClean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r>
              <a:rPr lang="cs-CZ" u="sng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U = ?[V]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Rezistory prochází proud 0,015 A. Napětí mezi svorkami rezistoru R</a:t>
            </a:r>
            <a:r>
              <a:rPr lang="cs-CZ" sz="2400" baseline="-25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2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 je 9 V. Celkový odpor na rezistorech je 800 </a:t>
            </a:r>
            <a:r>
              <a:rPr lang="el-GR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Ω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. Celkové napětí na rezistorech je 12 V.</a:t>
            </a:r>
            <a:endParaRPr lang="cs-CZ" sz="2400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363167" y="4232199"/>
            <a:ext cx="19802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R = R</a:t>
            </a:r>
            <a:r>
              <a:rPr lang="cs-CZ" sz="2400" baseline="-25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1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+ R</a:t>
            </a:r>
            <a:r>
              <a:rPr lang="cs-CZ" sz="2400" baseline="-25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2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R = 200 + 600</a:t>
            </a:r>
          </a:p>
          <a:p>
            <a:r>
              <a:rPr lang="cs-CZ" sz="2400" u="dbl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R = 800 </a:t>
            </a:r>
            <a:r>
              <a:rPr lang="el-GR" sz="2400" u="dbl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Ω</a:t>
            </a:r>
            <a:endParaRPr lang="cs-CZ" sz="2400" u="dbl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363167" y="3031870"/>
            <a:ext cx="23762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I = U</a:t>
            </a:r>
            <a:r>
              <a:rPr lang="cs-CZ" sz="2400" baseline="-25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1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: R</a:t>
            </a:r>
            <a:r>
              <a:rPr lang="cs-CZ" sz="2400" baseline="-25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1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I = 3 : 200</a:t>
            </a:r>
          </a:p>
          <a:p>
            <a:r>
              <a:rPr lang="cs-CZ" sz="2400" u="dbl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I = 0,015 A</a:t>
            </a:r>
            <a:endParaRPr lang="cs-CZ" sz="2400" u="dbl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507724" y="3014133"/>
            <a:ext cx="23762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U</a:t>
            </a:r>
            <a:r>
              <a:rPr lang="cs-CZ" sz="2400" baseline="-25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2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= I . R</a:t>
            </a:r>
            <a:r>
              <a:rPr lang="cs-CZ" sz="2400" baseline="-25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2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U</a:t>
            </a:r>
            <a:r>
              <a:rPr lang="cs-CZ" sz="2400" baseline="-25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2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= 0,015 . 600</a:t>
            </a:r>
          </a:p>
          <a:p>
            <a:r>
              <a:rPr lang="cs-CZ" sz="2400" u="dbl" dirty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U</a:t>
            </a:r>
            <a:r>
              <a:rPr lang="cs-CZ" sz="2400" u="dbl" baseline="-25000" dirty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2</a:t>
            </a:r>
            <a:r>
              <a:rPr lang="cs-CZ" sz="2400" u="dbl" dirty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</a:t>
            </a:r>
            <a:r>
              <a:rPr lang="cs-CZ" sz="2400" u="dbl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= 9 V</a:t>
            </a:r>
            <a:endParaRPr lang="cs-CZ" sz="2400" u="dbl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481431" y="4210689"/>
            <a:ext cx="156164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U = U</a:t>
            </a:r>
            <a:r>
              <a:rPr lang="cs-CZ" sz="2400" baseline="-25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1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+ U</a:t>
            </a:r>
            <a:r>
              <a:rPr lang="cs-CZ" sz="2400" baseline="-25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2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U = 3 + 9</a:t>
            </a:r>
          </a:p>
          <a:p>
            <a:r>
              <a:rPr lang="cs-CZ" sz="2400" u="dbl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U = 12 V</a:t>
            </a:r>
            <a:endParaRPr lang="cs-CZ" sz="2400" u="dbl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91944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7" y="404664"/>
            <a:ext cx="7884864" cy="64533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3. Ke zdroji napětí 240 V byly sériově připojeny tři rezistory o odporech R</a:t>
            </a:r>
            <a:r>
              <a:rPr lang="cs-CZ" sz="2400" baseline="-25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1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= 100</a:t>
            </a:r>
            <a:r>
              <a:rPr lang="el-GR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Ω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, R</a:t>
            </a:r>
            <a:r>
              <a:rPr lang="cs-CZ" sz="2400" baseline="-25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2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= 200</a:t>
            </a:r>
            <a:r>
              <a:rPr lang="el-GR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Ω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, R</a:t>
            </a:r>
            <a:r>
              <a:rPr lang="cs-CZ" sz="2400" baseline="-25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3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= 300 </a:t>
            </a:r>
            <a:r>
              <a:rPr lang="el-GR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Ω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. Vypočítej:</a:t>
            </a:r>
          </a:p>
          <a:p>
            <a:pPr marL="457200" indent="-457200">
              <a:buAutoNum type="alphaLcParenR"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Celkový odpor všech tří rezistorů</a:t>
            </a:r>
          </a:p>
          <a:p>
            <a:pPr marL="457200" indent="-457200">
              <a:buAutoNum type="alphaLcParenR"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Proud , který prochází rezistory</a:t>
            </a:r>
          </a:p>
          <a:p>
            <a:pPr marL="457200" indent="-457200">
              <a:buAutoNum type="alphaLcParenR"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Napětí na jednotlivých rezistorech</a:t>
            </a:r>
          </a:p>
          <a:p>
            <a:pPr marL="0" indent="0">
              <a:buNone/>
            </a:pP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R</a:t>
            </a:r>
            <a:r>
              <a:rPr lang="cs-CZ" sz="2400" baseline="-25000" dirty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1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=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100 </a:t>
            </a:r>
            <a:r>
              <a:rPr lang="el-GR" sz="2400" dirty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Ω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           </a:t>
            </a:r>
          </a:p>
          <a:p>
            <a:pPr marL="0" indent="0">
              <a:buNone/>
            </a:pP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R</a:t>
            </a:r>
            <a:r>
              <a:rPr lang="cs-CZ" sz="2400" baseline="-25000" dirty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2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=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200 </a:t>
            </a:r>
            <a:r>
              <a:rPr lang="el-GR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Ω</a:t>
            </a:r>
            <a:endParaRPr lang="cs-CZ" sz="2400" dirty="0" smtClean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R</a:t>
            </a:r>
            <a:r>
              <a:rPr lang="cs-CZ" sz="2400" baseline="-25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3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= 300 </a:t>
            </a:r>
            <a:r>
              <a:rPr lang="el-GR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Ω</a:t>
            </a:r>
            <a:endParaRPr lang="cs-CZ" sz="2400" dirty="0" smtClean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R = ?[</a:t>
            </a:r>
            <a:r>
              <a:rPr lang="el-GR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Ω]</a:t>
            </a:r>
            <a:endParaRPr lang="cs-CZ" sz="2400" dirty="0" smtClean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I = ?[A]</a:t>
            </a:r>
            <a:endParaRPr lang="cs-CZ" sz="2400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r>
              <a:rPr lang="cs-CZ" sz="2400" u="sng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U</a:t>
            </a:r>
            <a:r>
              <a:rPr lang="cs-CZ" sz="2400" u="sng" baseline="-25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1, </a:t>
            </a:r>
            <a:r>
              <a:rPr lang="cs-CZ" sz="2400" u="sng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U</a:t>
            </a:r>
            <a:r>
              <a:rPr lang="cs-CZ" sz="2400" u="sng" baseline="-25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2</a:t>
            </a:r>
            <a:r>
              <a:rPr lang="cs-CZ" sz="2400" u="sng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,U</a:t>
            </a:r>
            <a:r>
              <a:rPr lang="cs-CZ" sz="2400" u="sng" baseline="-25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3</a:t>
            </a:r>
            <a:r>
              <a:rPr lang="cs-CZ" sz="2400" u="sng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</a:t>
            </a:r>
            <a:r>
              <a:rPr lang="cs-CZ" sz="2400" u="sng" dirty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= </a:t>
            </a:r>
            <a:r>
              <a:rPr lang="cs-CZ" sz="2400" u="sng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?[V]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            </a:t>
            </a:r>
            <a:endParaRPr lang="cs-CZ" sz="2400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endParaRPr lang="cs-CZ" sz="2400" dirty="0" smtClean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Celkový odpor je 600</a:t>
            </a:r>
            <a:r>
              <a:rPr lang="el-GR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Ω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. Rezistory prochází proud 0,4 A. Na rezistorech je napětí 40 V, 80 V, 120 V.</a:t>
            </a:r>
            <a:endParaRPr lang="cs-CZ" sz="2400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363166" y="2636912"/>
            <a:ext cx="264088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R = R</a:t>
            </a:r>
            <a:r>
              <a:rPr lang="cs-CZ" sz="2400" baseline="-25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1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+ R</a:t>
            </a:r>
            <a:r>
              <a:rPr lang="cs-CZ" sz="2400" baseline="-25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2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+ R</a:t>
            </a:r>
            <a:r>
              <a:rPr lang="cs-CZ" sz="2400" baseline="-25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3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R = 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1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00 + 200 + 300</a:t>
            </a:r>
          </a:p>
          <a:p>
            <a:r>
              <a:rPr lang="cs-CZ" sz="2400" u="dbl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R = </a:t>
            </a:r>
            <a:r>
              <a:rPr lang="cs-CZ" sz="2400" u="dbl" dirty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6</a:t>
            </a:r>
            <a:r>
              <a:rPr lang="cs-CZ" sz="2400" u="dbl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00 </a:t>
            </a:r>
            <a:r>
              <a:rPr lang="el-GR" sz="2400" u="dbl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Ω</a:t>
            </a:r>
            <a:endParaRPr lang="cs-CZ" sz="2400" u="dbl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64088" y="2660719"/>
            <a:ext cx="23762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I = U : R</a:t>
            </a:r>
            <a:endParaRPr lang="cs-CZ" sz="2400" baseline="-25000" dirty="0" smtClean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I = 240 : 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6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00</a:t>
            </a:r>
          </a:p>
          <a:p>
            <a:r>
              <a:rPr lang="cs-CZ" sz="2400" u="dbl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I = 0,4 A</a:t>
            </a:r>
            <a:endParaRPr lang="cs-CZ" sz="2400" u="dbl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203790" y="4125044"/>
            <a:ext cx="22565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U</a:t>
            </a:r>
            <a:r>
              <a:rPr lang="cs-CZ" sz="2400" baseline="-25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2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= I . R</a:t>
            </a:r>
            <a:r>
              <a:rPr lang="cs-CZ" sz="2400" baseline="-25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2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U</a:t>
            </a:r>
            <a:r>
              <a:rPr lang="cs-CZ" sz="2400" baseline="-25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2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= 0,4 . 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2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00</a:t>
            </a:r>
          </a:p>
          <a:p>
            <a:r>
              <a:rPr lang="cs-CZ" sz="2400" u="dbl" dirty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U</a:t>
            </a:r>
            <a:r>
              <a:rPr lang="cs-CZ" sz="2400" u="dbl" baseline="-25000" dirty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2</a:t>
            </a:r>
            <a:r>
              <a:rPr lang="cs-CZ" sz="2400" u="dbl" dirty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</a:t>
            </a:r>
            <a:r>
              <a:rPr lang="cs-CZ" sz="2400" u="dbl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= 80 V</a:t>
            </a:r>
            <a:endParaRPr lang="cs-CZ" sz="2400" u="dbl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347192" y="4125044"/>
            <a:ext cx="185659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U</a:t>
            </a:r>
            <a:r>
              <a:rPr lang="cs-CZ" sz="2400" baseline="-25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1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= I . R1</a:t>
            </a:r>
            <a:endParaRPr lang="cs-CZ" sz="2400" baseline="-25000" dirty="0" smtClean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U</a:t>
            </a:r>
            <a:r>
              <a:rPr lang="cs-CZ" sz="2400" baseline="-25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1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= 0,4 . 100</a:t>
            </a:r>
          </a:p>
          <a:p>
            <a:r>
              <a:rPr lang="cs-CZ" sz="2400" u="dbl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U</a:t>
            </a:r>
            <a:r>
              <a:rPr lang="cs-CZ" sz="2400" u="dbl" baseline="-25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1</a:t>
            </a:r>
            <a:r>
              <a:rPr lang="cs-CZ" sz="2400" u="dbl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= 40 V</a:t>
            </a:r>
            <a:endParaRPr lang="cs-CZ" sz="2400" u="dbl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56176" y="4125044"/>
            <a:ext cx="193995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U</a:t>
            </a:r>
            <a:r>
              <a:rPr lang="cs-CZ" sz="2400" baseline="-25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3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= I . R</a:t>
            </a:r>
            <a:r>
              <a:rPr lang="cs-CZ" sz="2400" baseline="-25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3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U</a:t>
            </a:r>
            <a:r>
              <a:rPr lang="cs-CZ" sz="2400" baseline="-25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3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= 0,4 . 300</a:t>
            </a:r>
          </a:p>
          <a:p>
            <a:r>
              <a:rPr lang="cs-CZ" sz="2400" u="dbl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U</a:t>
            </a:r>
            <a:r>
              <a:rPr lang="cs-CZ" sz="2400" u="dbl" baseline="-25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3</a:t>
            </a:r>
            <a:r>
              <a:rPr lang="cs-CZ" sz="2400" u="dbl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= 120 V</a:t>
            </a:r>
            <a:endParaRPr lang="cs-CZ" sz="2400" u="dbl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32266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7" y="404664"/>
            <a:ext cx="7884864" cy="645333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4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. Do obvodu se zdrojem napětí 240 V jsme sériově připojili žárovku o odporu 240 </a:t>
            </a:r>
            <a:r>
              <a:rPr lang="el-GR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Ω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a reostat. Jaký bude postupně proud a napětí na žárovce, nastavujeme-li reostatem odpory:</a:t>
            </a:r>
          </a:p>
          <a:p>
            <a:pPr marL="457200" indent="-457200">
              <a:buAutoNum type="alphaLcParenR"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0 </a:t>
            </a:r>
            <a:r>
              <a:rPr lang="el-GR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Ω</a:t>
            </a:r>
            <a:endParaRPr lang="cs-CZ" sz="2400" dirty="0" smtClean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pPr marL="457200" indent="-457200">
              <a:buAutoNum type="alphaLcParenR"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80 </a:t>
            </a:r>
            <a:r>
              <a:rPr lang="el-GR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Ω</a:t>
            </a:r>
            <a:endParaRPr lang="cs-CZ" sz="2400" dirty="0" smtClean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pPr marL="457200" indent="-457200">
              <a:buAutoNum type="alphaLcParenR"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250 </a:t>
            </a:r>
            <a:r>
              <a:rPr lang="el-GR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Ω</a:t>
            </a:r>
            <a:endParaRPr lang="cs-CZ" sz="2400" dirty="0" smtClean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R</a:t>
            </a:r>
            <a:r>
              <a:rPr lang="cs-CZ" sz="2400" baseline="-25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1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=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240 </a:t>
            </a:r>
            <a:r>
              <a:rPr lang="el-GR" sz="2400" dirty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Ω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           </a:t>
            </a:r>
          </a:p>
          <a:p>
            <a:pPr marL="0" indent="0">
              <a:buNone/>
            </a:pP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R</a:t>
            </a:r>
            <a:r>
              <a:rPr lang="cs-CZ" sz="2400" baseline="-25000" dirty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2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= 0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</a:t>
            </a:r>
            <a:r>
              <a:rPr lang="el-GR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Ω</a:t>
            </a:r>
            <a:endParaRPr lang="cs-CZ" sz="2400" dirty="0" smtClean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R</a:t>
            </a:r>
            <a:r>
              <a:rPr lang="cs-CZ" sz="2400" baseline="-25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3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= 80 </a:t>
            </a:r>
            <a:r>
              <a:rPr lang="el-GR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Ω</a:t>
            </a:r>
            <a:endParaRPr lang="cs-CZ" sz="2400" dirty="0" smtClean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R</a:t>
            </a:r>
            <a:r>
              <a:rPr lang="cs-CZ" sz="2400" baseline="-25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4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= 240 </a:t>
            </a:r>
            <a:r>
              <a:rPr lang="el-GR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Ω</a:t>
            </a:r>
            <a:endParaRPr lang="cs-CZ" sz="2400" dirty="0" smtClean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U = 240 V</a:t>
            </a:r>
          </a:p>
          <a:p>
            <a:pPr marL="0" indent="0">
              <a:buNone/>
            </a:pPr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I</a:t>
            </a:r>
            <a:r>
              <a:rPr lang="cs-CZ" sz="2400" baseline="-25000" dirty="0" err="1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a,b,c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= ?[A]</a:t>
            </a:r>
            <a:endParaRPr lang="cs-CZ" sz="2400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r>
              <a:rPr lang="cs-CZ" sz="2400" u="sng" dirty="0" err="1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U</a:t>
            </a:r>
            <a:r>
              <a:rPr lang="cs-CZ" sz="2400" u="sng" baseline="-25000" dirty="0" err="1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a</a:t>
            </a:r>
            <a:r>
              <a:rPr lang="cs-CZ" sz="2400" u="sng" baseline="-25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, </a:t>
            </a:r>
            <a:r>
              <a:rPr lang="cs-CZ" sz="2400" u="sng" dirty="0" err="1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U</a:t>
            </a:r>
            <a:r>
              <a:rPr lang="cs-CZ" sz="2400" u="sng" baseline="-25000" dirty="0" err="1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b</a:t>
            </a:r>
            <a:r>
              <a:rPr lang="cs-CZ" sz="2400" u="sng" dirty="0" err="1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,U</a:t>
            </a:r>
            <a:r>
              <a:rPr lang="cs-CZ" sz="2400" u="sng" baseline="-25000" dirty="0" err="1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c</a:t>
            </a:r>
            <a:r>
              <a:rPr lang="cs-CZ" sz="2400" u="sng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</a:t>
            </a:r>
            <a:r>
              <a:rPr lang="cs-CZ" sz="2400" u="sng" dirty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= </a:t>
            </a:r>
            <a:r>
              <a:rPr lang="cs-CZ" sz="2400" u="sng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?[V]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            </a:t>
            </a:r>
            <a:endParaRPr lang="cs-CZ" sz="2400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Elektrický proud na žárovce byl postupně 1 A, 0,75 A, 0,5 A. Elektrické napětí bylo postupně 240 V, 180 V, 120 V.</a:t>
            </a:r>
            <a:endParaRPr lang="cs-CZ" sz="2400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979712" y="1641853"/>
            <a:ext cx="200805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a) R = R</a:t>
            </a:r>
            <a:r>
              <a:rPr lang="cs-CZ" sz="2400" baseline="-25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1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+ R</a:t>
            </a:r>
            <a:r>
              <a:rPr lang="cs-CZ" sz="2400" baseline="-25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2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    R = 240 + 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0</a:t>
            </a:r>
            <a:endParaRPr lang="cs-CZ" sz="2400" dirty="0" smtClean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r>
              <a:rPr lang="cs-CZ" sz="2400" u="dbl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    R = 240 </a:t>
            </a:r>
            <a:r>
              <a:rPr lang="el-GR" sz="2400" u="dbl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Ω</a:t>
            </a:r>
            <a:endParaRPr lang="cs-CZ" sz="2400" u="dbl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36036" y="1641853"/>
            <a:ext cx="17761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I = U : R</a:t>
            </a:r>
            <a:endParaRPr lang="cs-CZ" sz="2400" baseline="-25000" dirty="0" smtClean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I = 240 : 240</a:t>
            </a:r>
          </a:p>
          <a:p>
            <a:r>
              <a:rPr lang="cs-CZ" sz="2400" u="dbl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I = </a:t>
            </a:r>
            <a:r>
              <a:rPr lang="cs-CZ" sz="2400" u="dbl" dirty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1</a:t>
            </a:r>
            <a:r>
              <a:rPr lang="cs-CZ" sz="2400" u="dbl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A</a:t>
            </a:r>
            <a:endParaRPr lang="cs-CZ" sz="2400" u="dbl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957346" y="2959709"/>
            <a:ext cx="22565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U</a:t>
            </a:r>
            <a:r>
              <a:rPr lang="cs-CZ" sz="2400" baseline="-25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1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= I . R</a:t>
            </a:r>
            <a:r>
              <a:rPr lang="cs-CZ" sz="2400" baseline="-25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1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U</a:t>
            </a:r>
            <a:r>
              <a:rPr lang="cs-CZ" sz="2400" baseline="-25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1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= 0,75 . 2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4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0</a:t>
            </a:r>
          </a:p>
          <a:p>
            <a:r>
              <a:rPr lang="cs-CZ" sz="2400" u="dbl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U</a:t>
            </a:r>
            <a:r>
              <a:rPr lang="cs-CZ" sz="2400" u="dbl" baseline="-25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1</a:t>
            </a:r>
            <a:r>
              <a:rPr lang="cs-CZ" sz="2400" u="dbl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= 180 V</a:t>
            </a:r>
            <a:endParaRPr lang="cs-CZ" sz="2400" u="dbl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957346" y="1641853"/>
            <a:ext cx="155042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U</a:t>
            </a:r>
            <a:r>
              <a:rPr lang="cs-CZ" sz="2400" baseline="-25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1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= I . R1</a:t>
            </a:r>
            <a:endParaRPr lang="cs-CZ" sz="2400" baseline="-25000" dirty="0" smtClean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U</a:t>
            </a:r>
            <a:r>
              <a:rPr lang="cs-CZ" sz="2400" baseline="-25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1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= 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1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. 240</a:t>
            </a:r>
          </a:p>
          <a:p>
            <a:r>
              <a:rPr lang="cs-CZ" sz="2400" u="dbl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U</a:t>
            </a:r>
            <a:r>
              <a:rPr lang="cs-CZ" sz="2400" u="dbl" baseline="-25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1</a:t>
            </a:r>
            <a:r>
              <a:rPr lang="cs-CZ" sz="2400" u="dbl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= 240 V</a:t>
            </a:r>
            <a:endParaRPr lang="cs-CZ" sz="2400" u="dbl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957346" y="4161628"/>
            <a:ext cx="183896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U</a:t>
            </a:r>
            <a:r>
              <a:rPr lang="cs-CZ" sz="2400" baseline="-25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1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= I . R</a:t>
            </a:r>
            <a:r>
              <a:rPr lang="cs-CZ" sz="2400" baseline="-25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1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U</a:t>
            </a:r>
            <a:r>
              <a:rPr lang="cs-CZ" sz="2400" baseline="-25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1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= 0,5 . 240</a:t>
            </a:r>
          </a:p>
          <a:p>
            <a:r>
              <a:rPr lang="cs-CZ" sz="2400" u="dbl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U</a:t>
            </a:r>
            <a:r>
              <a:rPr lang="cs-CZ" sz="2400" u="dbl" baseline="-25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1</a:t>
            </a:r>
            <a:r>
              <a:rPr lang="cs-CZ" sz="2400" u="dbl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= 120 V</a:t>
            </a:r>
            <a:endParaRPr lang="cs-CZ" sz="2400" u="dbl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979712" y="2924715"/>
            <a:ext cx="210025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b) R = R</a:t>
            </a:r>
            <a:r>
              <a:rPr lang="cs-CZ" sz="2400" baseline="-25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1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+ R</a:t>
            </a:r>
            <a:r>
              <a:rPr lang="cs-CZ" sz="2400" baseline="-25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3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    R = 240 + 80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    </a:t>
            </a:r>
            <a:r>
              <a:rPr lang="cs-CZ" sz="2400" u="dbl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R = 320 </a:t>
            </a:r>
            <a:r>
              <a:rPr lang="el-GR" sz="2400" u="dbl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Ω</a:t>
            </a:r>
            <a:endParaRPr lang="cs-CZ" sz="2400" u="dbl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203790" y="2924715"/>
            <a:ext cx="170591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I = U : R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I = 240 : 320</a:t>
            </a:r>
          </a:p>
          <a:p>
            <a:r>
              <a:rPr lang="cs-CZ" sz="2400" u="dbl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I = 0,75 A</a:t>
            </a:r>
            <a:endParaRPr lang="cs-CZ" sz="2400" u="dbl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967280" y="4160038"/>
            <a:ext cx="223651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c) R = R</a:t>
            </a:r>
            <a:r>
              <a:rPr lang="cs-CZ" sz="2400" baseline="-25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1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+ R</a:t>
            </a:r>
            <a:r>
              <a:rPr lang="cs-CZ" sz="2400" baseline="-25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3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    R = 240 + 240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    </a:t>
            </a:r>
            <a:r>
              <a:rPr lang="cs-CZ" sz="2400" u="dbl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R = 480 </a:t>
            </a:r>
            <a:r>
              <a:rPr lang="el-GR" sz="2400" u="dbl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Ω</a:t>
            </a:r>
            <a:r>
              <a:rPr lang="cs-CZ" sz="2400" u="dbl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</a:t>
            </a:r>
            <a:endParaRPr lang="cs-CZ" sz="2400" u="dbl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209752" y="4161628"/>
            <a:ext cx="174759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I = U : R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I = 240 : 480</a:t>
            </a:r>
          </a:p>
          <a:p>
            <a:r>
              <a:rPr lang="cs-CZ" sz="2400" u="dbl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I = 0,5 A</a:t>
            </a:r>
            <a:endParaRPr lang="cs-CZ" sz="2400" u="dbl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3969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8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5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7" y="404664"/>
            <a:ext cx="7884864" cy="64533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5. V osvětlení na vánoční stromeček je připojeno 24 stejných žároviček za sebou. Osvětlení je připojeno ke zdroji napětí 240 V. Obvodem prochází proud 100 mA. Jaký je odpor jedné žárovky?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U = 240 V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I = 100 mA = 0,1 A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R</a:t>
            </a:r>
            <a:r>
              <a:rPr lang="cs-CZ" sz="2400" baseline="-25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1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= ?[</a:t>
            </a:r>
            <a:r>
              <a:rPr lang="el-GR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Ω]</a:t>
            </a:r>
            <a:endParaRPr lang="cs-CZ" sz="2400" dirty="0" smtClean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r>
              <a:rPr lang="cs-CZ" sz="2400" u="sng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Kusů - 24</a:t>
            </a:r>
            <a:endParaRPr lang="cs-CZ" sz="2400" u="sng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           </a:t>
            </a:r>
            <a:endParaRPr lang="cs-CZ" sz="2400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endParaRPr lang="cs-CZ" sz="2400" dirty="0" smtClean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endParaRPr lang="cs-CZ" sz="2400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endParaRPr lang="cs-CZ" sz="2400" dirty="0" smtClean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Odpor jedné žárovky je 100 </a:t>
            </a:r>
            <a:r>
              <a:rPr lang="el-GR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Ω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.</a:t>
            </a:r>
            <a:endParaRPr lang="cs-CZ" sz="2400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3899278"/>
            <a:ext cx="17761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R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= U : I</a:t>
            </a:r>
            <a:endParaRPr lang="cs-CZ" sz="2400" baseline="-25000" dirty="0" smtClean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R = 240 : 0,1</a:t>
            </a:r>
          </a:p>
          <a:p>
            <a:r>
              <a:rPr lang="cs-CZ" sz="2400" u="dbl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R = 2400 </a:t>
            </a:r>
            <a:r>
              <a:rPr lang="el-GR" sz="2400" u="dbl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Ω</a:t>
            </a:r>
            <a:endParaRPr lang="cs-CZ" sz="2400" u="dbl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71800" y="3899439"/>
            <a:ext cx="189346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R</a:t>
            </a:r>
            <a:r>
              <a:rPr lang="cs-CZ" sz="2400" baseline="-25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1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= 2400 : 24</a:t>
            </a:r>
          </a:p>
          <a:p>
            <a:r>
              <a:rPr lang="cs-CZ" sz="2400" u="dbl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R</a:t>
            </a:r>
            <a:r>
              <a:rPr lang="cs-CZ" sz="2400" u="dbl" baseline="-25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1</a:t>
            </a:r>
            <a:r>
              <a:rPr lang="cs-CZ" sz="2400" u="dbl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= 100 </a:t>
            </a:r>
            <a:r>
              <a:rPr lang="el-GR" sz="2400" u="dbl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Ω</a:t>
            </a:r>
            <a:endParaRPr lang="cs-CZ" sz="2400" u="dbl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55415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401461" y="548680"/>
            <a:ext cx="281840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Aft>
                <a:spcPct val="15000"/>
              </a:spcAft>
            </a:pPr>
            <a:r>
              <a:rPr lang="cs-CZ" sz="3200" dirty="0">
                <a:solidFill>
                  <a:schemeClr val="bg1"/>
                </a:solidFill>
                <a:latin typeface="Candara" panose="020E0502030303020204" pitchFamily="34" charset="0"/>
              </a:rPr>
              <a:t>Otázky a úkoly:</a:t>
            </a:r>
            <a:endParaRPr lang="cs-CZ" sz="3200" b="1" dirty="0">
              <a:solidFill>
                <a:schemeClr val="bg1"/>
              </a:solidFill>
              <a:latin typeface="Candara" panose="020E0502030303020204" pitchFamily="34" charset="0"/>
            </a:endParaRPr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189809" y="1412776"/>
            <a:ext cx="8942387" cy="48320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marL="0" indent="0"/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1. Co platí pro celkový odpor v sériovém zapojení?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C00000"/>
                </a:solidFill>
                <a:latin typeface="Candara" pitchFamily="34" charset="0"/>
              </a:rPr>
              <a:t>    R </a:t>
            </a:r>
            <a:r>
              <a:rPr lang="cs-CZ" sz="2800" dirty="0">
                <a:solidFill>
                  <a:srgbClr val="C00000"/>
                </a:solidFill>
                <a:latin typeface="Candara" pitchFamily="34" charset="0"/>
              </a:rPr>
              <a:t>= R</a:t>
            </a:r>
            <a:r>
              <a:rPr lang="cs-CZ" sz="2800" baseline="-25000" dirty="0">
                <a:solidFill>
                  <a:srgbClr val="C00000"/>
                </a:solidFill>
                <a:latin typeface="Candara" pitchFamily="34" charset="0"/>
              </a:rPr>
              <a:t>1</a:t>
            </a:r>
            <a:r>
              <a:rPr lang="cs-CZ" sz="2800" dirty="0">
                <a:solidFill>
                  <a:srgbClr val="C00000"/>
                </a:solidFill>
                <a:latin typeface="Candara" pitchFamily="34" charset="0"/>
              </a:rPr>
              <a:t> + R</a:t>
            </a:r>
            <a:r>
              <a:rPr lang="cs-CZ" sz="2800" baseline="-25000" dirty="0">
                <a:solidFill>
                  <a:srgbClr val="C00000"/>
                </a:solidFill>
                <a:latin typeface="Candara" pitchFamily="34" charset="0"/>
              </a:rPr>
              <a:t>2</a:t>
            </a:r>
            <a:r>
              <a:rPr lang="cs-CZ" sz="2800" dirty="0">
                <a:solidFill>
                  <a:srgbClr val="C00000"/>
                </a:solidFill>
                <a:latin typeface="Candara" pitchFamily="34" charset="0"/>
              </a:rPr>
              <a:t> + R</a:t>
            </a:r>
            <a:r>
              <a:rPr lang="cs-CZ" sz="2800" baseline="-25000" dirty="0">
                <a:solidFill>
                  <a:srgbClr val="C00000"/>
                </a:solidFill>
                <a:latin typeface="Candara" pitchFamily="34" charset="0"/>
              </a:rPr>
              <a:t>3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2. Co platí pro celkové napětí v sériovém zapojení?</a:t>
            </a:r>
          </a:p>
          <a:p>
            <a:pPr marL="0" indent="0"/>
            <a:r>
              <a:rPr lang="cs-CZ" sz="2800" dirty="0" smtClean="0">
                <a:solidFill>
                  <a:srgbClr val="C00000"/>
                </a:solidFill>
                <a:latin typeface="Candara" pitchFamily="34" charset="0"/>
              </a:rPr>
              <a:t>    </a:t>
            </a:r>
            <a:r>
              <a:rPr lang="cs-CZ" sz="2800" dirty="0">
                <a:solidFill>
                  <a:srgbClr val="C00000"/>
                </a:solidFill>
                <a:latin typeface="Candara" pitchFamily="34" charset="0"/>
              </a:rPr>
              <a:t>U = U</a:t>
            </a:r>
            <a:r>
              <a:rPr lang="cs-CZ" sz="2800" baseline="-25000" dirty="0">
                <a:solidFill>
                  <a:srgbClr val="C00000"/>
                </a:solidFill>
                <a:latin typeface="Candara" pitchFamily="34" charset="0"/>
              </a:rPr>
              <a:t>1</a:t>
            </a:r>
            <a:r>
              <a:rPr lang="cs-CZ" sz="2800" dirty="0">
                <a:solidFill>
                  <a:srgbClr val="C00000"/>
                </a:solidFill>
                <a:latin typeface="Candara" pitchFamily="34" charset="0"/>
              </a:rPr>
              <a:t> </a:t>
            </a:r>
            <a:r>
              <a:rPr lang="cs-CZ" sz="2800" dirty="0" smtClean="0">
                <a:solidFill>
                  <a:srgbClr val="C00000"/>
                </a:solidFill>
                <a:latin typeface="Candara" pitchFamily="34" charset="0"/>
              </a:rPr>
              <a:t>+ </a:t>
            </a:r>
            <a:r>
              <a:rPr lang="cs-CZ" sz="2800" dirty="0">
                <a:solidFill>
                  <a:srgbClr val="C00000"/>
                </a:solidFill>
                <a:latin typeface="Candara" pitchFamily="34" charset="0"/>
              </a:rPr>
              <a:t>U</a:t>
            </a:r>
            <a:r>
              <a:rPr lang="cs-CZ" sz="2800" baseline="-25000" dirty="0">
                <a:solidFill>
                  <a:srgbClr val="C00000"/>
                </a:solidFill>
                <a:latin typeface="Candara" pitchFamily="34" charset="0"/>
              </a:rPr>
              <a:t>2</a:t>
            </a:r>
            <a:r>
              <a:rPr lang="cs-CZ" sz="2800" dirty="0">
                <a:solidFill>
                  <a:srgbClr val="C00000"/>
                </a:solidFill>
                <a:latin typeface="Candara" pitchFamily="34" charset="0"/>
              </a:rPr>
              <a:t> + </a:t>
            </a:r>
            <a:r>
              <a:rPr lang="cs-CZ" sz="2800" dirty="0" smtClean="0">
                <a:solidFill>
                  <a:srgbClr val="C00000"/>
                </a:solidFill>
                <a:latin typeface="Candara" pitchFamily="34" charset="0"/>
              </a:rPr>
              <a:t>U</a:t>
            </a:r>
            <a:r>
              <a:rPr lang="cs-CZ" sz="2800" baseline="-25000" dirty="0" smtClean="0">
                <a:solidFill>
                  <a:srgbClr val="C00000"/>
                </a:solidFill>
                <a:latin typeface="Candara" pitchFamily="34" charset="0"/>
              </a:rPr>
              <a:t>3</a:t>
            </a:r>
          </a:p>
          <a:p>
            <a:pPr marL="0" indent="0"/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3. Co platí pro elektrický proud v sériovém zapojení?</a:t>
            </a:r>
          </a:p>
          <a:p>
            <a:pPr marL="0" indent="0"/>
            <a:r>
              <a:rPr lang="cs-CZ" sz="2800" dirty="0">
                <a:solidFill>
                  <a:schemeClr val="accent6">
                    <a:lumMod val="60000"/>
                    <a:lumOff val="40000"/>
                  </a:schemeClr>
                </a:solidFill>
                <a:latin typeface="Candara" pitchFamily="34" charset="0"/>
              </a:rPr>
              <a:t> </a:t>
            </a:r>
            <a:r>
              <a:rPr lang="cs-CZ" sz="2800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Candara" pitchFamily="34" charset="0"/>
              </a:rPr>
              <a:t>  </a:t>
            </a:r>
            <a:r>
              <a:rPr lang="cs-CZ" sz="2800" dirty="0">
                <a:solidFill>
                  <a:schemeClr val="accent6">
                    <a:lumMod val="60000"/>
                    <a:lumOff val="40000"/>
                  </a:schemeClr>
                </a:solidFill>
                <a:latin typeface="Candara" pitchFamily="34" charset="0"/>
              </a:rPr>
              <a:t> </a:t>
            </a:r>
            <a:r>
              <a:rPr lang="cs-CZ" sz="2800" dirty="0">
                <a:solidFill>
                  <a:srgbClr val="C00000"/>
                </a:solidFill>
                <a:latin typeface="Candara" pitchFamily="34" charset="0"/>
              </a:rPr>
              <a:t>I = </a:t>
            </a:r>
            <a:r>
              <a:rPr lang="cs-CZ" sz="2800" dirty="0" err="1">
                <a:solidFill>
                  <a:srgbClr val="C00000"/>
                </a:solidFill>
                <a:latin typeface="Candara" pitchFamily="34" charset="0"/>
              </a:rPr>
              <a:t>konst</a:t>
            </a:r>
            <a:r>
              <a:rPr lang="cs-CZ" sz="2800" dirty="0" smtClean="0">
                <a:solidFill>
                  <a:srgbClr val="C00000"/>
                </a:solidFill>
                <a:latin typeface="Candara" pitchFamily="34" charset="0"/>
              </a:rPr>
              <a:t>.</a:t>
            </a:r>
            <a:endParaRPr lang="cs-CZ" sz="2800" dirty="0">
              <a:solidFill>
                <a:schemeClr val="accent6">
                  <a:lumMod val="60000"/>
                  <a:lumOff val="40000"/>
                </a:schemeClr>
              </a:solidFill>
              <a:latin typeface="Candara" pitchFamily="34" charset="0"/>
            </a:endParaRPr>
          </a:p>
          <a:p>
            <a:pPr marL="0" indent="0"/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4. V obvodu jsou sériově zapojeny tři rezistory o odporech 40 </a:t>
            </a:r>
            <a:r>
              <a:rPr lang="el-GR" sz="28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Ω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, 80 </a:t>
            </a:r>
            <a:r>
              <a:rPr lang="el-GR" sz="28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Ω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 a 120 </a:t>
            </a:r>
            <a:r>
              <a:rPr lang="el-GR" sz="28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Ω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. Napětí na vnějších svorkách je 240 V. Nakresli schéma zapojení, vypočítej proud v obvodu, celkový odpor a napětí na jednotlivých rezistorech.</a:t>
            </a:r>
          </a:p>
          <a:p>
            <a:pPr marL="0" indent="0"/>
            <a:r>
              <a:rPr lang="cs-CZ" sz="2800" dirty="0" smtClean="0">
                <a:solidFill>
                  <a:srgbClr val="C00000"/>
                </a:solidFill>
                <a:latin typeface="Candara" pitchFamily="34" charset="0"/>
              </a:rPr>
              <a:t>     I = 1 A, R = 240 </a:t>
            </a:r>
            <a:r>
              <a:rPr lang="el-GR" sz="2800" dirty="0" smtClean="0">
                <a:solidFill>
                  <a:srgbClr val="C00000"/>
                </a:solidFill>
                <a:latin typeface="Candara" pitchFamily="34" charset="0"/>
              </a:rPr>
              <a:t>Ω</a:t>
            </a:r>
            <a:r>
              <a:rPr lang="cs-CZ" sz="2800" dirty="0" smtClean="0">
                <a:solidFill>
                  <a:srgbClr val="C00000"/>
                </a:solidFill>
                <a:latin typeface="Candara" pitchFamily="34" charset="0"/>
              </a:rPr>
              <a:t>, U</a:t>
            </a:r>
            <a:r>
              <a:rPr lang="cs-CZ" sz="2800" baseline="-25000" dirty="0" smtClean="0">
                <a:solidFill>
                  <a:srgbClr val="C00000"/>
                </a:solidFill>
                <a:latin typeface="Candara" pitchFamily="34" charset="0"/>
              </a:rPr>
              <a:t>1</a:t>
            </a:r>
            <a:r>
              <a:rPr lang="cs-CZ" sz="2800" dirty="0" smtClean="0">
                <a:solidFill>
                  <a:srgbClr val="C00000"/>
                </a:solidFill>
                <a:latin typeface="Candara" pitchFamily="34" charset="0"/>
              </a:rPr>
              <a:t> = 40 V, U</a:t>
            </a:r>
            <a:r>
              <a:rPr lang="cs-CZ" sz="2800" baseline="-25000" dirty="0" smtClean="0">
                <a:solidFill>
                  <a:srgbClr val="C00000"/>
                </a:solidFill>
                <a:latin typeface="Candara" pitchFamily="34" charset="0"/>
              </a:rPr>
              <a:t>2</a:t>
            </a:r>
            <a:r>
              <a:rPr lang="cs-CZ" sz="2800" dirty="0" smtClean="0">
                <a:solidFill>
                  <a:srgbClr val="C00000"/>
                </a:solidFill>
                <a:latin typeface="Candara" pitchFamily="34" charset="0"/>
              </a:rPr>
              <a:t> = 80 V, U</a:t>
            </a:r>
            <a:r>
              <a:rPr lang="cs-CZ" sz="2800" baseline="-25000" dirty="0" smtClean="0">
                <a:solidFill>
                  <a:srgbClr val="C00000"/>
                </a:solidFill>
                <a:latin typeface="Candara" pitchFamily="34" charset="0"/>
              </a:rPr>
              <a:t>3</a:t>
            </a:r>
            <a:r>
              <a:rPr lang="cs-CZ" sz="2800" dirty="0" smtClean="0">
                <a:solidFill>
                  <a:srgbClr val="C00000"/>
                </a:solidFill>
                <a:latin typeface="Candara" pitchFamily="34" charset="0"/>
              </a:rPr>
              <a:t> = 120 V.</a:t>
            </a:r>
            <a:endParaRPr lang="cs-CZ" sz="2800" dirty="0">
              <a:solidFill>
                <a:srgbClr val="C00000"/>
              </a:solidFill>
              <a:latin typeface="Candar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22684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5" grpId="0" build="allAtOnce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3528" y="404664"/>
            <a:ext cx="8229600" cy="504056"/>
          </a:xfrm>
        </p:spPr>
        <p:txBody>
          <a:bodyPr>
            <a:normAutofit/>
          </a:bodyPr>
          <a:lstStyle/>
          <a:p>
            <a:pPr algn="l"/>
            <a:r>
              <a:rPr lang="cs-CZ" sz="1700" b="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Použité zdroje:</a:t>
            </a:r>
            <a:endParaRPr lang="cs-CZ" sz="1600" b="0" dirty="0">
              <a:solidFill>
                <a:srgbClr val="FFC000"/>
              </a:solidFill>
              <a:latin typeface="Candara" pitchFamily="34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5" y="1196752"/>
            <a:ext cx="7812856" cy="49294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 smtClean="0">
                <a:latin typeface="Candara" pitchFamily="34" charset="0"/>
              </a:rPr>
              <a:t>Obrázek autor</a:t>
            </a:r>
            <a:endParaRPr lang="cs-CZ" sz="1600" dirty="0">
              <a:latin typeface="Candar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65094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953</TotalTime>
  <Words>1093</Words>
  <Application>Microsoft Office PowerPoint</Application>
  <PresentationFormat>Předvádění na obrazovce (4:3)</PresentationFormat>
  <Paragraphs>183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Bohatý</vt:lpstr>
      <vt:lpstr>Snímek 1</vt:lpstr>
      <vt:lpstr>     Sériové řazení rezistorů (za sebou)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126</cp:revision>
  <dcterms:created xsi:type="dcterms:W3CDTF">2013-01-16T20:09:48Z</dcterms:created>
  <dcterms:modified xsi:type="dcterms:W3CDTF">2015-07-17T07:45:30Z</dcterms:modified>
</cp:coreProperties>
</file>