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rawings/drawing4.xml" ContentType="application/vnd.openxmlformats-officedocument.drawingml.chartshap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drawings/drawing2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rawings/drawing3.xml" ContentType="application/vnd.openxmlformats-officedocument.drawingml.chartshap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4"/>
  </p:notesMasterIdLst>
  <p:sldIdLst>
    <p:sldId id="271" r:id="rId2"/>
    <p:sldId id="256" r:id="rId3"/>
    <p:sldId id="257" r:id="rId4"/>
    <p:sldId id="289" r:id="rId5"/>
    <p:sldId id="285" r:id="rId6"/>
    <p:sldId id="284" r:id="rId7"/>
    <p:sldId id="266" r:id="rId8"/>
    <p:sldId id="286" r:id="rId9"/>
    <p:sldId id="287" r:id="rId10"/>
    <p:sldId id="288" r:id="rId11"/>
    <p:sldId id="26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package" Target="../embeddings/List_aplikace_Microsoft_Office_Excel3.xlsx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package" Target="../embeddings/List_aplikace_Microsoft_Office_Excel4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1773605643044623"/>
          <c:y val="0.1039146502566847"/>
          <c:w val="0.84743061023622057"/>
          <c:h val="0.72646358267716538"/>
        </c:manualLayout>
      </c:layout>
      <c:lineChart>
        <c:grouping val="stacke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marker>
            <c:symbol val="none"/>
          </c:marker>
          <c:cat>
            <c:numRef>
              <c:f>List1!$A$2:$A$8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0</c:v>
                </c:pt>
                <c:pt idx="1">
                  <c:v>1.0000000000000002E-2</c:v>
                </c:pt>
                <c:pt idx="2">
                  <c:v>2.0000000000000004E-2</c:v>
                </c:pt>
                <c:pt idx="3">
                  <c:v>3.0000000000000006E-2</c:v>
                </c:pt>
                <c:pt idx="4">
                  <c:v>4.0000000000000008E-2</c:v>
                </c:pt>
                <c:pt idx="5">
                  <c:v>5.000000000000001E-2</c:v>
                </c:pt>
                <c:pt idx="6">
                  <c:v>6.0000000000000012E-2</c:v>
                </c:pt>
              </c:numCache>
            </c:numRef>
          </c:val>
        </c:ser>
        <c:dLbls/>
        <c:marker val="1"/>
        <c:axId val="166061952"/>
        <c:axId val="166063488"/>
      </c:lineChart>
      <c:catAx>
        <c:axId val="166061952"/>
        <c:scaling>
          <c:orientation val="minMax"/>
        </c:scaling>
        <c:axPos val="b"/>
        <c:majorGridlines/>
        <c:numFmt formatCode="General" sourceLinked="1"/>
        <c:tickLblPos val="nextTo"/>
        <c:crossAx val="166063488"/>
        <c:crosses val="autoZero"/>
        <c:auto val="1"/>
        <c:lblAlgn val="ctr"/>
        <c:lblOffset val="100"/>
      </c:catAx>
      <c:valAx>
        <c:axId val="166063488"/>
        <c:scaling>
          <c:orientation val="minMax"/>
        </c:scaling>
        <c:axPos val="l"/>
        <c:majorGridlines/>
        <c:numFmt formatCode="General" sourceLinked="1"/>
        <c:tickLblPos val="nextTo"/>
        <c:crossAx val="166061952"/>
        <c:crosses val="autoZero"/>
        <c:crossBetween val="midCat"/>
      </c:valAx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9.4707810243306295E-2"/>
          <c:y val="0.14241631902008656"/>
          <c:w val="0.82670578592042743"/>
          <c:h val="0.73534355971029663"/>
        </c:manualLayout>
      </c:layout>
      <c:lineChart>
        <c:grouping val="stacke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marker>
            <c:symbol val="none"/>
          </c:marker>
          <c:cat>
            <c:numRef>
              <c:f>List1!$A$2:$A$8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val>
        </c:ser>
        <c:dLbls/>
        <c:marker val="1"/>
        <c:axId val="171419136"/>
        <c:axId val="171420672"/>
      </c:lineChart>
      <c:catAx>
        <c:axId val="171419136"/>
        <c:scaling>
          <c:orientation val="minMax"/>
        </c:scaling>
        <c:axPos val="b"/>
        <c:majorGridlines/>
        <c:numFmt formatCode="General" sourceLinked="1"/>
        <c:tickLblPos val="nextTo"/>
        <c:crossAx val="171420672"/>
        <c:crosses val="autoZero"/>
        <c:auto val="1"/>
        <c:lblAlgn val="ctr"/>
        <c:lblOffset val="100"/>
      </c:catAx>
      <c:valAx>
        <c:axId val="171420672"/>
        <c:scaling>
          <c:orientation val="minMax"/>
        </c:scaling>
        <c:axPos val="l"/>
        <c:majorGridlines/>
        <c:numFmt formatCode="General" sourceLinked="1"/>
        <c:tickLblPos val="nextTo"/>
        <c:crossAx val="171419136"/>
        <c:crosses val="autoZero"/>
        <c:crossBetween val="midCat"/>
      </c:valAx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>
        <c:manualLayout>
          <c:layoutTarget val="inner"/>
          <c:xMode val="edge"/>
          <c:yMode val="edge"/>
          <c:x val="0.13429855643044625"/>
          <c:y val="0.21485336529043317"/>
          <c:w val="0.79026062752664861"/>
          <c:h val="0.68058210129855523"/>
        </c:manualLayout>
      </c:layout>
      <c:lineChart>
        <c:grouping val="stacke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marker>
            <c:symbol val="none"/>
          </c:marker>
          <c:cat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cat>
          <c:val>
            <c:numRef>
              <c:f>List1!$B$2:$B$7</c:f>
              <c:numCache>
                <c:formatCode>General</c:formatCode>
                <c:ptCount val="6"/>
                <c:pt idx="0">
                  <c:v>0</c:v>
                </c:pt>
                <c:pt idx="1">
                  <c:v>2</c:v>
                </c:pt>
                <c:pt idx="2">
                  <c:v>4</c:v>
                </c:pt>
                <c:pt idx="3">
                  <c:v>6</c:v>
                </c:pt>
                <c:pt idx="4">
                  <c:v>8</c:v>
                </c:pt>
                <c:pt idx="5">
                  <c:v>10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Sloupec2</c:v>
                </c:pt>
              </c:strCache>
            </c:strRef>
          </c:tx>
          <c:marker>
            <c:symbol val="none"/>
          </c:marker>
          <c:cat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cat>
          <c:val>
            <c:numRef>
              <c:f>List1!$C$2:$C$7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</c:ser>
        <c:dLbls/>
        <c:marker val="1"/>
        <c:axId val="170882560"/>
        <c:axId val="170884096"/>
      </c:lineChart>
      <c:catAx>
        <c:axId val="170882560"/>
        <c:scaling>
          <c:orientation val="minMax"/>
        </c:scaling>
        <c:axPos val="b"/>
        <c:minorGridlines/>
        <c:numFmt formatCode="General" sourceLinked="1"/>
        <c:tickLblPos val="nextTo"/>
        <c:crossAx val="170884096"/>
        <c:crosses val="autoZero"/>
        <c:auto val="1"/>
        <c:lblAlgn val="ctr"/>
        <c:lblOffset val="100"/>
      </c:catAx>
      <c:valAx>
        <c:axId val="170884096"/>
        <c:scaling>
          <c:orientation val="minMax"/>
          <c:max val="10"/>
        </c:scaling>
        <c:axPos val="l"/>
        <c:majorGridlines/>
        <c:numFmt formatCode="General" sourceLinked="1"/>
        <c:tickLblPos val="nextTo"/>
        <c:crossAx val="170882560"/>
        <c:crosses val="autoZero"/>
        <c:crossBetween val="midCat"/>
      </c:valAx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1777675886650119"/>
          <c:y val="9.7100731040122221E-2"/>
          <c:w val="0.72228444881889764"/>
          <c:h val="0.76557308070866137"/>
        </c:manualLayout>
      </c:layout>
      <c:lineChart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marker>
            <c:symbol val="none"/>
          </c:marker>
          <c:cat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  <c:pt idx="5">
                  <c:v>25</c:v>
                </c:pt>
              </c:numCache>
            </c:numRef>
          </c:cat>
          <c:val>
            <c:numRef>
              <c:f>List1!$B$2:$B$7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</c:ser>
        <c:dLbls/>
        <c:marker val="1"/>
        <c:axId val="171954560"/>
        <c:axId val="171956096"/>
      </c:lineChart>
      <c:catAx>
        <c:axId val="171954560"/>
        <c:scaling>
          <c:orientation val="minMax"/>
        </c:scaling>
        <c:axPos val="b"/>
        <c:majorGridlines/>
        <c:numFmt formatCode="General" sourceLinked="1"/>
        <c:tickLblPos val="nextTo"/>
        <c:crossAx val="171956096"/>
        <c:crosses val="autoZero"/>
        <c:auto val="1"/>
        <c:lblAlgn val="ctr"/>
        <c:lblOffset val="100"/>
      </c:catAx>
      <c:valAx>
        <c:axId val="171956096"/>
        <c:scaling>
          <c:orientation val="minMax"/>
        </c:scaling>
        <c:axPos val="l"/>
        <c:majorGridlines/>
        <c:numFmt formatCode="General" sourceLinked="1"/>
        <c:tickLblPos val="nextTo"/>
        <c:crossAx val="171954560"/>
        <c:crosses val="autoZero"/>
        <c:crossBetween val="midCat"/>
      </c:valAx>
      <c:spPr>
        <a:solidFill>
          <a:schemeClr val="bg2"/>
        </a:solidFill>
      </c:spPr>
    </c:plotArea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drawing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image" Target="../media/image21.png"/></Relationships>
</file>

<file path=ppt/drawing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image" Target="../media/image21.png"/></Relationships>
</file>

<file path=ppt/drawing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image" Target="../media/image27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0.02362</cdr:x>
      <cdr:y>0.01772</cdr:y>
    </cdr:from>
    <cdr:to>
      <cdr:x>0.21262</cdr:x>
      <cdr:y>0.10631</cdr:y>
    </cdr:to>
    <cdr:sp macro="" textlink="">
      <cdr:nvSpPr>
        <cdr:cNvPr id="3" name="TextovéPole 2"/>
        <cdr:cNvSpPr txBox="1"/>
      </cdr:nvSpPr>
      <cdr:spPr>
        <a:xfrm xmlns:a="http://schemas.openxmlformats.org/drawingml/2006/main">
          <a:off x="144016" y="72008"/>
          <a:ext cx="1152128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0.05906</cdr:x>
      <cdr:y>0.08859</cdr:y>
    </cdr:from>
    <cdr:to>
      <cdr:x>0.20906</cdr:x>
      <cdr:y>0.17719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360040" y="360040"/>
          <a:ext cx="914400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0.07778</cdr:x>
      <cdr:y>0</cdr:y>
    </cdr:from>
    <cdr:to>
      <cdr:x>0.11166</cdr:x>
      <cdr:y>0.11111</cdr:y>
    </cdr:to>
    <cdr:pic>
      <cdr:nvPicPr>
        <cdr:cNvPr id="3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504056" y="0"/>
          <a:ext cx="219559" cy="424047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0.95464</cdr:x>
      <cdr:y>0.84906</cdr:y>
    </cdr:from>
    <cdr:to>
      <cdr:x>1</cdr:x>
      <cdr:y>0.97604</cdr:y>
    </cdr:to>
    <cdr:pic>
      <cdr:nvPicPr>
        <cdr:cNvPr id="4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2"/>
        <a:stretch xmlns:a="http://schemas.openxmlformats.org/drawingml/2006/main">
          <a:fillRect/>
        </a:stretch>
      </cdr:blipFill>
      <cdr:spPr>
        <a:xfrm xmlns:a="http://schemas.openxmlformats.org/drawingml/2006/main">
          <a:off x="6186765" y="3240360"/>
          <a:ext cx="293955" cy="484625"/>
        </a:xfrm>
        <a:prstGeom xmlns:a="http://schemas.openxmlformats.org/drawingml/2006/main" prst="rect">
          <a:avLst/>
        </a:prstGeom>
      </cdr:spPr>
    </cdr:pic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0.09838</cdr:x>
      <cdr:y>0.07666</cdr:y>
    </cdr:from>
    <cdr:to>
      <cdr:x>0.13578</cdr:x>
      <cdr:y>0.1828</cdr:y>
    </cdr:to>
    <cdr:pic>
      <cdr:nvPicPr>
        <cdr:cNvPr id="2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599728" y="360040"/>
          <a:ext cx="227959" cy="498420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0.95999</cdr:x>
      <cdr:y>0.90138</cdr:y>
    </cdr:from>
    <cdr:to>
      <cdr:x>1</cdr:x>
      <cdr:y>0.99225</cdr:y>
    </cdr:to>
    <cdr:pic>
      <cdr:nvPicPr>
        <cdr:cNvPr id="3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2"/>
        <a:stretch xmlns:a="http://schemas.openxmlformats.org/drawingml/2006/main">
          <a:fillRect/>
        </a:stretch>
      </cdr:blipFill>
      <cdr:spPr>
        <a:xfrm xmlns:a="http://schemas.openxmlformats.org/drawingml/2006/main">
          <a:off x="5229956" y="3528392"/>
          <a:ext cx="217972" cy="355703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0.38188</cdr:x>
      <cdr:y>0.49065</cdr:y>
    </cdr:from>
    <cdr:to>
      <cdr:x>0.53188</cdr:x>
      <cdr:y>0.68536</cdr:y>
    </cdr:to>
    <cdr:sp macro="" textlink="">
      <cdr:nvSpPr>
        <cdr:cNvPr id="4" name="TextovéPole 3"/>
        <cdr:cNvSpPr txBox="1"/>
      </cdr:nvSpPr>
      <cdr:spPr>
        <a:xfrm xmlns:a="http://schemas.openxmlformats.org/drawingml/2006/main">
          <a:off x="2327920" y="2304256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0.37006</cdr:x>
      <cdr:y>0.45999</cdr:y>
    </cdr:from>
    <cdr:to>
      <cdr:x>0.44094</cdr:x>
      <cdr:y>0.53665</cdr:y>
    </cdr:to>
    <cdr:sp macro="" textlink="">
      <cdr:nvSpPr>
        <cdr:cNvPr id="5" name="TextovéPole 4"/>
        <cdr:cNvSpPr txBox="1"/>
      </cdr:nvSpPr>
      <cdr:spPr>
        <a:xfrm xmlns:a="http://schemas.openxmlformats.org/drawingml/2006/main">
          <a:off x="2255912" y="2160240"/>
          <a:ext cx="432048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0.40974</cdr:x>
      <cdr:y>0.34952</cdr:y>
    </cdr:from>
    <cdr:to>
      <cdr:x>0.4688</cdr:x>
      <cdr:y>0.44152</cdr:y>
    </cdr:to>
    <cdr:sp macro="" textlink="">
      <cdr:nvSpPr>
        <cdr:cNvPr id="7" name="TextovéPole 6"/>
        <cdr:cNvSpPr txBox="1"/>
      </cdr:nvSpPr>
      <cdr:spPr>
        <a:xfrm xmlns:a="http://schemas.openxmlformats.org/drawingml/2006/main">
          <a:off x="2232248" y="1368152"/>
          <a:ext cx="321754" cy="36012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1800" dirty="0" smtClean="0">
              <a:solidFill>
                <a:schemeClr val="accent2">
                  <a:lumMod val="75000"/>
                </a:schemeClr>
              </a:solidFill>
              <a:latin typeface="Candara" pitchFamily="34" charset="0"/>
            </a:rPr>
            <a:t>(1)</a:t>
          </a:r>
          <a:endParaRPr lang="cs-CZ" sz="1800" dirty="0">
            <a:solidFill>
              <a:schemeClr val="accent2">
                <a:lumMod val="75000"/>
              </a:schemeClr>
            </a:solidFill>
            <a:latin typeface="Candara" pitchFamily="34" charset="0"/>
          </a:endParaRPr>
        </a:p>
      </cdr:txBody>
    </cdr:sp>
  </cdr:relSizeAnchor>
  <cdr:relSizeAnchor xmlns:cdr="http://schemas.openxmlformats.org/drawingml/2006/chartDrawing">
    <cdr:from>
      <cdr:x>0.58157</cdr:x>
      <cdr:y>0.49668</cdr:y>
    </cdr:from>
    <cdr:to>
      <cdr:x>0.65245</cdr:x>
      <cdr:y>0.58868</cdr:y>
    </cdr:to>
    <cdr:sp macro="" textlink="">
      <cdr:nvSpPr>
        <cdr:cNvPr id="8" name="TextovéPole 7"/>
        <cdr:cNvSpPr txBox="1"/>
      </cdr:nvSpPr>
      <cdr:spPr>
        <a:xfrm xmlns:a="http://schemas.openxmlformats.org/drawingml/2006/main">
          <a:off x="3168352" y="1944216"/>
          <a:ext cx="386149" cy="36012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1800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rPr>
            <a:t>(2)</a:t>
          </a:r>
          <a:endParaRPr lang="cs-CZ" sz="1800" dirty="0">
            <a:solidFill>
              <a:schemeClr val="tx2">
                <a:lumMod val="75000"/>
              </a:schemeClr>
            </a:solidFill>
            <a:latin typeface="Candara" pitchFamily="34" charset="0"/>
          </a:endParaRPr>
        </a:p>
      </cdr:txBody>
    </cdr:sp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0.07784</cdr:x>
      <cdr:y>0</cdr:y>
    </cdr:from>
    <cdr:to>
      <cdr:x>0.11948</cdr:x>
      <cdr:y>0.11944</cdr:y>
    </cdr:to>
    <cdr:pic>
      <cdr:nvPicPr>
        <cdr:cNvPr id="2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341901" y="0"/>
          <a:ext cx="182896" cy="371888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0.8577</cdr:x>
      <cdr:y>0.83259</cdr:y>
    </cdr:from>
    <cdr:to>
      <cdr:x>0.91321</cdr:x>
      <cdr:y>0.96966</cdr:y>
    </cdr:to>
    <cdr:pic>
      <cdr:nvPicPr>
        <cdr:cNvPr id="3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2"/>
        <a:stretch xmlns:a="http://schemas.openxmlformats.org/drawingml/2006/main">
          <a:fillRect/>
        </a:stretch>
      </cdr:blipFill>
      <cdr:spPr>
        <a:xfrm xmlns:a="http://schemas.openxmlformats.org/drawingml/2006/main">
          <a:off x="3767424" y="2592288"/>
          <a:ext cx="243861" cy="426757"/>
        </a:xfrm>
        <a:prstGeom xmlns:a="http://schemas.openxmlformats.org/drawingml/2006/main" prst="rect">
          <a:avLst/>
        </a:prstGeom>
      </cdr:spPr>
    </cdr:pic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4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701963"/>
            <a:ext cx="77768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Ohmův zákon</a:t>
            </a:r>
            <a:r>
              <a:rPr lang="cs-CZ" dirty="0">
                <a:latin typeface="Candara" panose="020E0502030303020204" pitchFamily="34" charset="0"/>
              </a:rPr>
              <a:t>	</a:t>
            </a:r>
            <a:r>
              <a:rPr lang="cs-CZ" dirty="0" smtClean="0">
                <a:latin typeface="Candara" panose="020E0502030303020204" pitchFamily="34" charset="0"/>
              </a:rPr>
              <a:t>(odvození)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III/2/FY/2/2/10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ověřením a zněním Ohmova zákona. Naučí se z grafu závislosti proudu na napětí určovat elektrický odpor.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Klíčová slova</a:t>
            </a:r>
            <a:r>
              <a:rPr lang="cs-CZ" dirty="0" smtClean="0">
                <a:latin typeface="Candara" panose="020E0502030303020204" pitchFamily="34" charset="0"/>
              </a:rPr>
              <a:t>: Odvození Ohmova zákona, Ohmův zákon, graf závislosti proudu na napětí, elektrický odpor.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15.6.2013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594928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39552" y="2924944"/>
            <a:ext cx="6572482" cy="1753294"/>
          </a:xfrm>
        </p:spPr>
        <p:txBody>
          <a:bodyPr>
            <a:normAutofit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Ohmův zákon</a:t>
            </a:r>
            <a:b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</a:br>
            <a:r>
              <a:rPr lang="cs-CZ" sz="32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(odvození)</a:t>
            </a:r>
            <a:endParaRPr lang="cs-CZ" sz="32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Přímá spojnice 10"/>
          <p:cNvCxnSpPr/>
          <p:nvPr/>
        </p:nvCxnSpPr>
        <p:spPr>
          <a:xfrm>
            <a:off x="1617980" y="4012120"/>
            <a:ext cx="12075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ývojový diagram: spojnice 12"/>
          <p:cNvSpPr/>
          <p:nvPr/>
        </p:nvSpPr>
        <p:spPr>
          <a:xfrm>
            <a:off x="4766696" y="3733258"/>
            <a:ext cx="576064" cy="57606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1102" y="4720974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3758977" y="3999245"/>
            <a:ext cx="10077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098964" y="1925204"/>
            <a:ext cx="3999" cy="4289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4432" y="3946889"/>
            <a:ext cx="130461" cy="130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2" name="Přímá spojnice 21"/>
          <p:cNvCxnSpPr/>
          <p:nvPr/>
        </p:nvCxnSpPr>
        <p:spPr>
          <a:xfrm flipV="1">
            <a:off x="1621741" y="2142513"/>
            <a:ext cx="0" cy="18696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102963" y="2127535"/>
            <a:ext cx="176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726315" y="2973849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 flipV="1">
            <a:off x="2519175" y="4004265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 flipV="1">
            <a:off x="4049663" y="3999245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1041"/>
          <p:cNvCxnSpPr>
            <a:endCxn id="1029" idx="1"/>
          </p:cNvCxnSpPr>
          <p:nvPr/>
        </p:nvCxnSpPr>
        <p:spPr>
          <a:xfrm>
            <a:off x="2519175" y="5028949"/>
            <a:ext cx="4619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1043"/>
          <p:cNvCxnSpPr>
            <a:stCxn id="1029" idx="3"/>
          </p:cNvCxnSpPr>
          <p:nvPr/>
        </p:nvCxnSpPr>
        <p:spPr>
          <a:xfrm>
            <a:off x="3603402" y="5028949"/>
            <a:ext cx="4462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/>
          <p:nvPr/>
        </p:nvCxnSpPr>
        <p:spPr>
          <a:xfrm>
            <a:off x="5342760" y="3999245"/>
            <a:ext cx="13835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4" name="Přímá spojnice 1053"/>
          <p:cNvCxnSpPr/>
          <p:nvPr/>
        </p:nvCxnSpPr>
        <p:spPr>
          <a:xfrm>
            <a:off x="1621741" y="2139665"/>
            <a:ext cx="1359361" cy="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6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4881" y="3939259"/>
            <a:ext cx="128587" cy="12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0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4404" y="2080146"/>
            <a:ext cx="135259" cy="135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62" name="TextovéPole 1061"/>
          <p:cNvSpPr txBox="1"/>
          <p:nvPr/>
        </p:nvSpPr>
        <p:spPr>
          <a:xfrm>
            <a:off x="4867818" y="3795624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3114960" y="4798116"/>
            <a:ext cx="3545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V</a:t>
            </a:r>
          </a:p>
        </p:txBody>
      </p:sp>
      <p:sp>
        <p:nvSpPr>
          <p:cNvPr id="1078" name="TextovéPole 1077"/>
          <p:cNvSpPr txBox="1"/>
          <p:nvPr/>
        </p:nvSpPr>
        <p:spPr>
          <a:xfrm>
            <a:off x="868034" y="559280"/>
            <a:ext cx="62327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Schéma zapojení k odvození Ohmova zákona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527" y="3859720"/>
            <a:ext cx="9334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3114960" y="2973849"/>
            <a:ext cx="36113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81102" y="1782470"/>
            <a:ext cx="0" cy="7143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se šipkou 1040"/>
          <p:cNvCxnSpPr/>
          <p:nvPr/>
        </p:nvCxnSpPr>
        <p:spPr>
          <a:xfrm flipV="1">
            <a:off x="3114960" y="2318165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4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2254" y="1785434"/>
            <a:ext cx="12700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0494" y="1914388"/>
            <a:ext cx="19050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3402" y="1785434"/>
            <a:ext cx="12700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8977" y="1925204"/>
            <a:ext cx="19050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6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9889" y="2136160"/>
            <a:ext cx="176213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1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8027" y="2135076"/>
            <a:ext cx="176213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79" name="TextovéPole 1078"/>
          <p:cNvSpPr txBox="1"/>
          <p:nvPr/>
        </p:nvSpPr>
        <p:spPr>
          <a:xfrm>
            <a:off x="2639418" y="155692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+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81" name="Obdélník 1080"/>
          <p:cNvSpPr/>
          <p:nvPr/>
        </p:nvSpPr>
        <p:spPr>
          <a:xfrm>
            <a:off x="2125303" y="3336500"/>
            <a:ext cx="6591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(A)</a:t>
            </a:r>
          </a:p>
        </p:txBody>
      </p:sp>
      <p:sp>
        <p:nvSpPr>
          <p:cNvPr id="1082" name="TextovéPole 1081"/>
          <p:cNvSpPr txBox="1"/>
          <p:nvPr/>
        </p:nvSpPr>
        <p:spPr>
          <a:xfrm>
            <a:off x="3778027" y="3336500"/>
            <a:ext cx="651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(B)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71600" y="620688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Zapojení elektrického obvodu pro odvození Ohmova zákona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1026" name="Picture 2" descr="C:\Users\petra.kejkrtova\Pictures\2013-09-22 001\P10706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824"/>
            <a:ext cx="3649226" cy="4379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12160" y="2348880"/>
            <a:ext cx="1125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  <a:latin typeface="Candara" panose="020E0502030303020204" pitchFamily="34" charset="0"/>
              </a:rPr>
              <a:t>voltmetr</a:t>
            </a:r>
            <a:endParaRPr lang="cs-CZ" sz="2000" dirty="0">
              <a:solidFill>
                <a:schemeClr val="accent2"/>
              </a:solidFill>
              <a:latin typeface="Candara" panose="020E0502030303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68264" y="3494541"/>
            <a:ext cx="10134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  <a:latin typeface="Candara" panose="020E0502030303020204" pitchFamily="34" charset="0"/>
              </a:rPr>
              <a:t>rezistor</a:t>
            </a:r>
            <a:endParaRPr lang="cs-CZ" sz="2000" dirty="0">
              <a:solidFill>
                <a:schemeClr val="accent2"/>
              </a:solidFill>
              <a:latin typeface="Candara" panose="020E0502030303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68264" y="5085184"/>
            <a:ext cx="8723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  <a:latin typeface="Candara" panose="020E0502030303020204" pitchFamily="34" charset="0"/>
              </a:rPr>
              <a:t>spínač</a:t>
            </a:r>
            <a:endParaRPr lang="cs-CZ" sz="2000" dirty="0">
              <a:solidFill>
                <a:schemeClr val="accent2"/>
              </a:solidFill>
              <a:latin typeface="Candara" panose="020E0502030303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548935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  <a:latin typeface="Candara" panose="020E0502030303020204" pitchFamily="34" charset="0"/>
              </a:rPr>
              <a:t>ampérmetr</a:t>
            </a:r>
            <a:endParaRPr lang="cs-CZ" sz="2000" dirty="0">
              <a:solidFill>
                <a:schemeClr val="accent2"/>
              </a:solidFill>
              <a:latin typeface="Candara" panose="020E0502030303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485294"/>
            <a:ext cx="1476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accent2"/>
                </a:solidFill>
                <a:latin typeface="Candara" panose="020E0502030303020204" pitchFamily="34" charset="0"/>
              </a:rPr>
              <a:t>z</a:t>
            </a:r>
            <a:r>
              <a:rPr lang="cs-CZ" sz="2000" dirty="0" smtClean="0">
                <a:solidFill>
                  <a:schemeClr val="accent2"/>
                </a:solidFill>
                <a:latin typeface="Candara" panose="020E0502030303020204" pitchFamily="34" charset="0"/>
              </a:rPr>
              <a:t>droj napětí</a:t>
            </a:r>
            <a:endParaRPr lang="cs-CZ" sz="2000" dirty="0">
              <a:solidFill>
                <a:schemeClr val="accent2"/>
              </a:solidFill>
              <a:latin typeface="Candara" panose="020E0502030303020204" pitchFamily="34" charset="0"/>
            </a:endParaRPr>
          </a:p>
        </p:txBody>
      </p:sp>
      <p:cxnSp>
        <p:nvCxnSpPr>
          <p:cNvPr id="9" name="Přímá spojnice 8"/>
          <p:cNvCxnSpPr>
            <a:stCxn id="5" idx="3"/>
          </p:cNvCxnSpPr>
          <p:nvPr/>
        </p:nvCxnSpPr>
        <p:spPr>
          <a:xfrm>
            <a:off x="1662484" y="2748990"/>
            <a:ext cx="677268" cy="12856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3"/>
          </p:cNvCxnSpPr>
          <p:nvPr/>
        </p:nvCxnSpPr>
        <p:spPr>
          <a:xfrm>
            <a:off x="1872222" y="5685349"/>
            <a:ext cx="19076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2" idx="1"/>
          </p:cNvCxnSpPr>
          <p:nvPr/>
        </p:nvCxnSpPr>
        <p:spPr>
          <a:xfrm flipH="1">
            <a:off x="4355976" y="2548935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3" idx="1"/>
          </p:cNvCxnSpPr>
          <p:nvPr/>
        </p:nvCxnSpPr>
        <p:spPr>
          <a:xfrm flipH="1">
            <a:off x="4139952" y="3694596"/>
            <a:ext cx="1928312" cy="3400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4" idx="1"/>
          </p:cNvCxnSpPr>
          <p:nvPr/>
        </p:nvCxnSpPr>
        <p:spPr>
          <a:xfrm flipH="1" flipV="1">
            <a:off x="5436096" y="4725144"/>
            <a:ext cx="632168" cy="5600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6255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904" y="404664"/>
            <a:ext cx="7242048" cy="4823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Tabulka naměřených hodnot: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08401794"/>
              </p:ext>
            </p:extLst>
          </p:nvPr>
        </p:nvGraphicFramePr>
        <p:xfrm>
          <a:off x="923480" y="1846146"/>
          <a:ext cx="6096000" cy="39694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567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0,01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100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2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0,02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100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3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0,03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100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4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0,04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100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5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0,05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100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6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0,06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100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8746" y="1869861"/>
            <a:ext cx="232654" cy="480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3618" y="1869861"/>
            <a:ext cx="226774" cy="502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5349" y="1824520"/>
            <a:ext cx="161925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0197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242048" cy="554320"/>
          </a:xfrm>
        </p:spPr>
        <p:txBody>
          <a:bodyPr>
            <a:normAutofit/>
          </a:bodyPr>
          <a:lstStyle/>
          <a:p>
            <a:r>
              <a:rPr lang="cs-CZ" sz="2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Graf Závislosti elektrického proudu na napětí</a:t>
            </a:r>
            <a:endParaRPr lang="cs-CZ" sz="2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xmlns="" val="141250439"/>
              </p:ext>
            </p:extLst>
          </p:nvPr>
        </p:nvGraphicFramePr>
        <p:xfrm>
          <a:off x="683568" y="1772816"/>
          <a:ext cx="6096000" cy="4784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3899" y="5805264"/>
            <a:ext cx="360040" cy="735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9612" y="1268760"/>
            <a:ext cx="360040" cy="788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1573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59046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OHMŮV ZÁKON: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 kovovém vodiči je přímo úměrný elektrickému napětí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mezi konci vodiče.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Matematicky: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odpor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Elektrické napětí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dirty="0" smtClean="0">
                <a:solidFill>
                  <a:srgbClr val="C00000"/>
                </a:solidFill>
                <a:latin typeface="Candara" pitchFamily="34" charset="0"/>
              </a:rPr>
              <a:t>                                             </a:t>
            </a:r>
            <a:endParaRPr lang="cs-CZ" dirty="0">
              <a:solidFill>
                <a:srgbClr val="C00000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4971" y="2083718"/>
            <a:ext cx="996497" cy="9361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4971" y="3645023"/>
            <a:ext cx="1008112" cy="8928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7004" y="5557016"/>
            <a:ext cx="1184047" cy="40430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4909" y="331588"/>
            <a:ext cx="7242048" cy="843420"/>
          </a:xfrm>
        </p:spPr>
        <p:txBody>
          <a:bodyPr>
            <a:normAutofit/>
          </a:bodyPr>
          <a:lstStyle/>
          <a:p>
            <a:r>
              <a:rPr lang="cs-CZ" sz="2400" b="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Elektrický odpor</a:t>
            </a:r>
            <a:endParaRPr lang="cs-CZ" sz="2400" b="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6918" y="1772816"/>
            <a:ext cx="70567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odpor je fyzikální veličina, která nám charakterizuje vlastnosti vodiče (rezistoru).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Značka: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Základní jednotka: </a:t>
            </a:r>
            <a:r>
              <a:rPr lang="el-GR" sz="24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[ohm]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 praxi se používají i větší jednotky: k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, M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Převody jednotek:</a:t>
            </a:r>
          </a:p>
          <a:p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0064990"/>
              </p:ext>
            </p:extLst>
          </p:nvPr>
        </p:nvGraphicFramePr>
        <p:xfrm>
          <a:off x="1043608" y="5085184"/>
          <a:ext cx="6096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 1</a:t>
                      </a:r>
                      <a:r>
                        <a:rPr lang="cs-CZ" sz="2400" b="1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 k</a:t>
                      </a:r>
                      <a:r>
                        <a:rPr lang="el-GR" sz="2400" b="1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r>
                        <a:rPr lang="cs-CZ" sz="2400" b="1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 = 1 000 </a:t>
                      </a:r>
                      <a:r>
                        <a:rPr lang="el-GR" sz="2400" b="1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 </a:t>
                      </a:r>
                      <a:r>
                        <a:rPr lang="el-GR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 = 0,001 k</a:t>
                      </a:r>
                      <a:r>
                        <a:rPr lang="el-GR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 M</a:t>
                      </a:r>
                      <a:r>
                        <a:rPr lang="el-GR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 = 1 000 000 </a:t>
                      </a:r>
                      <a:r>
                        <a:rPr lang="el-GR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 </a:t>
                      </a:r>
                      <a:r>
                        <a:rPr lang="el-GR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 = 0,000001 M</a:t>
                      </a:r>
                      <a:r>
                        <a:rPr lang="el-GR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944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9985" y="260648"/>
            <a:ext cx="7848872" cy="482312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ndara" pitchFamily="34" charset="0"/>
              </a:rPr>
              <a:t>Graf závislosti proudu na napětí pro určitý rezistor </a:t>
            </a:r>
            <a:endParaRPr lang="cs-CZ" sz="2400" dirty="0">
              <a:solidFill>
                <a:srgbClr val="C00000"/>
              </a:solidFill>
              <a:latin typeface="Candara" pitchFamily="34" charset="0"/>
            </a:endParaRPr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xmlns="" val="3351700601"/>
              </p:ext>
            </p:extLst>
          </p:nvPr>
        </p:nvGraphicFramePr>
        <p:xfrm>
          <a:off x="1475656" y="2232862"/>
          <a:ext cx="5400600" cy="33563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4436" y="1027299"/>
            <a:ext cx="821997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Urči z grafu: a)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proud procházející rezistorem při napětí 1 V, 2,5 V, 4 V, 5,5 V</a:t>
            </a:r>
          </a:p>
          <a:p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19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b)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napětí mezi svorkami rezistoru, když rezistorem prochází proud 1,5 A, 3 A, 4,5 A,     6 A</a:t>
            </a:r>
          </a:p>
          <a:p>
            <a:r>
              <a:rPr lang="cs-CZ" sz="19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c)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urči odpor rezistoru</a:t>
            </a:r>
            <a:endParaRPr lang="cs-CZ" sz="19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877272"/>
            <a:ext cx="792088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Řešení: a)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1A, 2,5 A, 4 A, 5,5 A </a:t>
            </a:r>
            <a:r>
              <a:rPr lang="cs-CZ" sz="19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b)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1,5 V, 3 V, 4,5 V, 6 V </a:t>
            </a:r>
            <a:r>
              <a:rPr lang="cs-CZ" sz="19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c)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1 </a:t>
            </a:r>
            <a:r>
              <a:rPr lang="el-GR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19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466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7643192" cy="482312"/>
          </a:xfrm>
        </p:spPr>
        <p:txBody>
          <a:bodyPr>
            <a:normAutofit/>
          </a:bodyPr>
          <a:lstStyle/>
          <a:p>
            <a:r>
              <a:rPr lang="cs-CZ" sz="2200" dirty="0">
                <a:solidFill>
                  <a:srgbClr val="C00000"/>
                </a:solidFill>
                <a:latin typeface="Candara" pitchFamily="34" charset="0"/>
              </a:rPr>
              <a:t>Graf závislosti proudu na napětí pro určitý rezistor </a:t>
            </a:r>
            <a:endParaRPr lang="cs-CZ" sz="2200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xmlns="" val="4288114253"/>
              </p:ext>
            </p:extLst>
          </p:nvPr>
        </p:nvGraphicFramePr>
        <p:xfrm>
          <a:off x="1187624" y="1700808"/>
          <a:ext cx="5447928" cy="39144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504" y="836712"/>
            <a:ext cx="8208912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Urči z grafu: a)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proud procházející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rezistory (1) a (2)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při napětí 1 V,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, 2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V, 3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</a:t>
            </a:r>
          </a:p>
          <a:p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1900" b="1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b)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napětí mezi svorkami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rezistorů (1) a (2),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když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rezistory prochází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proud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 A,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6 A, 9 A</a:t>
            </a:r>
            <a:endParaRPr lang="cs-CZ" sz="19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1900" b="1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c)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urči odpor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rezistorů (1) a (2)</a:t>
            </a:r>
            <a:endParaRPr lang="cs-CZ" sz="19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9" y="6021288"/>
            <a:ext cx="748883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Řešení: a)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(1) </a:t>
            </a:r>
            <a:r>
              <a:rPr lang="cs-CZ" sz="19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A, 6 V, 9 V, (2) 2 A, 4 V, 6V </a:t>
            </a:r>
            <a:r>
              <a:rPr lang="cs-CZ" sz="19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b)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(1) 1 V, 2 V, 3 V, (2) 1,5 V, 3 V, 4,5 V  </a:t>
            </a:r>
            <a:r>
              <a:rPr lang="cs-CZ" sz="19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c) 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(1) R= 1/3 </a:t>
            </a:r>
            <a:r>
              <a:rPr lang="el-GR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, (2) R = 0,5 </a:t>
            </a:r>
            <a:r>
              <a:rPr lang="el-GR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</a:t>
            </a:r>
            <a:endParaRPr lang="cs-CZ" sz="19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380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Jak zní Ohmův zákon?</a:t>
            </a: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Vyjádři matematicky el. proud, napětí, odpor.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   </a:t>
            </a:r>
          </a:p>
          <a:p>
            <a:pPr marL="0" indent="0">
              <a:buNone/>
            </a:pPr>
            <a:endParaRPr lang="cs-CZ" sz="2800" b="1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Co je to el. odpor? Uveď značku a základní jednotku.</a:t>
            </a:r>
          </a:p>
          <a:p>
            <a:pPr marL="0" indent="0"/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fyzikální veličina, R, </a:t>
            </a:r>
            <a:r>
              <a:rPr lang="el-GR" sz="2800" dirty="0" smtClean="0">
                <a:solidFill>
                  <a:srgbClr val="C00000"/>
                </a:solidFill>
                <a:latin typeface="Candara" pitchFamily="34" charset="0"/>
              </a:rPr>
              <a:t>Ω</a:t>
            </a:r>
            <a:endParaRPr lang="cs-CZ" sz="2800" dirty="0">
              <a:solidFill>
                <a:schemeClr val="accent6">
                  <a:lumMod val="60000"/>
                  <a:lumOff val="40000"/>
                </a:schemeClr>
              </a:solidFill>
              <a:latin typeface="Candara" pitchFamily="34" charset="0"/>
            </a:endParaRP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Urči z grafu el. proud při </a:t>
            </a:r>
          </a:p>
          <a:p>
            <a:pPr marL="0" indent="0"/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n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apětí 5 V, 15 V, el. napětí při</a:t>
            </a:r>
          </a:p>
          <a:p>
            <a:pPr marL="0" indent="0"/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p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roudu 2 A, 4 A. Urči el. odpor</a:t>
            </a: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rezistoru. </a:t>
            </a:r>
          </a:p>
          <a:p>
            <a:pPr marL="0" indent="0"/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1 A, 3 A, 10 V, 20 V, 5 </a:t>
            </a:r>
            <a:r>
              <a:rPr lang="el-GR" sz="2800" dirty="0" smtClean="0">
                <a:solidFill>
                  <a:srgbClr val="C00000"/>
                </a:solidFill>
                <a:latin typeface="Candara" pitchFamily="34" charset="0"/>
              </a:rPr>
              <a:t>Ω</a:t>
            </a:r>
            <a:endParaRPr lang="cs-CZ" sz="2800" dirty="0">
              <a:solidFill>
                <a:srgbClr val="C00000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0791" y="2371121"/>
            <a:ext cx="601764" cy="562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1600" y="2438892"/>
            <a:ext cx="12065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371121"/>
            <a:ext cx="637786" cy="562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xmlns="" val="1832187945"/>
              </p:ext>
            </p:extLst>
          </p:nvPr>
        </p:nvGraphicFramePr>
        <p:xfrm>
          <a:off x="4725252" y="3606911"/>
          <a:ext cx="4392488" cy="31135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  <p:bldGraphic spid="2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chemeClr val="tx1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196752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Candara" pitchFamily="34" charset="0"/>
              </a:rPr>
              <a:t>Obrázky a grafy autor</a:t>
            </a:r>
            <a:endParaRPr lang="cs-CZ" sz="16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1139</TotalTime>
  <Words>525</Words>
  <Application>Microsoft Office PowerPoint</Application>
  <PresentationFormat>Předvádění na obrazovce (4:3)</PresentationFormat>
  <Paragraphs>99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     Ohmův zákon (odvození)</vt:lpstr>
      <vt:lpstr>Snímek 3</vt:lpstr>
      <vt:lpstr>Snímek 4</vt:lpstr>
      <vt:lpstr>Tabulka naměřených hodnot:</vt:lpstr>
      <vt:lpstr>Graf Závislosti elektrického proudu na napětí</vt:lpstr>
      <vt:lpstr>Snímek 7</vt:lpstr>
      <vt:lpstr>Elektrický odpor</vt:lpstr>
      <vt:lpstr>Graf závislosti proudu na napětí pro určitý rezistor </vt:lpstr>
      <vt:lpstr>Graf závislosti proudu na napětí pro určitý rezistor 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154</cp:revision>
  <dcterms:created xsi:type="dcterms:W3CDTF">2013-01-16T20:09:48Z</dcterms:created>
  <dcterms:modified xsi:type="dcterms:W3CDTF">2015-07-17T07:43:01Z</dcterms:modified>
</cp:coreProperties>
</file>