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video/unknown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924" r:id="rId1"/>
  </p:sldMasterIdLst>
  <p:notesMasterIdLst>
    <p:notesMasterId r:id="rId16"/>
  </p:notesMasterIdLst>
  <p:sldIdLst>
    <p:sldId id="271" r:id="rId2"/>
    <p:sldId id="256" r:id="rId3"/>
    <p:sldId id="293" r:id="rId4"/>
    <p:sldId id="307" r:id="rId5"/>
    <p:sldId id="312" r:id="rId6"/>
    <p:sldId id="313" r:id="rId7"/>
    <p:sldId id="314" r:id="rId8"/>
    <p:sldId id="316" r:id="rId9"/>
    <p:sldId id="315" r:id="rId10"/>
    <p:sldId id="317" r:id="rId11"/>
    <p:sldId id="318" r:id="rId12"/>
    <p:sldId id="264" r:id="rId13"/>
    <p:sldId id="319" r:id="rId14"/>
    <p:sldId id="273" r:id="rId15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CC"/>
    <a:srgbClr val="FA26BD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588" autoAdjust="0"/>
    <p:restoredTop sz="90941" autoAdjust="0"/>
  </p:normalViewPr>
  <p:slideViewPr>
    <p:cSldViewPr>
      <p:cViewPr>
        <p:scale>
          <a:sx n="70" d="100"/>
          <a:sy n="70" d="100"/>
        </p:scale>
        <p:origin x="-1074" y="-57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1104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534"/>
    </p:cViewPr>
  </p:sorterViewPr>
  <p:notesViewPr>
    <p:cSldViewPr>
      <p:cViewPr varScale="1">
        <p:scale>
          <a:sx n="70" d="100"/>
          <a:sy n="70" d="100"/>
        </p:scale>
        <p:origin x="-3246" y="-90"/>
      </p:cViewPr>
      <p:guideLst>
        <p:guide orient="horz" pos="2880"/>
        <p:guide pos="2160"/>
      </p:guideLst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EAC04FF-F2AD-4D03-B083-525C695CD0FE}" type="datetimeFigureOut">
              <a:rPr lang="cs-CZ" smtClean="0"/>
              <a:pPr/>
              <a:t>17.7.2015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59EDA8B-DF92-454E-951C-CBC509FC4BB3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90747547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59EDA8B-DF92-454E-951C-CBC509FC4BB3}" type="slidenum">
              <a:rPr lang="cs-CZ" smtClean="0"/>
              <a:pPr/>
              <a:t>2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7264311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49227ED4-B38A-47D9-A7A2-2CA5706A54A5}" type="slidenum">
              <a:rPr lang="sk-SK"/>
              <a:pPr/>
              <a:t>12</a:t>
            </a:fld>
            <a:endParaRPr lang="sk-SK"/>
          </a:p>
        </p:txBody>
      </p:sp>
      <p:sp>
        <p:nvSpPr>
          <p:cNvPr id="28262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28262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3134"/>
            <a:ext cx="5029200" cy="4115028"/>
          </a:xfrm>
          <a:ln/>
        </p:spPr>
        <p:txBody>
          <a:bodyPr/>
          <a:lstStyle/>
          <a:p>
            <a:endParaRPr lang="cs-CZ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49227ED4-B38A-47D9-A7A2-2CA5706A54A5}" type="slidenum">
              <a:rPr lang="sk-SK"/>
              <a:pPr/>
              <a:t>13</a:t>
            </a:fld>
            <a:endParaRPr lang="sk-SK"/>
          </a:p>
        </p:txBody>
      </p:sp>
      <p:sp>
        <p:nvSpPr>
          <p:cNvPr id="28262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28262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3134"/>
            <a:ext cx="5029200" cy="4115028"/>
          </a:xfrm>
          <a:ln/>
        </p:spPr>
        <p:txBody>
          <a:bodyPr/>
          <a:lstStyle/>
          <a:p>
            <a:endParaRPr lang="cs-CZ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bdélník 7"/>
          <p:cNvSpPr/>
          <p:nvPr/>
        </p:nvSpPr>
        <p:spPr>
          <a:xfrm flipH="1">
            <a:off x="2667000" y="0"/>
            <a:ext cx="6477000" cy="6858000"/>
          </a:xfrm>
          <a:prstGeom prst="rect">
            <a:avLst/>
          </a:prstGeom>
          <a:blipFill>
            <a:blip r:embed="rId2" cstate="print">
              <a:alphaModFix amt="43000"/>
            </a:blip>
            <a:tile tx="0" ty="0" sx="50000" sy="50000" flip="none" algn="tl"/>
          </a:blipFill>
          <a:ln w="0" cap="flat" cmpd="sng" algn="ctr">
            <a:noFill/>
            <a:prstDash val="solid"/>
          </a:ln>
          <a:effectLst>
            <a:fillOverlay blend="mult">
              <a:gradFill rotWithShape="1">
                <a:gsLst>
                  <a:gs pos="0">
                    <a:schemeClr val="tx2">
                      <a:tint val="62000"/>
                      <a:satMod val="420000"/>
                    </a:schemeClr>
                  </a:gs>
                  <a:gs pos="100000">
                    <a:schemeClr val="tx2">
                      <a:shade val="20000"/>
                      <a:satMod val="170000"/>
                    </a:schemeClr>
                  </a:gs>
                </a:gsLst>
                <a:path path="circle">
                  <a:fillToRect l="50000" t="100000" r="50000"/>
                </a:path>
                <a:tileRect/>
              </a:gradFill>
            </a:fillOverlay>
            <a:innerShdw blurRad="63500" dist="44450" dir="10800000">
              <a:srgbClr val="000000">
                <a:alpha val="5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Přímá spojnice 8"/>
          <p:cNvSpPr>
            <a:spLocks noChangeShapeType="1"/>
          </p:cNvSpPr>
          <p:nvPr/>
        </p:nvSpPr>
        <p:spPr bwMode="auto">
          <a:xfrm rot="16200000">
            <a:off x="-762000" y="3429000"/>
            <a:ext cx="6858000" cy="0"/>
          </a:xfrm>
          <a:prstGeom prst="line">
            <a:avLst/>
          </a:prstGeom>
          <a:noFill/>
          <a:ln w="11430" cap="flat" cmpd="sng" algn="ctr">
            <a:solidFill>
              <a:schemeClr val="bg1">
                <a:shade val="9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Nadpis 11"/>
          <p:cNvSpPr>
            <a:spLocks noGrp="1"/>
          </p:cNvSpPr>
          <p:nvPr>
            <p:ph type="ctrTitle"/>
          </p:nvPr>
        </p:nvSpPr>
        <p:spPr>
          <a:xfrm>
            <a:off x="3366868" y="533400"/>
            <a:ext cx="5105400" cy="2868168"/>
          </a:xfrm>
        </p:spPr>
        <p:txBody>
          <a:bodyPr lIns="45720" tIns="0" rIns="45720">
            <a:noAutofit/>
          </a:bodyPr>
          <a:lstStyle>
            <a:lvl1pPr algn="r">
              <a:defRPr sz="4200" b="1"/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5" name="Podnadpis 24"/>
          <p:cNvSpPr>
            <a:spLocks noGrp="1"/>
          </p:cNvSpPr>
          <p:nvPr>
            <p:ph type="subTitle" idx="1"/>
          </p:nvPr>
        </p:nvSpPr>
        <p:spPr>
          <a:xfrm>
            <a:off x="3354442" y="3539864"/>
            <a:ext cx="5114778" cy="1101248"/>
          </a:xfrm>
        </p:spPr>
        <p:txBody>
          <a:bodyPr lIns="45720" tIns="0" rIns="45720" bIns="0"/>
          <a:lstStyle>
            <a:lvl1pPr marL="0" indent="0" algn="r">
              <a:buNone/>
              <a:defRPr sz="2200">
                <a:solidFill>
                  <a:srgbClr val="FFFFFF"/>
                </a:solidFill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31" name="Zástupný symbol pro datum 30"/>
          <p:cNvSpPr>
            <a:spLocks noGrp="1"/>
          </p:cNvSpPr>
          <p:nvPr>
            <p:ph type="dt" sz="half" idx="10"/>
          </p:nvPr>
        </p:nvSpPr>
        <p:spPr>
          <a:xfrm>
            <a:off x="5871224" y="6557946"/>
            <a:ext cx="2002464" cy="226902"/>
          </a:xfrm>
        </p:spPr>
        <p:txBody>
          <a:bodyPr/>
          <a:lstStyle>
            <a:lvl1pPr>
              <a:defRPr lang="en-US" smtClean="0">
                <a:solidFill>
                  <a:srgbClr val="FFFFFF"/>
                </a:solidFill>
              </a:defRPr>
            </a:lvl1pPr>
            <a:extLst/>
          </a:lstStyle>
          <a:p>
            <a:fld id="{7BF16B86-A335-4EE1-B3D4-E8B3B7A3E8E1}" type="datetime1">
              <a:rPr lang="cs-CZ" smtClean="0"/>
              <a:pPr/>
              <a:t>17.7.2015</a:t>
            </a:fld>
            <a:endParaRPr lang="cs-CZ"/>
          </a:p>
        </p:txBody>
      </p:sp>
      <p:sp>
        <p:nvSpPr>
          <p:cNvPr id="18" name="Zástupný symbol pro zápatí 17"/>
          <p:cNvSpPr>
            <a:spLocks noGrp="1"/>
          </p:cNvSpPr>
          <p:nvPr>
            <p:ph type="ftr" sz="quarter" idx="11"/>
          </p:nvPr>
        </p:nvSpPr>
        <p:spPr>
          <a:xfrm>
            <a:off x="2819400" y="6557946"/>
            <a:ext cx="2927722" cy="228600"/>
          </a:xfrm>
        </p:spPr>
        <p:txBody>
          <a:bodyPr/>
          <a:lstStyle>
            <a:lvl1pPr>
              <a:defRPr lang="en-US" dirty="0">
                <a:solidFill>
                  <a:srgbClr val="FFFFFF"/>
                </a:solidFill>
              </a:defRPr>
            </a:lvl1pPr>
            <a:extLst/>
          </a:lstStyle>
          <a:p>
            <a:r>
              <a:rPr lang="cs-CZ" smtClean="0"/>
              <a:t>Autorem materiálu a všech jeho částí, není-li uvedeno jinak, je Petra Kejkrtová. Dostupné z Metodického portálu www.rvp.cz, ISSN: 1802-4785, financovaného z ESF a státního rozpočtu ČR. Provozuje Národní ústav pro vzdělávání, školské poradenské zařízení zařízení pro další vzdělávání pedagogických pracovníků (NÚV).</a:t>
            </a:r>
            <a:endParaRPr lang="cs-CZ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>
          <a:xfrm>
            <a:off x="7880884" y="6556248"/>
            <a:ext cx="588336" cy="228600"/>
          </a:xfrm>
        </p:spPr>
        <p:txBody>
          <a:bodyPr/>
          <a:lstStyle>
            <a:lvl1pPr>
              <a:defRPr lang="en-US" smtClean="0">
                <a:solidFill>
                  <a:srgbClr val="FFFFFF"/>
                </a:solidFill>
              </a:defRPr>
            </a:lvl1pPr>
            <a:extLst/>
          </a:lstStyle>
          <a:p>
            <a:fld id="{C95C1553-5D48-48E8-9337-CA2D7FBD6D0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C485F6A-ABA3-42A7-ADDE-4B15A1B022AE}" type="datetime1">
              <a:rPr lang="cs-CZ" smtClean="0"/>
              <a:pPr/>
              <a:t>17.7.2015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cs-CZ" smtClean="0"/>
              <a:t>Autorem materiálu a všech jeho částí, není-li uvedeno jinak, je Petra Kejkrtová. Dostupné z Metodického portálu www.rvp.cz, ISSN: 1802-4785, financovaného z ESF a státního rozpočtu ČR. Provozuje Národní ústav pro vzdělávání, školské poradenské zařízení zařízení pro další vzdělávání pedagogických pracovníků (NÚV).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95C1553-5D48-48E8-9337-CA2D7FBD6D0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066800" y="2821837"/>
            <a:ext cx="6255488" cy="1362075"/>
          </a:xfrm>
        </p:spPr>
        <p:txBody>
          <a:bodyPr tIns="0" anchor="t"/>
          <a:lstStyle>
            <a:lvl1pPr algn="r">
              <a:buNone/>
              <a:defRPr sz="4200" b="1" cap="all"/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066800" y="1905000"/>
            <a:ext cx="6255488" cy="743507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1"/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>
          <a:xfrm>
            <a:off x="4724238" y="6556810"/>
            <a:ext cx="2002464" cy="226902"/>
          </a:xfrm>
        </p:spPr>
        <p:txBody>
          <a:bodyPr bIns="0" anchor="b"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B7F21BE3-76AA-490E-BD07-1860B29E1202}" type="datetime1">
              <a:rPr lang="cs-CZ" smtClean="0"/>
              <a:pPr/>
              <a:t>17.7.2015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1735358" y="6556810"/>
            <a:ext cx="2895600" cy="228600"/>
          </a:xfrm>
        </p:spPr>
        <p:txBody>
          <a:bodyPr bIns="0" anchor="b"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r>
              <a:rPr lang="cs-CZ" smtClean="0"/>
              <a:t>Autorem materiálu a všech jeho částí, není-li uvedeno jinak, je Petra Kejkrtová. Dostupné z Metodického portálu www.rvp.cz, ISSN: 1802-4785, financovaného z ESF a státního rozpočtu ČR. Provozuje Národní ústav pro vzdělávání, školské poradenské zařízení zařízení pro další vzdělávání pedagogických pracovníků (NÚV).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6733952" y="6555112"/>
            <a:ext cx="588336" cy="228600"/>
          </a:xfrm>
        </p:spPr>
        <p:txBody>
          <a:bodyPr/>
          <a:lstStyle>
            <a:extLst/>
          </a:lstStyle>
          <a:p>
            <a:fld id="{C95C1553-5D48-48E8-9337-CA2D7FBD6D0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3520440" cy="4525963"/>
          </a:xfrm>
        </p:spPr>
        <p:txBody>
          <a:bodyPr anchor="t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178808" y="1600200"/>
            <a:ext cx="3520440" cy="4525963"/>
          </a:xfrm>
        </p:spPr>
        <p:txBody>
          <a:bodyPr anchor="t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45AB5AB-66F4-4942-825D-0E4F786F30E3}" type="datetime1">
              <a:rPr lang="cs-CZ" smtClean="0"/>
              <a:pPr/>
              <a:t>17.7.2015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cs-CZ" smtClean="0"/>
              <a:t>Autorem materiálu a všech jeho částí, není-li uvedeno jinak, je Petra Kejkrtová. Dostupné z Metodického portálu www.rvp.cz, ISSN: 1802-4785, financovaného z ESF a státního rozpočtu ČR. Provozuje Národní ústav pro vzdělávání, školské poradenské zařízení zařízení pro další vzdělávání pedagogických pracovníků (NÚV).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95C1553-5D48-48E8-9337-CA2D7FBD6D0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 anchor="b"/>
          <a:lstStyle>
            <a:lvl1pPr>
              <a:defRPr/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5867400"/>
            <a:ext cx="3520440" cy="457200"/>
          </a:xfrm>
          <a:noFill/>
          <a:ln w="12700" cap="flat" cmpd="sng" algn="ctr">
            <a:solidFill>
              <a:schemeClr val="tx2"/>
            </a:solidFill>
            <a:prstDash val="solid"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marL="0" indent="0" algn="ctr">
              <a:buNone/>
              <a:defRPr sz="1800" b="1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178808" y="5867400"/>
            <a:ext cx="3520440" cy="457200"/>
          </a:xfrm>
          <a:noFill/>
          <a:ln w="12700" cap="flat" cmpd="sng" algn="ctr">
            <a:solidFill>
              <a:schemeClr val="tx2"/>
            </a:solidFill>
            <a:prstDash val="soli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anchor="ctr"/>
          <a:lstStyle>
            <a:lvl1pPr marL="0" indent="0" algn="ctr">
              <a:buNone/>
              <a:defRPr sz="1800" b="1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1711840"/>
            <a:ext cx="3520440" cy="41148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178808" y="1711840"/>
            <a:ext cx="3520440" cy="41148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CECE86D2-7E3C-4742-A6D9-1C3EB0B0481D}" type="datetime1">
              <a:rPr lang="cs-CZ" smtClean="0"/>
              <a:pPr/>
              <a:t>17.7.2015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cs-CZ" smtClean="0"/>
              <a:t>Autorem materiálu a všech jeho částí, není-li uvedeno jinak, je Petra Kejkrtová. Dostupné z Metodického portálu www.rvp.cz, ISSN: 1802-4785, financovaného z ESF a státního rozpočtu ČR. Provozuje Národní ústav pro vzdělávání, školské poradenské zařízení zařízení pro další vzdělávání pedagogických pracovníků (NÚV).</a:t>
            </a:r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95C1553-5D48-48E8-9337-CA2D7FBD6D0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8FC99FDB-668D-42B0-A81C-2B7813F61846}" type="datetime1">
              <a:rPr lang="cs-CZ" smtClean="0"/>
              <a:pPr/>
              <a:t>17.7.2015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cs-CZ" smtClean="0"/>
              <a:t>Autorem materiálu a všech jeho částí, není-li uvedeno jinak, je Petra Kejkrtová. Dostupné z Metodického portálu www.rvp.cz, ISSN: 1802-4785, financovaného z ESF a státního rozpočtu ČR. Provozuje Národní ústav pro vzdělávání, školské poradenské zařízení zařízení pro další vzdělávání pedagogických pracovníků (NÚV).</a:t>
            </a: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95C1553-5D48-48E8-9337-CA2D7FBD6D0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DD06BB2E-28D2-4AF5-B87E-89C2CC66AAC7}" type="datetime1">
              <a:rPr lang="cs-CZ" smtClean="0"/>
              <a:pPr/>
              <a:t>17.7.2015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r>
              <a:rPr lang="cs-CZ" smtClean="0"/>
              <a:t>Autorem materiálu a všech jeho částí, není-li uvedeno jinak, je Petra Kejkrtová. Dostupné z Metodického portálu www.rvp.cz, ISSN: 1802-4785, financovaného z ESF a státního rozpočtu ČR. Provozuje Národní ústav pro vzdělávání, školské poradenské zařízení zařízení pro další vzdělávání pedagogických pracovníků (NÚV).</a:t>
            </a:r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95C1553-5D48-48E8-9337-CA2D7FBD6D0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5897880" cy="1173480"/>
          </a:xfrm>
        </p:spPr>
        <p:txBody>
          <a:bodyPr wrap="square" anchor="b"/>
          <a:lstStyle>
            <a:lvl1pPr algn="l">
              <a:buNone/>
              <a:defRPr lang="en-US" sz="2400" baseline="0" smtClean="0"/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457200" y="1497416"/>
            <a:ext cx="5897880" cy="602512"/>
          </a:xfrm>
        </p:spPr>
        <p:txBody>
          <a:bodyPr rot="0" spcFirstLastPara="0" vertOverflow="overflow" horzOverflow="overflow" vert="horz" wrap="square" lIns="45720" tIns="0" rIns="0" bIns="0" numCol="1" spcCol="0" rtlCol="0" fromWordArt="0" anchor="t" anchorCtr="0" forceAA="0" compatLnSpc="1">
            <a:norm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7239000" cy="4371752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8439A915-7E57-4723-8FEF-337C90021233}" type="datetime1">
              <a:rPr lang="cs-CZ" smtClean="0"/>
              <a:pPr/>
              <a:t>17.7.2015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cs-CZ" smtClean="0"/>
              <a:t>Autorem materiálu a všech jeho částí, není-li uvedeno jinak, je Petra Kejkrtová. Dostupné z Metodického portálu www.rvp.cz, ISSN: 1802-4785, financovaného z ESF a státního rozpočtu ČR. Provozuje Národní ústav pro vzdělávání, školské poradenské zařízení zařízení pro další vzdělávání pedagogických pracovníků (NÚV).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95C1553-5D48-48E8-9337-CA2D7FBD6D0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bdélník 7"/>
          <p:cNvSpPr/>
          <p:nvPr/>
        </p:nvSpPr>
        <p:spPr>
          <a:xfrm rot="21240000">
            <a:off x="597968" y="1004668"/>
            <a:ext cx="4319527" cy="4312573"/>
          </a:xfrm>
          <a:prstGeom prst="rect">
            <a:avLst/>
          </a:prstGeom>
          <a:solidFill>
            <a:srgbClr val="FAFAFA"/>
          </a:solidFill>
          <a:ln w="1270" cap="rnd" cmpd="sng" algn="ctr">
            <a:solidFill>
              <a:srgbClr val="EAEAEA"/>
            </a:solidFill>
            <a:prstDash val="solid"/>
          </a:ln>
          <a:effectLst>
            <a:outerShdw blurRad="25000" dist="12700" dir="5400000" algn="t" rotWithShape="0">
              <a:srgbClr val="000000">
                <a:alpha val="4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Obdélník 8"/>
          <p:cNvSpPr/>
          <p:nvPr/>
        </p:nvSpPr>
        <p:spPr>
          <a:xfrm rot="21420000">
            <a:off x="596706" y="998816"/>
            <a:ext cx="4319527" cy="4312573"/>
          </a:xfrm>
          <a:prstGeom prst="rect">
            <a:avLst/>
          </a:prstGeom>
          <a:solidFill>
            <a:srgbClr val="FAFAFA"/>
          </a:solidFill>
          <a:ln w="1270" cap="rnd" cmpd="sng" algn="ctr">
            <a:solidFill>
              <a:srgbClr val="EAEAEA"/>
            </a:solidFill>
            <a:prstDash val="solid"/>
          </a:ln>
          <a:effectLst>
            <a:outerShdw blurRad="28000" dist="12700" dir="5400000" algn="tl" rotWithShape="0">
              <a:srgbClr val="000000">
                <a:alpha val="4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389098" y="1143000"/>
            <a:ext cx="3429000" cy="2057400"/>
          </a:xfrm>
        </p:spPr>
        <p:txBody>
          <a:bodyPr vert="horz" anchor="b"/>
          <a:lstStyle>
            <a:lvl1pPr algn="l">
              <a:buNone/>
              <a:defRPr sz="3000" b="1" baseline="0">
                <a:ln w="500">
                  <a:solidFill>
                    <a:schemeClr val="tx2">
                      <a:shade val="10000"/>
                      <a:satMod val="135000"/>
                    </a:schemeClr>
                  </a:solidFill>
                </a:ln>
                <a:gradFill>
                  <a:gsLst>
                    <a:gs pos="0">
                      <a:schemeClr val="accent4">
                        <a:tint val="13000"/>
                      </a:schemeClr>
                    </a:gs>
                    <a:gs pos="10000">
                      <a:schemeClr val="accent4">
                        <a:tint val="20000"/>
                      </a:schemeClr>
                    </a:gs>
                    <a:gs pos="49000">
                      <a:schemeClr val="accent4">
                        <a:tint val="70000"/>
                      </a:schemeClr>
                    </a:gs>
                    <a:gs pos="50000">
                      <a:schemeClr val="accent4">
                        <a:tint val="97000"/>
                      </a:schemeClr>
                    </a:gs>
                    <a:gs pos="100000">
                      <a:schemeClr val="accent4">
                        <a:tint val="20000"/>
                      </a:schemeClr>
                    </a:gs>
                  </a:gsLst>
                  <a:lin ang="5400000" scaled="1"/>
                </a:gradFill>
                <a:effectLst/>
              </a:defRPr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5389098" y="3283634"/>
            <a:ext cx="3429000" cy="1920240"/>
          </a:xfrm>
        </p:spPr>
        <p:txBody>
          <a:bodyPr rot="0" spcFirstLastPara="0" vertOverflow="overflow" horzOverflow="overflow" vert="horz" wrap="square" lIns="82296" tIns="0" rIns="0" bIns="0" numCol="1" spcCol="0" rtlCol="0" fromWordArt="0" anchor="t" anchorCtr="0" forceAA="0" compatLnSpc="1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FontTx/>
              <a:buNone/>
              <a:defRPr sz="1400" baseline="0">
                <a:solidFill>
                  <a:schemeClr val="tx1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marL="0" marR="0" lvl="0" indent="0" algn="l" defTabSz="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tx2"/>
              </a:buClr>
              <a:buSzPct val="73000"/>
              <a:buFontTx/>
              <a:buNone/>
              <a:tabLst/>
              <a:defRPr/>
            </a:pPr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4C9015A-28E9-4EC2-B69B-9F122839CCBF}" type="datetime1">
              <a:rPr lang="cs-CZ" smtClean="0"/>
              <a:pPr/>
              <a:t>17.7.2015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cs-CZ" smtClean="0"/>
              <a:t>Autorem materiálu a všech jeho částí, není-li uvedeno jinak, je Petra Kejkrtová. Dostupné z Metodického portálu www.rvp.cz, ISSN: 1802-4785, financovaného z ESF a státního rozpočtu ČR. Provozuje Národní ústav pro vzdělávání, školské poradenské zařízení zařízení pro další vzdělávání pedagogických pracovníků (NÚV).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95C1553-5D48-48E8-9337-CA2D7FBD6D0D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Zástupný symbol pro obrázek 9"/>
          <p:cNvSpPr>
            <a:spLocks noGrp="1"/>
          </p:cNvSpPr>
          <p:nvPr>
            <p:ph type="pic" idx="1"/>
          </p:nvPr>
        </p:nvSpPr>
        <p:spPr>
          <a:xfrm>
            <a:off x="663682" y="1041002"/>
            <a:ext cx="4206240" cy="4206240"/>
          </a:xfrm>
          <a:solidFill>
            <a:schemeClr val="bg2">
              <a:shade val="50000"/>
            </a:schemeClr>
          </a:solidFill>
          <a:ln w="107950">
            <a:solidFill>
              <a:srgbClr val="FFFFFF"/>
            </a:solidFill>
            <a:miter lim="800000"/>
          </a:ln>
          <a:effectLst>
            <a:outerShdw blurRad="44450" dist="3810" dir="5400000" algn="tl" rotWithShape="0">
              <a:srgbClr val="000000">
                <a:alpha val="60000"/>
              </a:srgbClr>
            </a:outerShdw>
          </a:effectLst>
          <a:scene3d>
            <a:camera prst="orthographicFront"/>
            <a:lightRig rig="threePt" dir="t"/>
          </a:scene3d>
          <a:sp3d contourW="3810">
            <a:contourClr>
              <a:srgbClr val="969696"/>
            </a:contourClr>
          </a:sp3d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E1C022B-96D2-47DC-B609-F553001CA3DF}" type="datetime1">
              <a:rPr lang="cs-CZ" smtClean="0"/>
              <a:pPr/>
              <a:t>17.7.2015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cs-CZ" smtClean="0"/>
              <a:t>Autorem materiálu a všech jeho částí, není-li uvedeno jinak, je Petra Kejkrtová. Dostupné z Metodického portálu www.rvp.cz, ISSN: 1802-4785, financovaného z ESF a státního rozpočtu ČR. Provozuje Národní ústav pro vzdělávání, školské poradenské zařízení zařízení pro další vzdělávání pedagogických pracovníků (NÚV).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95C1553-5D48-48E8-9337-CA2D7FBD6D0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553200" y="274955"/>
            <a:ext cx="1524000" cy="5851525"/>
          </a:xfrm>
        </p:spPr>
        <p:txBody>
          <a:bodyPr vert="eaVert" anchor="t"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42"/>
            <a:ext cx="60198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>
          <a:xfrm>
            <a:off x="4242816" y="6557946"/>
            <a:ext cx="2002464" cy="226902"/>
          </a:xfrm>
        </p:spPr>
        <p:txBody>
          <a:bodyPr/>
          <a:lstStyle>
            <a:extLst/>
          </a:lstStyle>
          <a:p>
            <a:fld id="{79D0E71A-3D8A-48A5-8747-860C47D8EF8B}" type="datetime1">
              <a:rPr lang="cs-CZ" smtClean="0"/>
              <a:pPr/>
              <a:t>17.7.2015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457200" y="6556248"/>
            <a:ext cx="3657600" cy="228600"/>
          </a:xfrm>
        </p:spPr>
        <p:txBody>
          <a:bodyPr/>
          <a:lstStyle>
            <a:extLst/>
          </a:lstStyle>
          <a:p>
            <a:r>
              <a:rPr lang="cs-CZ" smtClean="0"/>
              <a:t>Autorem materiálu a všech jeho částí, není-li uvedeno jinak, je Petra Kejkrtová. Dostupné z Metodického portálu www.rvp.cz, ISSN: 1802-4785, financovaného z ESF a státního rozpočtu ČR. Provozuje Národní ústav pro vzdělávání, školské poradenské zařízení zařízení pro další vzdělávání pedagogických pracovníků (NÚV).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6254496" y="6553200"/>
            <a:ext cx="588336" cy="2286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C95C1553-5D48-48E8-9337-CA2D7FBD6D0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bdélník 8"/>
          <p:cNvSpPr/>
          <p:nvPr/>
        </p:nvSpPr>
        <p:spPr>
          <a:xfrm flipH="1">
            <a:off x="8153400" y="0"/>
            <a:ext cx="990600" cy="6858000"/>
          </a:xfrm>
          <a:prstGeom prst="rect">
            <a:avLst/>
          </a:prstGeom>
          <a:blipFill>
            <a:blip r:embed="rId13" cstate="print">
              <a:alphaModFix amt="43000"/>
            </a:blip>
            <a:tile tx="0" ty="0" sx="50000" sy="50000" flip="none" algn="tl"/>
          </a:blipFill>
          <a:ln w="0" cap="flat" cmpd="sng" algn="ctr">
            <a:noFill/>
            <a:prstDash val="solid"/>
          </a:ln>
          <a:effectLst>
            <a:fillOverlay blend="mult">
              <a:gradFill rotWithShape="1">
                <a:gsLst>
                  <a:gs pos="0">
                    <a:schemeClr val="tx2">
                      <a:tint val="62000"/>
                      <a:satMod val="420000"/>
                    </a:schemeClr>
                  </a:gs>
                  <a:gs pos="100000">
                    <a:schemeClr val="tx2">
                      <a:shade val="20000"/>
                      <a:satMod val="170000"/>
                    </a:schemeClr>
                  </a:gs>
                </a:gsLst>
                <a:path path="circle">
                  <a:fillToRect l="50000" t="110000" r="50000" b="-10000"/>
                </a:path>
                <a:tileRect/>
              </a:gradFill>
            </a:fillOverlay>
            <a:innerShdw blurRad="63500" dist="44450" dir="10800000">
              <a:srgbClr val="000000">
                <a:alpha val="45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3" name="Zástupný symbol pro nadpis 2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39000" cy="1143000"/>
          </a:xfrm>
          <a:prstGeom prst="rect">
            <a:avLst/>
          </a:prstGeom>
        </p:spPr>
        <p:txBody>
          <a:bodyPr vert="horz" lIns="45720" tIns="0" rIns="45720" bIns="0" anchor="b" anchorCtr="0">
            <a:normAutofit/>
          </a:bodyPr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1" name="Zástupný symbol pro text 30"/>
          <p:cNvSpPr>
            <a:spLocks noGrp="1"/>
          </p:cNvSpPr>
          <p:nvPr>
            <p:ph type="body" idx="1"/>
          </p:nvPr>
        </p:nvSpPr>
        <p:spPr>
          <a:xfrm>
            <a:off x="457200" y="1609416"/>
            <a:ext cx="7239000" cy="4846320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27" name="Zástupný symbol pro datum 26"/>
          <p:cNvSpPr>
            <a:spLocks noGrp="1"/>
          </p:cNvSpPr>
          <p:nvPr>
            <p:ph type="dt" sz="half" idx="2"/>
          </p:nvPr>
        </p:nvSpPr>
        <p:spPr>
          <a:xfrm>
            <a:off x="4245936" y="6557946"/>
            <a:ext cx="2002464" cy="226902"/>
          </a:xfrm>
          <a:prstGeom prst="rect">
            <a:avLst/>
          </a:prstGeom>
        </p:spPr>
        <p:txBody>
          <a:bodyPr vert="horz" tIns="0" bIns="0" anchor="b"/>
          <a:lstStyle>
            <a:lvl1pPr algn="l" eaLnBrk="1" latinLnBrk="0" hangingPunct="1">
              <a:defRPr kumimoji="0" sz="1000">
                <a:solidFill>
                  <a:schemeClr val="tx2"/>
                </a:solidFill>
              </a:defRPr>
            </a:lvl1pPr>
            <a:extLst/>
          </a:lstStyle>
          <a:p>
            <a:fld id="{9A6A416D-4E2C-46CB-917A-F821D03A4C80}" type="datetime1">
              <a:rPr lang="cs-CZ" smtClean="0"/>
              <a:pPr/>
              <a:t>17.7.2015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3"/>
          </p:nvPr>
        </p:nvSpPr>
        <p:spPr>
          <a:xfrm>
            <a:off x="457200" y="6557946"/>
            <a:ext cx="3657600" cy="228600"/>
          </a:xfrm>
          <a:prstGeom prst="rect">
            <a:avLst/>
          </a:prstGeom>
        </p:spPr>
        <p:txBody>
          <a:bodyPr vert="horz" tIns="0" bIns="0" anchor="b"/>
          <a:lstStyle>
            <a:lvl1pPr algn="r" eaLnBrk="1" latinLnBrk="0" hangingPunct="1">
              <a:defRPr kumimoji="0" sz="1000">
                <a:solidFill>
                  <a:schemeClr val="tx2"/>
                </a:solidFill>
              </a:defRPr>
            </a:lvl1pPr>
            <a:extLst/>
          </a:lstStyle>
          <a:p>
            <a:r>
              <a:rPr lang="cs-CZ" smtClean="0"/>
              <a:t>Autorem materiálu a všech jeho částí, není-li uvedeno jinak, je Petra Kejkrtová. Dostupné z Metodického portálu www.rvp.cz, ISSN: 1802-4785, financovaného z ESF a státního rozpočtu ČR. Provozuje Národní ústav pro vzdělávání, školské poradenské zařízení zařízení pro další vzdělávání pedagogických pracovníků (NÚV).</a:t>
            </a:r>
            <a:endParaRPr lang="cs-CZ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4"/>
          </p:nvPr>
        </p:nvSpPr>
        <p:spPr>
          <a:xfrm>
            <a:off x="6251448" y="6556248"/>
            <a:ext cx="588336" cy="228600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100">
                <a:solidFill>
                  <a:schemeClr val="tx2"/>
                </a:solidFill>
              </a:defRPr>
            </a:lvl1pPr>
            <a:extLst/>
          </a:lstStyle>
          <a:p>
            <a:fld id="{C95C1553-5D48-48E8-9337-CA2D7FBD6D0D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25" r:id="rId1"/>
    <p:sldLayoutId id="2147483926" r:id="rId2"/>
    <p:sldLayoutId id="2147483927" r:id="rId3"/>
    <p:sldLayoutId id="2147483928" r:id="rId4"/>
    <p:sldLayoutId id="2147483929" r:id="rId5"/>
    <p:sldLayoutId id="2147483930" r:id="rId6"/>
    <p:sldLayoutId id="2147483931" r:id="rId7"/>
    <p:sldLayoutId id="2147483932" r:id="rId8"/>
    <p:sldLayoutId id="2147483933" r:id="rId9"/>
    <p:sldLayoutId id="2147483934" r:id="rId10"/>
    <p:sldLayoutId id="2147483935" r:id="rId11"/>
  </p:sldLayoutIdLst>
  <p:hf sldNum="0" hdr="0" dt="0"/>
  <p:txStyles>
    <p:titleStyle>
      <a:lvl1pPr algn="l" rtl="0" eaLnBrk="1" latinLnBrk="0" hangingPunct="1">
        <a:spcBef>
          <a:spcPct val="0"/>
        </a:spcBef>
        <a:buNone/>
        <a:defRPr kumimoji="0" sz="3800" b="1" kern="1200" cap="all" baseline="0">
          <a:ln w="500">
            <a:solidFill>
              <a:schemeClr val="tx2">
                <a:shade val="20000"/>
                <a:satMod val="120000"/>
              </a:schemeClr>
            </a:solidFill>
          </a:ln>
          <a:gradFill>
            <a:gsLst>
              <a:gs pos="0">
                <a:schemeClr val="accent4">
                  <a:tint val="13000"/>
                </a:schemeClr>
              </a:gs>
              <a:gs pos="10000">
                <a:schemeClr val="accent4">
                  <a:tint val="20000"/>
                </a:schemeClr>
              </a:gs>
              <a:gs pos="49000">
                <a:schemeClr val="accent4">
                  <a:tint val="70000"/>
                </a:schemeClr>
              </a:gs>
              <a:gs pos="50000">
                <a:schemeClr val="accent4">
                  <a:tint val="97000"/>
                </a:schemeClr>
              </a:gs>
              <a:gs pos="100000">
                <a:schemeClr val="accent4">
                  <a:tint val="20000"/>
                </a:schemeClr>
              </a:gs>
            </a:gsLst>
            <a:lin ang="5400000" scaled="1"/>
          </a:gradFill>
          <a:effectLst/>
          <a:latin typeface="+mj-lt"/>
          <a:ea typeface="+mj-ea"/>
          <a:cs typeface="+mj-cs"/>
        </a:defRPr>
      </a:lvl1pPr>
      <a:extLst/>
    </p:titleStyle>
    <p:bodyStyle>
      <a:lvl1pPr marL="274320" indent="-274320" algn="l" rtl="0" eaLnBrk="1" latinLnBrk="0" hangingPunct="1">
        <a:spcBef>
          <a:spcPts val="600"/>
        </a:spcBef>
        <a:buClr>
          <a:schemeClr val="tx2"/>
        </a:buClr>
        <a:buSzPct val="73000"/>
        <a:buFont typeface="Wingdings 2"/>
        <a:buChar char=""/>
        <a:defRPr kumimoji="0" sz="2600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521208" indent="-228600" algn="l" rtl="0" eaLnBrk="1" latinLnBrk="0" hangingPunct="1">
        <a:spcBef>
          <a:spcPts val="500"/>
        </a:spcBef>
        <a:buClr>
          <a:schemeClr val="accent4"/>
        </a:buClr>
        <a:buSzPct val="80000"/>
        <a:buFont typeface="Wingdings 2"/>
        <a:buChar char=""/>
        <a:defRPr kumimoji="0" sz="23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2pPr>
      <a:lvl3pPr marL="758952" indent="-228600" algn="l" rtl="0" eaLnBrk="1" latinLnBrk="0" hangingPunct="1">
        <a:spcBef>
          <a:spcPts val="400"/>
        </a:spcBef>
        <a:buClr>
          <a:schemeClr val="accent4"/>
        </a:buClr>
        <a:buSzPct val="60000"/>
        <a:buFont typeface="Wingdings"/>
        <a:buChar char="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228600" algn="l" rtl="0" eaLnBrk="1" latinLnBrk="0" hangingPunct="1">
        <a:spcBef>
          <a:spcPct val="20000"/>
        </a:spcBef>
        <a:buClr>
          <a:schemeClr val="accent4"/>
        </a:buClr>
        <a:buSzPct val="80000"/>
        <a:buFont typeface="Wingdings 2"/>
        <a:buChar char=""/>
        <a:defRPr kumimoji="0" sz="20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4pPr>
      <a:lvl5pPr marL="1280160" indent="-228600" algn="l" rtl="0" eaLnBrk="1" latinLnBrk="0" hangingPunct="1">
        <a:spcBef>
          <a:spcPts val="400"/>
        </a:spcBef>
        <a:buClr>
          <a:schemeClr val="accent4"/>
        </a:buClr>
        <a:buSzPct val="70000"/>
        <a:buFont typeface="Wingdings"/>
        <a:buChar char="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472184" indent="-182880" algn="l" rtl="0" eaLnBrk="1" latinLnBrk="0" hangingPunct="1">
        <a:spcBef>
          <a:spcPts val="400"/>
        </a:spcBef>
        <a:buClr>
          <a:schemeClr val="accent4"/>
        </a:buClr>
        <a:buSzPct val="80000"/>
        <a:buFont typeface="Wingdings 2"/>
        <a:buChar char=""/>
        <a:defRPr kumimoji="0" sz="18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6pPr>
      <a:lvl7pPr marL="1673352" indent="-182880" algn="l" rtl="0" eaLnBrk="1" latinLnBrk="0" hangingPunct="1">
        <a:spcBef>
          <a:spcPct val="20000"/>
        </a:spcBef>
        <a:buClr>
          <a:schemeClr val="accent4"/>
        </a:buClr>
        <a:buSzPct val="80000"/>
        <a:buFont typeface="Wingdings 2"/>
        <a:buChar char="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1847088" indent="-182880" algn="l" rtl="0" eaLnBrk="1" latinLnBrk="0" hangingPunct="1">
        <a:spcBef>
          <a:spcPts val="300"/>
        </a:spcBef>
        <a:buClr>
          <a:schemeClr val="accent4"/>
        </a:buClr>
        <a:buSzPct val="100000"/>
        <a:buChar char="•"/>
        <a:defRPr kumimoji="0" sz="1600" kern="1200" baseline="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8pPr>
      <a:lvl9pPr marL="2057400" indent="-182880" algn="l" rtl="0" eaLnBrk="1" latinLnBrk="0" hangingPunct="1">
        <a:spcBef>
          <a:spcPct val="20000"/>
        </a:spcBef>
        <a:buClr>
          <a:schemeClr val="accent4"/>
        </a:buClr>
        <a:buSzPct val="100000"/>
        <a:buFont typeface="Wingdings"/>
        <a:buChar char="§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3" Type="http://schemas.openxmlformats.org/officeDocument/2006/relationships/image" Target="../media/image8.png"/><Relationship Id="rId7" Type="http://schemas.openxmlformats.org/officeDocument/2006/relationships/image" Target="../media/image12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.png"/><Relationship Id="rId11" Type="http://schemas.openxmlformats.org/officeDocument/2006/relationships/image" Target="../media/image16.png"/><Relationship Id="rId5" Type="http://schemas.openxmlformats.org/officeDocument/2006/relationships/image" Target="../media/image10.png"/><Relationship Id="rId10" Type="http://schemas.openxmlformats.org/officeDocument/2006/relationships/image" Target="../media/image15.png"/><Relationship Id="rId4" Type="http://schemas.openxmlformats.org/officeDocument/2006/relationships/image" Target="../media/image9.png"/><Relationship Id="rId9" Type="http://schemas.openxmlformats.org/officeDocument/2006/relationships/image" Target="../media/image14.pn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png"/><Relationship Id="rId3" Type="http://schemas.openxmlformats.org/officeDocument/2006/relationships/video" Target="../media/media3.gif"/><Relationship Id="rId7" Type="http://schemas.microsoft.com/office/2007/relationships/media" Target="../media/media2.gif"/><Relationship Id="rId2" Type="http://schemas.openxmlformats.org/officeDocument/2006/relationships/video" Target="../media/media2.gif"/><Relationship Id="rId1" Type="http://schemas.openxmlformats.org/officeDocument/2006/relationships/video" Target="../media/media1.gif"/><Relationship Id="rId6" Type="http://schemas.openxmlformats.org/officeDocument/2006/relationships/image" Target="../media/image17.png"/><Relationship Id="rId5" Type="http://schemas.microsoft.com/office/2007/relationships/media" Target="../media/media1.gif"/><Relationship Id="rId10" Type="http://schemas.openxmlformats.org/officeDocument/2006/relationships/image" Target="../media/image19.png"/><Relationship Id="rId4" Type="http://schemas.openxmlformats.org/officeDocument/2006/relationships/slideLayout" Target="../slideLayouts/slideLayout2.xml"/><Relationship Id="rId9" Type="http://schemas.microsoft.com/office/2007/relationships/media" Target="../media/media3.gif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png"/><Relationship Id="rId13" Type="http://schemas.openxmlformats.org/officeDocument/2006/relationships/image" Target="../media/image27.png"/><Relationship Id="rId3" Type="http://schemas.openxmlformats.org/officeDocument/2006/relationships/image" Target="../media/image9.png"/><Relationship Id="rId7" Type="http://schemas.openxmlformats.org/officeDocument/2006/relationships/image" Target="../media/image21.png"/><Relationship Id="rId12" Type="http://schemas.openxmlformats.org/officeDocument/2006/relationships/image" Target="../media/image26.png"/><Relationship Id="rId17" Type="http://schemas.openxmlformats.org/officeDocument/2006/relationships/image" Target="../media/image31.png"/><Relationship Id="rId2" Type="http://schemas.openxmlformats.org/officeDocument/2006/relationships/image" Target="../media/image8.png"/><Relationship Id="rId16" Type="http://schemas.openxmlformats.org/officeDocument/2006/relationships/image" Target="../media/image30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4.png"/><Relationship Id="rId11" Type="http://schemas.openxmlformats.org/officeDocument/2006/relationships/image" Target="../media/image25.png"/><Relationship Id="rId5" Type="http://schemas.openxmlformats.org/officeDocument/2006/relationships/image" Target="../media/image13.png"/><Relationship Id="rId15" Type="http://schemas.openxmlformats.org/officeDocument/2006/relationships/image" Target="../media/image29.png"/><Relationship Id="rId10" Type="http://schemas.openxmlformats.org/officeDocument/2006/relationships/image" Target="../media/image24.png"/><Relationship Id="rId4" Type="http://schemas.openxmlformats.org/officeDocument/2006/relationships/image" Target="../media/image12.png"/><Relationship Id="rId9" Type="http://schemas.openxmlformats.org/officeDocument/2006/relationships/image" Target="../media/image23.png"/><Relationship Id="rId14" Type="http://schemas.openxmlformats.org/officeDocument/2006/relationships/image" Target="../media/image28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4.png"/><Relationship Id="rId4" Type="http://schemas.openxmlformats.org/officeDocument/2006/relationships/image" Target="../media/image33.pn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hyperlink" Target="http://cs.wikipedia.org/wiki/Soubor:Bohr_Model.svg" TargetMode="External"/><Relationship Id="rId2" Type="http://schemas.openxmlformats.org/officeDocument/2006/relationships/hyperlink" Target="http://cs.wikipedia.org/wiki/Soubor:Rutherfordsches_Atommodell.png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commons.wikimedia.org/wiki/File:Periodic_table_pt.svg" TargetMode="External"/><Relationship Id="rId5" Type="http://schemas.openxmlformats.org/officeDocument/2006/relationships/hyperlink" Target="http://commons.wikimedia.org/wiki/File:ScientificLinux-Logo.gif" TargetMode="External"/><Relationship Id="rId4" Type="http://schemas.openxmlformats.org/officeDocument/2006/relationships/hyperlink" Target="http://commons.wikimedia.org/wiki/File:Atom_scratch.gif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821530" y="168299"/>
            <a:ext cx="5772150" cy="14287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Obdélník 2"/>
          <p:cNvSpPr/>
          <p:nvPr/>
        </p:nvSpPr>
        <p:spPr>
          <a:xfrm>
            <a:off x="323529" y="1484784"/>
            <a:ext cx="7776864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>
                <a:latin typeface="Candara" panose="020E0502030303020204" pitchFamily="34" charset="0"/>
              </a:rPr>
              <a:t>Číslo </a:t>
            </a:r>
            <a:r>
              <a:rPr lang="cs-CZ" dirty="0" smtClean="0">
                <a:latin typeface="Candara" panose="020E0502030303020204" pitchFamily="34" charset="0"/>
              </a:rPr>
              <a:t>projektu: </a:t>
            </a:r>
            <a:r>
              <a:rPr lang="cs-CZ" b="1" dirty="0" smtClean="0">
                <a:latin typeface="Candara" panose="020E0502030303020204" pitchFamily="34" charset="0"/>
              </a:rPr>
              <a:t>CZ.1.07/1.4.00/21.3811</a:t>
            </a:r>
            <a:endParaRPr lang="cs-CZ" b="1" dirty="0">
              <a:latin typeface="Candara" panose="020E0502030303020204" pitchFamily="34" charset="0"/>
            </a:endParaRPr>
          </a:p>
          <a:p>
            <a:r>
              <a:rPr lang="cs-CZ" dirty="0">
                <a:latin typeface="Candara" panose="020E0502030303020204" pitchFamily="34" charset="0"/>
              </a:rPr>
              <a:t>Název DUM</a:t>
            </a:r>
            <a:r>
              <a:rPr lang="cs-CZ" dirty="0" smtClean="0">
                <a:latin typeface="Candara" panose="020E0502030303020204" pitchFamily="34" charset="0"/>
              </a:rPr>
              <a:t>: </a:t>
            </a:r>
            <a:r>
              <a:rPr lang="cs-CZ" b="1" dirty="0" smtClean="0">
                <a:latin typeface="Candara" panose="020E0502030303020204" pitchFamily="34" charset="0"/>
              </a:rPr>
              <a:t>Model atomu</a:t>
            </a:r>
            <a:endParaRPr lang="cs-CZ" dirty="0">
              <a:latin typeface="Candara" panose="020E0502030303020204" pitchFamily="34" charset="0"/>
            </a:endParaRPr>
          </a:p>
          <a:p>
            <a:r>
              <a:rPr lang="cs-CZ" dirty="0">
                <a:latin typeface="Candara" panose="020E0502030303020204" pitchFamily="34" charset="0"/>
              </a:rPr>
              <a:t>Číslo </a:t>
            </a:r>
            <a:r>
              <a:rPr lang="cs-CZ" dirty="0" smtClean="0">
                <a:latin typeface="Candara" panose="020E0502030303020204" pitchFamily="34" charset="0"/>
              </a:rPr>
              <a:t>DUM: III/2/FY/2/2/2</a:t>
            </a:r>
            <a:endParaRPr lang="cs-CZ" dirty="0">
              <a:latin typeface="Candara" panose="020E0502030303020204" pitchFamily="34" charset="0"/>
            </a:endParaRPr>
          </a:p>
          <a:p>
            <a:r>
              <a:rPr lang="cs-CZ" dirty="0">
                <a:latin typeface="Candara" panose="020E0502030303020204" pitchFamily="34" charset="0"/>
              </a:rPr>
              <a:t>Vzdělávací </a:t>
            </a:r>
            <a:r>
              <a:rPr lang="cs-CZ" dirty="0" smtClean="0">
                <a:latin typeface="Candara" panose="020E0502030303020204" pitchFamily="34" charset="0"/>
              </a:rPr>
              <a:t>předmět: Fyzika</a:t>
            </a:r>
            <a:endParaRPr lang="cs-CZ" dirty="0">
              <a:latin typeface="Candara" panose="020E0502030303020204" pitchFamily="34" charset="0"/>
            </a:endParaRPr>
          </a:p>
          <a:p>
            <a:r>
              <a:rPr lang="cs-CZ" dirty="0">
                <a:latin typeface="Candara" panose="020E0502030303020204" pitchFamily="34" charset="0"/>
              </a:rPr>
              <a:t>Tematická </a:t>
            </a:r>
            <a:r>
              <a:rPr lang="cs-CZ" dirty="0" smtClean="0">
                <a:latin typeface="Candara" panose="020E0502030303020204" pitchFamily="34" charset="0"/>
              </a:rPr>
              <a:t>oblast: Elektrické a magnetické jevy</a:t>
            </a:r>
            <a:endParaRPr lang="cs-CZ" dirty="0">
              <a:latin typeface="Candara" panose="020E0502030303020204" pitchFamily="34" charset="0"/>
            </a:endParaRPr>
          </a:p>
          <a:p>
            <a:r>
              <a:rPr lang="cs-CZ" dirty="0" smtClean="0">
                <a:latin typeface="Candara" panose="020E0502030303020204" pitchFamily="34" charset="0"/>
              </a:rPr>
              <a:t>Autor: </a:t>
            </a:r>
            <a:r>
              <a:rPr lang="cs-CZ" b="1" dirty="0" smtClean="0">
                <a:latin typeface="Candara" panose="020E0502030303020204" pitchFamily="34" charset="0"/>
              </a:rPr>
              <a:t>Mgr</a:t>
            </a:r>
            <a:r>
              <a:rPr lang="cs-CZ" b="1" dirty="0">
                <a:latin typeface="Candara" panose="020E0502030303020204" pitchFamily="34" charset="0"/>
              </a:rPr>
              <a:t>. Petra </a:t>
            </a:r>
            <a:r>
              <a:rPr lang="cs-CZ" b="1" dirty="0" err="1">
                <a:latin typeface="Candara" panose="020E0502030303020204" pitchFamily="34" charset="0"/>
              </a:rPr>
              <a:t>Kejkrtová</a:t>
            </a:r>
            <a:endParaRPr lang="cs-CZ" b="1" dirty="0">
              <a:latin typeface="Candara" panose="020E0502030303020204" pitchFamily="34" charset="0"/>
            </a:endParaRPr>
          </a:p>
          <a:p>
            <a:r>
              <a:rPr lang="cs-CZ" dirty="0" smtClean="0">
                <a:latin typeface="Candara" panose="020E0502030303020204" pitchFamily="34" charset="0"/>
              </a:rPr>
              <a:t>Anotace: Žák </a:t>
            </a:r>
            <a:r>
              <a:rPr lang="cs-CZ" dirty="0">
                <a:latin typeface="Candara" panose="020E0502030303020204" pitchFamily="34" charset="0"/>
              </a:rPr>
              <a:t>se seznámí </a:t>
            </a:r>
            <a:r>
              <a:rPr lang="cs-CZ" dirty="0" smtClean="0">
                <a:latin typeface="Candara" panose="020E0502030303020204" pitchFamily="34" charset="0"/>
              </a:rPr>
              <a:t>s atomem jako částicí a s jednotlivými druhy modelů atomů. Naučí se určovat pomocí periodické tabulky, o atom kterého prvku se jedná.</a:t>
            </a:r>
          </a:p>
          <a:p>
            <a:r>
              <a:rPr lang="cs-CZ" dirty="0" smtClean="0">
                <a:latin typeface="Candara" panose="020E0502030303020204" pitchFamily="34" charset="0"/>
              </a:rPr>
              <a:t>Klíčová </a:t>
            </a:r>
            <a:r>
              <a:rPr lang="cs-CZ" dirty="0">
                <a:latin typeface="Candara" panose="020E0502030303020204" pitchFamily="34" charset="0"/>
              </a:rPr>
              <a:t>slova</a:t>
            </a:r>
            <a:r>
              <a:rPr lang="cs-CZ" dirty="0" smtClean="0">
                <a:latin typeface="Candara" panose="020E0502030303020204" pitchFamily="34" charset="0"/>
              </a:rPr>
              <a:t>: Atom, jádro, elektronový obal, proton, neutron, elektron, model atomu, periodická soustava prvků.</a:t>
            </a:r>
            <a:endParaRPr lang="cs-CZ" dirty="0">
              <a:latin typeface="Candara" panose="020E0502030303020204" pitchFamily="34" charset="0"/>
            </a:endParaRPr>
          </a:p>
          <a:p>
            <a:r>
              <a:rPr lang="cs-CZ" dirty="0">
                <a:latin typeface="Candara" panose="020E0502030303020204" pitchFamily="34" charset="0"/>
              </a:rPr>
              <a:t>Metodické </a:t>
            </a:r>
            <a:r>
              <a:rPr lang="cs-CZ" dirty="0" smtClean="0">
                <a:latin typeface="Candara" panose="020E0502030303020204" pitchFamily="34" charset="0"/>
              </a:rPr>
              <a:t>pokyny: PC</a:t>
            </a:r>
            <a:r>
              <a:rPr lang="cs-CZ" dirty="0">
                <a:latin typeface="Candara" panose="020E0502030303020204" pitchFamily="34" charset="0"/>
              </a:rPr>
              <a:t>, DTP, metodické pokyny jsou součástí materiálu</a:t>
            </a:r>
          </a:p>
          <a:p>
            <a:r>
              <a:rPr lang="cs-CZ" dirty="0">
                <a:latin typeface="Candara" panose="020E0502030303020204" pitchFamily="34" charset="0"/>
              </a:rPr>
              <a:t>Druh učebního </a:t>
            </a:r>
            <a:r>
              <a:rPr lang="cs-CZ" dirty="0" smtClean="0">
                <a:latin typeface="Candara" panose="020E0502030303020204" pitchFamily="34" charset="0"/>
              </a:rPr>
              <a:t>materiálu: Prezentace </a:t>
            </a:r>
            <a:r>
              <a:rPr lang="cs-CZ" dirty="0">
                <a:latin typeface="Candara" panose="020E0502030303020204" pitchFamily="34" charset="0"/>
              </a:rPr>
              <a:t>doplněná fotografiemi a úkoly.</a:t>
            </a:r>
          </a:p>
          <a:p>
            <a:r>
              <a:rPr lang="cs-CZ" dirty="0">
                <a:latin typeface="Candara" panose="020E0502030303020204" pitchFamily="34" charset="0"/>
              </a:rPr>
              <a:t>Druh </a:t>
            </a:r>
            <a:r>
              <a:rPr lang="cs-CZ" dirty="0" smtClean="0">
                <a:latin typeface="Candara" panose="020E0502030303020204" pitchFamily="34" charset="0"/>
              </a:rPr>
              <a:t>interaktivity: Kombinovaná</a:t>
            </a:r>
            <a:endParaRPr lang="cs-CZ" dirty="0">
              <a:latin typeface="Candara" panose="020E0502030303020204" pitchFamily="34" charset="0"/>
            </a:endParaRPr>
          </a:p>
          <a:p>
            <a:r>
              <a:rPr lang="cs-CZ" dirty="0">
                <a:latin typeface="Candara" panose="020E0502030303020204" pitchFamily="34" charset="0"/>
              </a:rPr>
              <a:t>Cílová </a:t>
            </a:r>
            <a:r>
              <a:rPr lang="cs-CZ" dirty="0" smtClean="0">
                <a:latin typeface="Candara" panose="020E0502030303020204" pitchFamily="34" charset="0"/>
              </a:rPr>
              <a:t>skupina: Žák </a:t>
            </a:r>
            <a:r>
              <a:rPr lang="cs-CZ" dirty="0">
                <a:latin typeface="Candara" panose="020E0502030303020204" pitchFamily="34" charset="0"/>
              </a:rPr>
              <a:t>6</a:t>
            </a:r>
            <a:r>
              <a:rPr lang="cs-CZ" dirty="0" smtClean="0">
                <a:latin typeface="Candara" panose="020E0502030303020204" pitchFamily="34" charset="0"/>
              </a:rPr>
              <a:t>. </a:t>
            </a:r>
            <a:r>
              <a:rPr lang="cs-CZ" dirty="0">
                <a:latin typeface="Candara" panose="020E0502030303020204" pitchFamily="34" charset="0"/>
              </a:rPr>
              <a:t>ročníku</a:t>
            </a:r>
          </a:p>
          <a:p>
            <a:r>
              <a:rPr lang="cs-CZ" dirty="0">
                <a:latin typeface="Candara" panose="020E0502030303020204" pitchFamily="34" charset="0"/>
              </a:rPr>
              <a:t>Datum vzniku </a:t>
            </a:r>
            <a:r>
              <a:rPr lang="cs-CZ" dirty="0" smtClean="0">
                <a:latin typeface="Candara" panose="020E0502030303020204" pitchFamily="34" charset="0"/>
              </a:rPr>
              <a:t>DUM: 22.7.2013</a:t>
            </a:r>
            <a:endParaRPr lang="cs-CZ" dirty="0">
              <a:latin typeface="Candara" panose="020E0502030303020204" pitchFamily="34" charset="0"/>
            </a:endParaRPr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061020" y="6153150"/>
            <a:ext cx="4733925" cy="7048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20679578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>
          <a:xfrm>
            <a:off x="1187624" y="6021288"/>
            <a:ext cx="6408712" cy="720080"/>
          </a:xfrm>
        </p:spPr>
        <p:txBody>
          <a:bodyPr/>
          <a:lstStyle/>
          <a:p>
            <a:pPr algn="just"/>
            <a:r>
              <a:rPr lang="cs-CZ" dirty="0" smtClean="0">
                <a:latin typeface="Arial" pitchFamily="34" charset="0"/>
                <a:cs typeface="Arial" pitchFamily="34" charset="0"/>
              </a:rPr>
              <a:t>Autorem materiálu a všech jeho částí, není-li uvedeno jinak, je Mgr. Petra </a:t>
            </a:r>
            <a:r>
              <a:rPr lang="cs-CZ" dirty="0" err="1" smtClean="0">
                <a:latin typeface="Arial" pitchFamily="34" charset="0"/>
                <a:cs typeface="Arial" pitchFamily="34" charset="0"/>
              </a:rPr>
              <a:t>Kejkrtová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. </a:t>
            </a:r>
            <a:endParaRPr lang="cs-CZ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" name="Nadpis 1"/>
          <p:cNvSpPr>
            <a:spLocks noGrp="1"/>
          </p:cNvSpPr>
          <p:nvPr>
            <p:ph type="ctrTitle" idx="4294967295"/>
          </p:nvPr>
        </p:nvSpPr>
        <p:spPr>
          <a:xfrm>
            <a:off x="611560" y="2780928"/>
            <a:ext cx="6572482" cy="1753294"/>
          </a:xfrm>
        </p:spPr>
        <p:txBody>
          <a:bodyPr>
            <a:normAutofit/>
          </a:bodyPr>
          <a:lstStyle/>
          <a:p>
            <a:pPr algn="ctr"/>
            <a:r>
              <a:rPr lang="cs-CZ" sz="5400" b="0" dirty="0" smtClean="0">
                <a:solidFill>
                  <a:schemeClr val="accent1">
                    <a:lumMod val="75000"/>
                  </a:schemeClr>
                </a:solidFill>
                <a:latin typeface="Candara" pitchFamily="34" charset="0"/>
              </a:rPr>
              <a:t>     Model atomu</a:t>
            </a:r>
            <a:endParaRPr lang="cs-CZ" sz="5400" b="0" dirty="0">
              <a:solidFill>
                <a:schemeClr val="accent1">
                  <a:lumMod val="75000"/>
                </a:schemeClr>
              </a:solidFill>
              <a:latin typeface="Candara" pitchFamily="34" charset="0"/>
            </a:endParaRPr>
          </a:p>
        </p:txBody>
      </p:sp>
      <p:pic>
        <p:nvPicPr>
          <p:cNvPr id="3" name="Obrázek 2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388" t="4000" r="2090" b="45888"/>
          <a:stretch/>
        </p:blipFill>
        <p:spPr>
          <a:xfrm>
            <a:off x="1691680" y="800768"/>
            <a:ext cx="5276338" cy="108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1285418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980728"/>
            <a:ext cx="7239000" cy="4752528"/>
          </a:xfrm>
        </p:spPr>
        <p:txBody>
          <a:bodyPr/>
          <a:lstStyle/>
          <a:p>
            <a:r>
              <a:rPr lang="cs-CZ" b="1" dirty="0" smtClean="0">
                <a:solidFill>
                  <a:schemeClr val="tx2"/>
                </a:solidFill>
                <a:latin typeface="Candara" pitchFamily="34" charset="0"/>
              </a:rPr>
              <a:t>Atom</a:t>
            </a:r>
            <a:r>
              <a:rPr lang="cs-CZ" dirty="0" smtClean="0">
                <a:solidFill>
                  <a:schemeClr val="tx2"/>
                </a:solidFill>
                <a:latin typeface="Candara" pitchFamily="34" charset="0"/>
              </a:rPr>
              <a:t> byl považován za nejmenší, dále nedělitelnou částici běžné hmoty.</a:t>
            </a:r>
          </a:p>
          <a:p>
            <a:endParaRPr lang="cs-CZ" dirty="0" smtClean="0">
              <a:solidFill>
                <a:schemeClr val="tx2"/>
              </a:solidFill>
              <a:latin typeface="Candara" pitchFamily="34" charset="0"/>
            </a:endParaRPr>
          </a:p>
          <a:p>
            <a:r>
              <a:rPr lang="cs-CZ" dirty="0" smtClean="0">
                <a:solidFill>
                  <a:schemeClr val="tx2"/>
                </a:solidFill>
                <a:latin typeface="Candara" pitchFamily="34" charset="0"/>
              </a:rPr>
              <a:t>Atom je částice, kterou už nelze dále chemicky dělit, ale fyzikálně ano. Např. jadernou reakcí.</a:t>
            </a:r>
          </a:p>
          <a:p>
            <a:endParaRPr lang="cs-CZ" dirty="0" smtClean="0">
              <a:solidFill>
                <a:schemeClr val="tx2"/>
              </a:solidFill>
              <a:latin typeface="Candara" pitchFamily="34" charset="0"/>
            </a:endParaRPr>
          </a:p>
          <a:p>
            <a:r>
              <a:rPr lang="cs-CZ" dirty="0" smtClean="0">
                <a:solidFill>
                  <a:schemeClr val="tx2"/>
                </a:solidFill>
                <a:latin typeface="Candara" pitchFamily="34" charset="0"/>
              </a:rPr>
              <a:t>Postupně se vytvářely teorie o složení atomu.</a:t>
            </a:r>
          </a:p>
          <a:p>
            <a:pPr marL="0" indent="0">
              <a:buNone/>
            </a:pPr>
            <a:endParaRPr lang="cs-CZ" dirty="0" smtClean="0">
              <a:solidFill>
                <a:schemeClr val="tx2"/>
              </a:solidFill>
              <a:latin typeface="Candara" pitchFamily="34" charset="0"/>
            </a:endParaRPr>
          </a:p>
          <a:p>
            <a:r>
              <a:rPr lang="cs-CZ" dirty="0" smtClean="0">
                <a:solidFill>
                  <a:schemeClr val="tx2"/>
                </a:solidFill>
                <a:latin typeface="Candara" pitchFamily="34" charset="0"/>
              </a:rPr>
              <a:t>Existuje několik druhů modelů atomu.</a:t>
            </a:r>
          </a:p>
        </p:txBody>
      </p:sp>
    </p:spTree>
    <p:extLst>
      <p:ext uri="{BB962C8B-B14F-4D97-AF65-F5344CB8AC3E}">
        <p14:creationId xmlns:p14="http://schemas.microsoft.com/office/powerpoint/2010/main" xmlns="" val="17795635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548680"/>
            <a:ext cx="7239000" cy="5688632"/>
          </a:xfrm>
        </p:spPr>
        <p:txBody>
          <a:bodyPr/>
          <a:lstStyle/>
          <a:p>
            <a:pPr marL="0" indent="0">
              <a:buNone/>
            </a:pPr>
            <a:r>
              <a:rPr lang="cs-CZ" b="1" dirty="0" smtClean="0">
                <a:solidFill>
                  <a:schemeClr val="tx2"/>
                </a:solidFill>
                <a:latin typeface="Candara" pitchFamily="34" charset="0"/>
              </a:rPr>
              <a:t>MODELY ATOMŮ</a:t>
            </a:r>
          </a:p>
          <a:p>
            <a:r>
              <a:rPr lang="cs-CZ" b="1" dirty="0" smtClean="0">
                <a:solidFill>
                  <a:schemeClr val="tx2"/>
                </a:solidFill>
                <a:latin typeface="Candara" pitchFamily="34" charset="0"/>
              </a:rPr>
              <a:t>Thomsonův (pudinkový) model atomu</a:t>
            </a:r>
          </a:p>
          <a:p>
            <a:pPr marL="0" indent="0">
              <a:buNone/>
            </a:pPr>
            <a:r>
              <a:rPr lang="cs-CZ" dirty="0" smtClean="0">
                <a:solidFill>
                  <a:schemeClr val="tx2"/>
                </a:solidFill>
                <a:latin typeface="Candara" pitchFamily="34" charset="0"/>
              </a:rPr>
              <a:t>- Atom tvoří rovnoměrně rozložená kladně nabitá hmota, ve které jsou rozprostřeny záporně nabité elektrony (jako rozinky v pudinku)</a:t>
            </a:r>
          </a:p>
          <a:p>
            <a:pPr>
              <a:buFontTx/>
              <a:buChar char="-"/>
            </a:pPr>
            <a:endParaRPr lang="cs-CZ" dirty="0" smtClean="0">
              <a:solidFill>
                <a:schemeClr val="tx2"/>
              </a:solidFill>
              <a:latin typeface="Candara" pitchFamily="34" charset="0"/>
            </a:endParaRPr>
          </a:p>
          <a:p>
            <a:r>
              <a:rPr lang="cs-CZ" b="1" dirty="0" err="1" smtClean="0">
                <a:solidFill>
                  <a:schemeClr val="tx2"/>
                </a:solidFill>
                <a:latin typeface="Candara" pitchFamily="34" charset="0"/>
              </a:rPr>
              <a:t>Rutherfordův</a:t>
            </a:r>
            <a:r>
              <a:rPr lang="cs-CZ" b="1" dirty="0" smtClean="0">
                <a:solidFill>
                  <a:schemeClr val="tx2"/>
                </a:solidFill>
                <a:latin typeface="Candara" pitchFamily="34" charset="0"/>
              </a:rPr>
              <a:t> (planetární) model atomu</a:t>
            </a:r>
          </a:p>
          <a:p>
            <a:pPr marL="0" indent="0">
              <a:buNone/>
            </a:pPr>
            <a:r>
              <a:rPr lang="cs-CZ" dirty="0" smtClean="0">
                <a:solidFill>
                  <a:schemeClr val="tx2"/>
                </a:solidFill>
                <a:latin typeface="Candara" pitchFamily="34" charset="0"/>
              </a:rPr>
              <a:t>- Atom tvoří kladně nabité jádro, kolem kterého obíhají záporně nabité elektrony (jako planety kolem Slunce)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995936" y="4581128"/>
            <a:ext cx="1908175" cy="1908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14116485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548680"/>
            <a:ext cx="7239000" cy="5688632"/>
          </a:xfrm>
        </p:spPr>
        <p:txBody>
          <a:bodyPr>
            <a:normAutofit/>
          </a:bodyPr>
          <a:lstStyle/>
          <a:p>
            <a:r>
              <a:rPr lang="cs-CZ" b="1" dirty="0" smtClean="0">
                <a:solidFill>
                  <a:schemeClr val="tx2"/>
                </a:solidFill>
                <a:latin typeface="Candara" pitchFamily="34" charset="0"/>
              </a:rPr>
              <a:t>Bohrův model atomu</a:t>
            </a:r>
          </a:p>
          <a:p>
            <a:pPr>
              <a:buFontTx/>
              <a:buChar char="-"/>
            </a:pPr>
            <a:r>
              <a:rPr lang="cs-CZ" dirty="0" smtClean="0">
                <a:solidFill>
                  <a:schemeClr val="tx2"/>
                </a:solidFill>
                <a:latin typeface="Candara" pitchFamily="34" charset="0"/>
              </a:rPr>
              <a:t>Atom je tvořen jádrem, kolem kterého obíhají elektrony jen po některých dovolených drahách</a:t>
            </a:r>
          </a:p>
          <a:p>
            <a:pPr>
              <a:buFontTx/>
              <a:buChar char="-"/>
            </a:pPr>
            <a:endParaRPr lang="cs-CZ" dirty="0">
              <a:solidFill>
                <a:schemeClr val="tx2"/>
              </a:solidFill>
              <a:latin typeface="Candara" pitchFamily="34" charset="0"/>
            </a:endParaRPr>
          </a:p>
          <a:p>
            <a:pPr>
              <a:buFontTx/>
              <a:buChar char="-"/>
            </a:pPr>
            <a:endParaRPr lang="cs-CZ" dirty="0" smtClean="0">
              <a:solidFill>
                <a:schemeClr val="tx2"/>
              </a:solidFill>
              <a:latin typeface="Candara" pitchFamily="34" charset="0"/>
            </a:endParaRPr>
          </a:p>
          <a:p>
            <a:pPr>
              <a:buFontTx/>
              <a:buChar char="-"/>
            </a:pPr>
            <a:endParaRPr lang="cs-CZ" dirty="0">
              <a:solidFill>
                <a:schemeClr val="tx2"/>
              </a:solidFill>
              <a:latin typeface="Candara" pitchFamily="34" charset="0"/>
            </a:endParaRPr>
          </a:p>
          <a:p>
            <a:pPr>
              <a:buFontTx/>
              <a:buChar char="-"/>
            </a:pPr>
            <a:endParaRPr lang="cs-CZ" dirty="0" smtClean="0">
              <a:solidFill>
                <a:schemeClr val="tx2"/>
              </a:solidFill>
              <a:latin typeface="Candara" pitchFamily="34" charset="0"/>
            </a:endParaRPr>
          </a:p>
          <a:p>
            <a:pPr>
              <a:buFontTx/>
              <a:buChar char="-"/>
            </a:pPr>
            <a:endParaRPr lang="cs-CZ" dirty="0">
              <a:solidFill>
                <a:schemeClr val="tx2"/>
              </a:solidFill>
              <a:latin typeface="Candara" pitchFamily="34" charset="0"/>
            </a:endParaRPr>
          </a:p>
          <a:p>
            <a:r>
              <a:rPr lang="cs-CZ" b="1" dirty="0" smtClean="0">
                <a:solidFill>
                  <a:schemeClr val="tx2"/>
                </a:solidFill>
                <a:latin typeface="Candara" pitchFamily="34" charset="0"/>
              </a:rPr>
              <a:t>Kvantově mechanický model atomu</a:t>
            </a:r>
          </a:p>
          <a:p>
            <a:pPr marL="0" indent="0">
              <a:buNone/>
            </a:pPr>
            <a:r>
              <a:rPr lang="cs-CZ" dirty="0" smtClean="0">
                <a:solidFill>
                  <a:schemeClr val="tx2"/>
                </a:solidFill>
                <a:latin typeface="Candara" pitchFamily="34" charset="0"/>
              </a:rPr>
              <a:t>- Obdobný Bohrovu m</a:t>
            </a:r>
            <a:r>
              <a:rPr lang="cs-CZ" dirty="0" smtClean="0">
                <a:solidFill>
                  <a:schemeClr val="tx2"/>
                </a:solidFill>
                <a:latin typeface="Candara" pitchFamily="34" charset="0"/>
              </a:rPr>
              <a:t>. a</a:t>
            </a:r>
            <a:r>
              <a:rPr lang="cs-CZ" dirty="0" smtClean="0">
                <a:solidFill>
                  <a:schemeClr val="tx2"/>
                </a:solidFill>
                <a:latin typeface="Candara" pitchFamily="34" charset="0"/>
              </a:rPr>
              <a:t>., ale jsou zde neostře definované oblasti, ve kterých se elektron s určitou pravděpodobností nachází, tzv. </a:t>
            </a:r>
            <a:r>
              <a:rPr lang="cs-CZ" b="1" dirty="0" smtClean="0">
                <a:solidFill>
                  <a:schemeClr val="tx2"/>
                </a:solidFill>
                <a:latin typeface="Candara" pitchFamily="34" charset="0"/>
              </a:rPr>
              <a:t>orbitaly</a:t>
            </a:r>
            <a:r>
              <a:rPr lang="cs-CZ" dirty="0" smtClean="0">
                <a:solidFill>
                  <a:schemeClr val="tx2"/>
                </a:solidFill>
                <a:latin typeface="Candara" pitchFamily="34" charset="0"/>
              </a:rPr>
              <a:t>.</a:t>
            </a: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691680" y="2132856"/>
            <a:ext cx="2097087" cy="17922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39655065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1" name="Picture 7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16541" y="5380054"/>
            <a:ext cx="401637" cy="4016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113449" y="2534050"/>
            <a:ext cx="401637" cy="4016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Ovál 6"/>
          <p:cNvSpPr/>
          <p:nvPr/>
        </p:nvSpPr>
        <p:spPr>
          <a:xfrm>
            <a:off x="1753409" y="3787001"/>
            <a:ext cx="360040" cy="360040"/>
          </a:xfrm>
          <a:prstGeom prst="ellipse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332656"/>
            <a:ext cx="7239000" cy="482312"/>
          </a:xfrm>
        </p:spPr>
        <p:txBody>
          <a:bodyPr>
            <a:normAutofit/>
          </a:bodyPr>
          <a:lstStyle/>
          <a:p>
            <a:pPr algn="ctr"/>
            <a:r>
              <a:rPr lang="cs-CZ" sz="2800" dirty="0" smtClean="0">
                <a:solidFill>
                  <a:schemeClr val="tx2"/>
                </a:solidFill>
                <a:latin typeface="Candara" pitchFamily="34" charset="0"/>
              </a:rPr>
              <a:t>Zjednodušený model atomu</a:t>
            </a:r>
            <a:endParaRPr lang="cs-CZ" sz="2800" dirty="0">
              <a:solidFill>
                <a:schemeClr val="tx2"/>
              </a:solidFill>
              <a:latin typeface="Candara" pitchFamily="34" charset="0"/>
            </a:endParaRPr>
          </a:p>
        </p:txBody>
      </p:sp>
      <p:sp>
        <p:nvSpPr>
          <p:cNvPr id="5" name="Ovál 4"/>
          <p:cNvSpPr/>
          <p:nvPr/>
        </p:nvSpPr>
        <p:spPr>
          <a:xfrm>
            <a:off x="1017360" y="1410737"/>
            <a:ext cx="3024336" cy="3024336"/>
          </a:xfrm>
          <a:prstGeom prst="ellipse">
            <a:avLst/>
          </a:prstGeom>
          <a:solidFill>
            <a:srgbClr val="FFFF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Ovál 5"/>
          <p:cNvSpPr/>
          <p:nvPr/>
        </p:nvSpPr>
        <p:spPr>
          <a:xfrm>
            <a:off x="1899458" y="2292835"/>
            <a:ext cx="1260140" cy="1260140"/>
          </a:xfrm>
          <a:prstGeom prst="ellipse">
            <a:avLst/>
          </a:prstGeom>
          <a:solidFill>
            <a:schemeClr val="accent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3077" name="Picture 5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052378" y="2935688"/>
            <a:ext cx="401637" cy="4016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8" name="Picture 6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542382" y="2521267"/>
            <a:ext cx="401637" cy="4016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9" name="Picture 7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555776" y="2935688"/>
            <a:ext cx="401637" cy="4016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80" name="Picture 8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454015" y="1626761"/>
            <a:ext cx="401637" cy="4016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81" name="Picture 9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052378" y="2534050"/>
            <a:ext cx="401637" cy="4016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83" name="Picture 11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650692" y="3768583"/>
            <a:ext cx="401637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cxnSp>
        <p:nvCxnSpPr>
          <p:cNvPr id="4" name="Přímá spojnice 3"/>
          <p:cNvCxnSpPr/>
          <p:nvPr/>
        </p:nvCxnSpPr>
        <p:spPr>
          <a:xfrm>
            <a:off x="3563888" y="2204864"/>
            <a:ext cx="936104" cy="1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TextovéPole 8"/>
          <p:cNvSpPr txBox="1"/>
          <p:nvPr/>
        </p:nvSpPr>
        <p:spPr>
          <a:xfrm>
            <a:off x="4499992" y="2020198"/>
            <a:ext cx="3424335" cy="4770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500" dirty="0" smtClean="0">
                <a:solidFill>
                  <a:schemeClr val="tx2"/>
                </a:solidFill>
                <a:latin typeface="Candara" pitchFamily="34" charset="0"/>
              </a:rPr>
              <a:t>Elektronový obal atomu</a:t>
            </a:r>
            <a:endParaRPr lang="cs-CZ" sz="2500" dirty="0">
              <a:solidFill>
                <a:schemeClr val="tx2"/>
              </a:solidFill>
              <a:latin typeface="Candara" pitchFamily="34" charset="0"/>
            </a:endParaRPr>
          </a:p>
        </p:txBody>
      </p:sp>
      <p:cxnSp>
        <p:nvCxnSpPr>
          <p:cNvPr id="11" name="Přímá spojnice 10"/>
          <p:cNvCxnSpPr/>
          <p:nvPr/>
        </p:nvCxnSpPr>
        <p:spPr>
          <a:xfrm>
            <a:off x="3026803" y="3079721"/>
            <a:ext cx="1833229" cy="223265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TextovéPole 11"/>
          <p:cNvSpPr txBox="1"/>
          <p:nvPr/>
        </p:nvSpPr>
        <p:spPr>
          <a:xfrm>
            <a:off x="5004048" y="3079721"/>
            <a:ext cx="1899879" cy="4770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500" dirty="0" smtClean="0">
                <a:solidFill>
                  <a:schemeClr val="tx2"/>
                </a:solidFill>
                <a:latin typeface="Candara" pitchFamily="34" charset="0"/>
              </a:rPr>
              <a:t>Jádro atomu</a:t>
            </a:r>
            <a:endParaRPr lang="cs-CZ" sz="2500" dirty="0">
              <a:solidFill>
                <a:schemeClr val="tx2"/>
              </a:solidFill>
              <a:latin typeface="Candara" pitchFamily="34" charset="0"/>
            </a:endParaRPr>
          </a:p>
        </p:txBody>
      </p:sp>
      <p:sp>
        <p:nvSpPr>
          <p:cNvPr id="13" name="TextovéPole 12"/>
          <p:cNvSpPr txBox="1"/>
          <p:nvPr/>
        </p:nvSpPr>
        <p:spPr>
          <a:xfrm>
            <a:off x="2529528" y="1517804"/>
            <a:ext cx="27443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>
                <a:latin typeface="Candara" pitchFamily="34" charset="0"/>
              </a:rPr>
              <a:t>-</a:t>
            </a:r>
            <a:endParaRPr lang="cs-CZ" sz="2800" b="1" dirty="0">
              <a:latin typeface="Candara" pitchFamily="34" charset="0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589574" y="3637736"/>
            <a:ext cx="523875" cy="749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4" name="TextovéPole 13"/>
          <p:cNvSpPr txBox="1"/>
          <p:nvPr/>
        </p:nvSpPr>
        <p:spPr>
          <a:xfrm>
            <a:off x="2097517" y="2549356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>
                <a:latin typeface="Candara" pitchFamily="34" charset="0"/>
              </a:rPr>
              <a:t>+</a:t>
            </a:r>
            <a:endParaRPr lang="cs-CZ" b="1" dirty="0">
              <a:latin typeface="Candara" pitchFamily="34" charset="0"/>
            </a:endParaRPr>
          </a:p>
        </p:txBody>
      </p:sp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052378" y="2922905"/>
            <a:ext cx="401637" cy="493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14952" y="5820868"/>
            <a:ext cx="401637" cy="4016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0" name="Picture 6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16541" y="5334016"/>
            <a:ext cx="401637" cy="493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2" name="Picture 8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15747" y="4952652"/>
            <a:ext cx="401637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3" name="Picture 9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48288" y="4834765"/>
            <a:ext cx="523875" cy="749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5" name="TextovéPole 14"/>
          <p:cNvSpPr txBox="1"/>
          <p:nvPr/>
        </p:nvSpPr>
        <p:spPr>
          <a:xfrm>
            <a:off x="1313270" y="4976010"/>
            <a:ext cx="5420074" cy="12464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500" dirty="0" smtClean="0">
                <a:solidFill>
                  <a:schemeClr val="tx2"/>
                </a:solidFill>
                <a:latin typeface="Candara" pitchFamily="34" charset="0"/>
              </a:rPr>
              <a:t>Elektron – má záporný elektrický náboj</a:t>
            </a:r>
          </a:p>
          <a:p>
            <a:r>
              <a:rPr lang="cs-CZ" sz="2500" dirty="0" smtClean="0">
                <a:solidFill>
                  <a:schemeClr val="tx2"/>
                </a:solidFill>
                <a:latin typeface="Candara" pitchFamily="34" charset="0"/>
              </a:rPr>
              <a:t>Proton – má kladný elektrický náboj</a:t>
            </a:r>
          </a:p>
          <a:p>
            <a:r>
              <a:rPr lang="cs-CZ" sz="2500" dirty="0" smtClean="0">
                <a:solidFill>
                  <a:schemeClr val="tx2"/>
                </a:solidFill>
                <a:latin typeface="Candara" pitchFamily="34" charset="0"/>
              </a:rPr>
              <a:t>Neutron – nemá žádný elektrický náboj</a:t>
            </a:r>
            <a:endParaRPr lang="cs-CZ" sz="2500" dirty="0">
              <a:solidFill>
                <a:schemeClr val="tx2"/>
              </a:solidFill>
              <a:latin typeface="Candar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8411920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0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0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30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30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30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30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10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10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10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10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10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5" grpId="0" animBg="1"/>
      <p:bldP spid="6" grpId="0" animBg="1"/>
      <p:bldP spid="9" grpId="0"/>
      <p:bldP spid="12" grpId="0"/>
      <p:bldP spid="13" grpId="0"/>
      <p:bldP spid="14" grpId="0"/>
      <p:bldP spid="15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260648"/>
            <a:ext cx="7239000" cy="554320"/>
          </a:xfrm>
        </p:spPr>
        <p:txBody>
          <a:bodyPr>
            <a:normAutofit/>
          </a:bodyPr>
          <a:lstStyle/>
          <a:p>
            <a:r>
              <a:rPr lang="cs-CZ" sz="2800" dirty="0" smtClean="0">
                <a:solidFill>
                  <a:schemeClr val="tx2"/>
                </a:solidFill>
                <a:latin typeface="Candara" pitchFamily="34" charset="0"/>
              </a:rPr>
              <a:t>Zapamatujte si! </a:t>
            </a:r>
            <a:endParaRPr lang="cs-CZ" sz="2800" dirty="0">
              <a:solidFill>
                <a:schemeClr val="tx2"/>
              </a:solidFill>
              <a:latin typeface="Candara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1556792"/>
            <a:ext cx="7239000" cy="4392488"/>
          </a:xfrm>
        </p:spPr>
        <p:txBody>
          <a:bodyPr>
            <a:normAutofit lnSpcReduction="10000"/>
          </a:bodyPr>
          <a:lstStyle/>
          <a:p>
            <a:r>
              <a:rPr lang="cs-CZ" dirty="0" smtClean="0">
                <a:solidFill>
                  <a:schemeClr val="tx2"/>
                </a:solidFill>
                <a:latin typeface="Candara" pitchFamily="34" charset="0"/>
              </a:rPr>
              <a:t>Atom se skládá z </a:t>
            </a:r>
            <a:r>
              <a:rPr lang="cs-CZ" b="1" dirty="0" smtClean="0">
                <a:solidFill>
                  <a:schemeClr val="tx2"/>
                </a:solidFill>
                <a:latin typeface="Candara" pitchFamily="34" charset="0"/>
              </a:rPr>
              <a:t>jádra</a:t>
            </a:r>
            <a:r>
              <a:rPr lang="cs-CZ" dirty="0" smtClean="0">
                <a:solidFill>
                  <a:schemeClr val="tx2"/>
                </a:solidFill>
                <a:latin typeface="Candara" pitchFamily="34" charset="0"/>
              </a:rPr>
              <a:t> a </a:t>
            </a:r>
            <a:r>
              <a:rPr lang="cs-CZ" b="1" dirty="0" smtClean="0">
                <a:solidFill>
                  <a:schemeClr val="tx2"/>
                </a:solidFill>
                <a:latin typeface="Candara" pitchFamily="34" charset="0"/>
              </a:rPr>
              <a:t>elektronového obalu</a:t>
            </a:r>
            <a:r>
              <a:rPr lang="cs-CZ" dirty="0" smtClean="0">
                <a:solidFill>
                  <a:schemeClr val="tx2"/>
                </a:solidFill>
                <a:latin typeface="Candara" pitchFamily="34" charset="0"/>
              </a:rPr>
              <a:t>.</a:t>
            </a:r>
          </a:p>
          <a:p>
            <a:r>
              <a:rPr lang="cs-CZ" dirty="0" smtClean="0">
                <a:solidFill>
                  <a:schemeClr val="tx2"/>
                </a:solidFill>
                <a:latin typeface="Candara" pitchFamily="34" charset="0"/>
              </a:rPr>
              <a:t>Jádro atomu obsahuje</a:t>
            </a:r>
            <a:r>
              <a:rPr lang="cs-CZ" b="1" dirty="0" smtClean="0">
                <a:solidFill>
                  <a:schemeClr val="tx2"/>
                </a:solidFill>
                <a:latin typeface="Candara" pitchFamily="34" charset="0"/>
              </a:rPr>
              <a:t> protony </a:t>
            </a:r>
            <a:r>
              <a:rPr lang="cs-CZ" dirty="0" smtClean="0">
                <a:solidFill>
                  <a:schemeClr val="tx2"/>
                </a:solidFill>
                <a:latin typeface="Candara" pitchFamily="34" charset="0"/>
              </a:rPr>
              <a:t>a </a:t>
            </a:r>
            <a:r>
              <a:rPr lang="cs-CZ" b="1" dirty="0" smtClean="0">
                <a:solidFill>
                  <a:schemeClr val="tx2"/>
                </a:solidFill>
                <a:latin typeface="Candara" pitchFamily="34" charset="0"/>
              </a:rPr>
              <a:t>neutrony</a:t>
            </a:r>
            <a:r>
              <a:rPr lang="cs-CZ" dirty="0" smtClean="0">
                <a:solidFill>
                  <a:schemeClr val="tx2"/>
                </a:solidFill>
                <a:latin typeface="Candara" pitchFamily="34" charset="0"/>
              </a:rPr>
              <a:t> (nukleony).</a:t>
            </a:r>
          </a:p>
          <a:p>
            <a:r>
              <a:rPr lang="cs-CZ" dirty="0" smtClean="0">
                <a:solidFill>
                  <a:schemeClr val="tx2"/>
                </a:solidFill>
                <a:latin typeface="Candara" pitchFamily="34" charset="0"/>
              </a:rPr>
              <a:t>Elektronový obal je tvořen</a:t>
            </a:r>
            <a:r>
              <a:rPr lang="cs-CZ" b="1" dirty="0" smtClean="0">
                <a:solidFill>
                  <a:schemeClr val="tx2"/>
                </a:solidFill>
                <a:latin typeface="Candara" pitchFamily="34" charset="0"/>
              </a:rPr>
              <a:t> elektrony</a:t>
            </a:r>
            <a:r>
              <a:rPr lang="cs-CZ" dirty="0" smtClean="0">
                <a:solidFill>
                  <a:schemeClr val="tx2"/>
                </a:solidFill>
                <a:latin typeface="Candara" pitchFamily="34" charset="0"/>
              </a:rPr>
              <a:t>.</a:t>
            </a:r>
          </a:p>
          <a:p>
            <a:r>
              <a:rPr lang="cs-CZ" dirty="0" smtClean="0">
                <a:solidFill>
                  <a:schemeClr val="tx2"/>
                </a:solidFill>
                <a:latin typeface="Candara" pitchFamily="34" charset="0"/>
              </a:rPr>
              <a:t>Za normálních podmínek je počet elektronů v obalu atomu stejný jako počet protonů v jádře atomu.</a:t>
            </a:r>
          </a:p>
          <a:p>
            <a:r>
              <a:rPr lang="cs-CZ" dirty="0" smtClean="0">
                <a:solidFill>
                  <a:schemeClr val="tx2"/>
                </a:solidFill>
                <a:latin typeface="Candara" pitchFamily="34" charset="0"/>
              </a:rPr>
              <a:t>Kladný elektrický náboj jádra atomu je stejně velký jako záporný náboj obalu atomu.</a:t>
            </a:r>
          </a:p>
          <a:p>
            <a:r>
              <a:rPr lang="cs-CZ" dirty="0" smtClean="0">
                <a:solidFill>
                  <a:schemeClr val="tx2"/>
                </a:solidFill>
                <a:latin typeface="Candara" pitchFamily="34" charset="0"/>
              </a:rPr>
              <a:t>Atom je částice </a:t>
            </a:r>
            <a:r>
              <a:rPr lang="cs-CZ" b="1" dirty="0" smtClean="0">
                <a:solidFill>
                  <a:schemeClr val="tx2"/>
                </a:solidFill>
                <a:latin typeface="Candara" pitchFamily="34" charset="0"/>
              </a:rPr>
              <a:t>elektricky neutrální</a:t>
            </a:r>
            <a:r>
              <a:rPr lang="cs-CZ" dirty="0" smtClean="0">
                <a:solidFill>
                  <a:schemeClr val="tx2"/>
                </a:solidFill>
                <a:latin typeface="Candara" pitchFamily="34" charset="0"/>
              </a:rPr>
              <a:t>.</a:t>
            </a:r>
            <a:endParaRPr lang="cs-CZ" dirty="0">
              <a:solidFill>
                <a:schemeClr val="tx2"/>
              </a:solidFill>
              <a:latin typeface="Candar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6655460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404664"/>
            <a:ext cx="7239000" cy="554320"/>
          </a:xfrm>
        </p:spPr>
        <p:txBody>
          <a:bodyPr>
            <a:normAutofit/>
          </a:bodyPr>
          <a:lstStyle/>
          <a:p>
            <a:pPr algn="ctr"/>
            <a:r>
              <a:rPr lang="cs-CZ" sz="2800" b="0" dirty="0" smtClean="0">
                <a:solidFill>
                  <a:schemeClr val="tx2"/>
                </a:solidFill>
                <a:latin typeface="Candara" pitchFamily="34" charset="0"/>
              </a:rPr>
              <a:t>Model atomu</a:t>
            </a:r>
            <a:endParaRPr lang="cs-CZ" sz="2800" b="0" dirty="0">
              <a:solidFill>
                <a:schemeClr val="tx2"/>
              </a:solidFill>
              <a:latin typeface="Candara" pitchFamily="34" charset="0"/>
            </a:endParaRPr>
          </a:p>
        </p:txBody>
      </p:sp>
      <p:pic>
        <p:nvPicPr>
          <p:cNvPr id="7" name="atom5.gif">
            <a:hlinkClick r:id="" action="ppaction://media"/>
          </p:cNvPr>
          <p:cNvPicPr>
            <a:picLocks noGrp="1" noChangeAspect="1"/>
          </p:cNvPicPr>
          <p:nvPr>
            <p:ph idx="1"/>
            <a:videoFile r:link="rId1"/>
            <p:extLst>
              <p:ext uri="{DAA4B4D4-6D71-4841-9C94-3DE7FCFB9230}">
                <p14:media xmlns:p14="http://schemas.microsoft.com/office/powerpoint/2010/main" xmlns="" r:embed="rId5"/>
              </p:ext>
            </p:extLst>
          </p:nvPr>
        </p:nvPicPr>
        <p:blipFill>
          <a:blip r:embed="rId6" cstate="print"/>
          <a:stretch>
            <a:fillRect/>
          </a:stretch>
        </p:blipFill>
        <p:spPr>
          <a:xfrm>
            <a:off x="1067921" y="1889179"/>
            <a:ext cx="2232248" cy="2232248"/>
          </a:xfrm>
        </p:spPr>
      </p:pic>
      <p:pic>
        <p:nvPicPr>
          <p:cNvPr id="8" name="atom1.gif">
            <a:hlinkClick r:id="" action="ppaction://media"/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xmlns="" r:embed="rId7"/>
              </p:ext>
            </p:extLst>
          </p:nvPr>
        </p:nvPicPr>
        <p:blipFill>
          <a:blip r:embed="rId8" cstate="print"/>
          <a:stretch>
            <a:fillRect/>
          </a:stretch>
        </p:blipFill>
        <p:spPr>
          <a:xfrm>
            <a:off x="4429492" y="1844824"/>
            <a:ext cx="2060536" cy="2232248"/>
          </a:xfrm>
          <a:prstGeom prst="rect">
            <a:avLst/>
          </a:prstGeom>
        </p:spPr>
      </p:pic>
      <p:pic>
        <p:nvPicPr>
          <p:cNvPr id="11" name="Atomo_hidrogeno.gif">
            <a:hlinkClick r:id="" action="ppaction://media"/>
          </p:cNvPr>
          <p:cNvPicPr>
            <a:picLocks noChangeAspect="1"/>
          </p:cNvPicPr>
          <p:nvPr>
            <a:videoFile r:link="rId3"/>
            <p:extLst>
              <p:ext uri="{DAA4B4D4-6D71-4841-9C94-3DE7FCFB9230}">
                <p14:media xmlns:p14="http://schemas.microsoft.com/office/powerpoint/2010/main" xmlns="" r:embed="rId9"/>
              </p:ext>
            </p:extLst>
          </p:nvPr>
        </p:nvPicPr>
        <p:blipFill>
          <a:blip r:embed="rId10" cstate="print"/>
          <a:stretch>
            <a:fillRect/>
          </a:stretch>
        </p:blipFill>
        <p:spPr>
          <a:xfrm>
            <a:off x="2411760" y="4293096"/>
            <a:ext cx="3048000" cy="228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2329422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5000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8" dur="15000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9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0" dur="15000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5" dur="15000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video>
              <p:cMediaNode vol="80000">
                <p:cTn id="16" fill="hold" display="0">
                  <p:stCondLst>
                    <p:cond delay="indefinite"/>
                  </p:stCondLst>
                </p:cTn>
                <p:tgtEl>
                  <p:spTgt spid="7"/>
                </p:tgtEl>
              </p:cMediaNode>
            </p:video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1" dur="1200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video>
              <p:cMediaNode vol="80000">
                <p:cTn id="22" fill="hold" display="0">
                  <p:stCondLst>
                    <p:cond delay="indefinite"/>
                  </p:stCondLst>
                </p:cTn>
                <p:tgtEl>
                  <p:spTgt spid="8"/>
                </p:tgtEl>
              </p:cMediaNode>
            </p:video>
            <p:seq concurrent="1" nextAc="seek">
              <p:cTn id="23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" fill="hold">
                      <p:stCondLst>
                        <p:cond delay="0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7" dur="3100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video>
              <p:cMediaNode vol="80000">
                <p:cTn id="28" fill="hold" display="0">
                  <p:stCondLst>
                    <p:cond delay="indefinite"/>
                  </p:stCondLst>
                </p:cTn>
                <p:tgtEl>
                  <p:spTgt spid="11"/>
                </p:tgtEl>
              </p:cMediaNode>
            </p:video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95536" y="404664"/>
            <a:ext cx="7239000" cy="554320"/>
          </a:xfrm>
        </p:spPr>
        <p:txBody>
          <a:bodyPr>
            <a:normAutofit/>
          </a:bodyPr>
          <a:lstStyle/>
          <a:p>
            <a:r>
              <a:rPr lang="cs-CZ" sz="2800" dirty="0" smtClean="0">
                <a:solidFill>
                  <a:schemeClr val="tx2"/>
                </a:solidFill>
                <a:latin typeface="Candara" pitchFamily="34" charset="0"/>
              </a:rPr>
              <a:t>Periodická soustava prvků</a:t>
            </a:r>
            <a:endParaRPr lang="cs-CZ" sz="2800" dirty="0">
              <a:solidFill>
                <a:schemeClr val="tx2"/>
              </a:solidFill>
              <a:latin typeface="Candara" pitchFamily="34" charset="0"/>
            </a:endParaRPr>
          </a:p>
        </p:txBody>
      </p:sp>
      <p:pic>
        <p:nvPicPr>
          <p:cNvPr id="1026" name="Picture 2" descr="C:\Users\petra.kejkrtova\Desktop\period.tabulka.pn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95536" y="1052736"/>
            <a:ext cx="7239000" cy="41234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ovéPole 2"/>
          <p:cNvSpPr txBox="1"/>
          <p:nvPr/>
        </p:nvSpPr>
        <p:spPr>
          <a:xfrm>
            <a:off x="244504" y="5483294"/>
            <a:ext cx="778388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>
                <a:solidFill>
                  <a:schemeClr val="tx2"/>
                </a:solidFill>
                <a:latin typeface="Candara" pitchFamily="34" charset="0"/>
              </a:rPr>
              <a:t>Atomy různých prvků v periodické tabulce se navzájem liší počtem protonů v jádře</a:t>
            </a:r>
            <a:r>
              <a:rPr lang="cs-CZ" sz="2400" dirty="0" smtClean="0">
                <a:solidFill>
                  <a:schemeClr val="tx2"/>
                </a:solidFill>
                <a:latin typeface="Candara" pitchFamily="34" charset="0"/>
              </a:rPr>
              <a:t>. Prvky jsou v tabulce uspořádány podle tzv. protonového čísla.</a:t>
            </a:r>
            <a:endParaRPr lang="cs-CZ" sz="2400" dirty="0">
              <a:solidFill>
                <a:schemeClr val="tx2"/>
              </a:solidFill>
              <a:latin typeface="Candara" pitchFamily="34" charset="0"/>
            </a:endParaRPr>
          </a:p>
          <a:p>
            <a:endParaRPr lang="cs-CZ" sz="2400" dirty="0">
              <a:solidFill>
                <a:schemeClr val="tx2"/>
              </a:solidFill>
              <a:latin typeface="Candar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42267936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2800" dirty="0" smtClean="0">
                <a:solidFill>
                  <a:schemeClr val="tx2"/>
                </a:solidFill>
                <a:latin typeface="Candara" pitchFamily="34" charset="0"/>
              </a:rPr>
              <a:t>Co najdeme o prvku v periodické tabulce?</a:t>
            </a:r>
            <a:endParaRPr lang="cs-CZ" sz="2800" dirty="0">
              <a:solidFill>
                <a:schemeClr val="tx2"/>
              </a:solidFill>
              <a:latin typeface="Candara" pitchFamily="34" charset="0"/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3341102" y="2206001"/>
            <a:ext cx="360040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2000" dirty="0" smtClean="0">
                <a:solidFill>
                  <a:schemeClr val="tx2"/>
                </a:solidFill>
                <a:latin typeface="Candara" pitchFamily="34" charset="0"/>
              </a:rPr>
              <a:t>N</a:t>
            </a:r>
            <a:endParaRPr lang="cs-CZ" sz="12000" dirty="0">
              <a:solidFill>
                <a:schemeClr val="tx2"/>
              </a:solidFill>
              <a:latin typeface="Candara" pitchFamily="34" charset="0"/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2997580" y="2224662"/>
            <a:ext cx="638316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 smtClean="0">
                <a:solidFill>
                  <a:srgbClr val="00B050"/>
                </a:solidFill>
                <a:latin typeface="Candara" pitchFamily="34" charset="0"/>
              </a:rPr>
              <a:t>14</a:t>
            </a:r>
            <a:endParaRPr lang="cs-CZ" sz="4000" dirty="0">
              <a:solidFill>
                <a:srgbClr val="00B050"/>
              </a:solidFill>
              <a:latin typeface="Candara" pitchFamily="34" charset="0"/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3161082" y="3367245"/>
            <a:ext cx="426720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 smtClean="0">
                <a:solidFill>
                  <a:srgbClr val="00B050"/>
                </a:solidFill>
                <a:latin typeface="Candara" pitchFamily="34" charset="0"/>
              </a:rPr>
              <a:t>7</a:t>
            </a:r>
            <a:endParaRPr lang="cs-CZ" sz="4000" dirty="0">
              <a:solidFill>
                <a:srgbClr val="00B050"/>
              </a:solidFill>
              <a:latin typeface="Candara" pitchFamily="34" charset="0"/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2801572" y="1770712"/>
            <a:ext cx="237436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>
                <a:solidFill>
                  <a:schemeClr val="accent2">
                    <a:lumMod val="50000"/>
                  </a:schemeClr>
                </a:solidFill>
                <a:latin typeface="Candara" pitchFamily="34" charset="0"/>
              </a:rPr>
              <a:t>Nitrogenium</a:t>
            </a:r>
            <a:endParaRPr lang="cs-CZ" sz="3200" dirty="0">
              <a:solidFill>
                <a:schemeClr val="accent2">
                  <a:lumMod val="50000"/>
                </a:schemeClr>
              </a:solidFill>
              <a:latin typeface="Candara" pitchFamily="34" charset="0"/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3396111" y="4144993"/>
            <a:ext cx="101181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>
                <a:solidFill>
                  <a:schemeClr val="accent2">
                    <a:lumMod val="50000"/>
                  </a:schemeClr>
                </a:solidFill>
                <a:latin typeface="Candara" pitchFamily="34" charset="0"/>
              </a:rPr>
              <a:t>Dusík</a:t>
            </a:r>
            <a:endParaRPr lang="cs-CZ" sz="2800" dirty="0">
              <a:solidFill>
                <a:schemeClr val="accent2">
                  <a:lumMod val="50000"/>
                </a:schemeClr>
              </a:solidFill>
              <a:latin typeface="Candara" pitchFamily="34" charset="0"/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208754" y="2470883"/>
            <a:ext cx="239681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>
                <a:solidFill>
                  <a:srgbClr val="C00000"/>
                </a:solidFill>
                <a:latin typeface="Candara" pitchFamily="34" charset="0"/>
              </a:rPr>
              <a:t>Nukleonové číslo</a:t>
            </a:r>
            <a:endParaRPr lang="cs-CZ" sz="2400" dirty="0">
              <a:solidFill>
                <a:srgbClr val="C00000"/>
              </a:solidFill>
              <a:latin typeface="Candara" pitchFamily="34" charset="0"/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208754" y="3490355"/>
            <a:ext cx="220605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>
                <a:solidFill>
                  <a:srgbClr val="C00000"/>
                </a:solidFill>
                <a:latin typeface="Candara" pitchFamily="34" charset="0"/>
              </a:rPr>
              <a:t>Protonové číslo</a:t>
            </a:r>
            <a:endParaRPr lang="cs-CZ" sz="2400" dirty="0">
              <a:solidFill>
                <a:srgbClr val="C00000"/>
              </a:solidFill>
              <a:latin typeface="Candara" pitchFamily="34" charset="0"/>
            </a:endParaRPr>
          </a:p>
        </p:txBody>
      </p:sp>
      <p:sp>
        <p:nvSpPr>
          <p:cNvPr id="12" name="TextovéPole 11"/>
          <p:cNvSpPr txBox="1"/>
          <p:nvPr/>
        </p:nvSpPr>
        <p:spPr>
          <a:xfrm>
            <a:off x="4868826" y="3013929"/>
            <a:ext cx="110318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>
                <a:solidFill>
                  <a:srgbClr val="C00000"/>
                </a:solidFill>
                <a:latin typeface="Candara" pitchFamily="34" charset="0"/>
              </a:rPr>
              <a:t>Značka</a:t>
            </a:r>
            <a:endParaRPr lang="cs-CZ" sz="2400" dirty="0">
              <a:solidFill>
                <a:srgbClr val="C00000"/>
              </a:solidFill>
              <a:latin typeface="Candara" pitchFamily="34" charset="0"/>
            </a:endParaRPr>
          </a:p>
        </p:txBody>
      </p:sp>
      <p:sp>
        <p:nvSpPr>
          <p:cNvPr id="13" name="TextovéPole 12"/>
          <p:cNvSpPr txBox="1"/>
          <p:nvPr/>
        </p:nvSpPr>
        <p:spPr>
          <a:xfrm>
            <a:off x="5448957" y="1817092"/>
            <a:ext cx="208262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>
                <a:solidFill>
                  <a:srgbClr val="C00000"/>
                </a:solidFill>
                <a:latin typeface="Candara" pitchFamily="34" charset="0"/>
              </a:rPr>
              <a:t>Latinský název</a:t>
            </a:r>
            <a:endParaRPr lang="cs-CZ" sz="2400" dirty="0">
              <a:solidFill>
                <a:srgbClr val="C00000"/>
              </a:solidFill>
              <a:latin typeface="Candara" pitchFamily="34" charset="0"/>
            </a:endParaRPr>
          </a:p>
        </p:txBody>
      </p:sp>
      <p:sp>
        <p:nvSpPr>
          <p:cNvPr id="14" name="TextovéPole 13"/>
          <p:cNvSpPr txBox="1"/>
          <p:nvPr/>
        </p:nvSpPr>
        <p:spPr>
          <a:xfrm>
            <a:off x="5608455" y="4137533"/>
            <a:ext cx="176362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>
                <a:solidFill>
                  <a:srgbClr val="C00000"/>
                </a:solidFill>
                <a:latin typeface="Candara" pitchFamily="34" charset="0"/>
              </a:rPr>
              <a:t>Český název</a:t>
            </a:r>
            <a:endParaRPr lang="cs-CZ" sz="2400" dirty="0">
              <a:solidFill>
                <a:srgbClr val="C00000"/>
              </a:solidFill>
              <a:latin typeface="Candara" pitchFamily="34" charset="0"/>
            </a:endParaRPr>
          </a:p>
        </p:txBody>
      </p:sp>
      <p:cxnSp>
        <p:nvCxnSpPr>
          <p:cNvPr id="16" name="Přímá spojnice se šipkou 15"/>
          <p:cNvCxnSpPr>
            <a:stCxn id="10" idx="3"/>
          </p:cNvCxnSpPr>
          <p:nvPr/>
        </p:nvCxnSpPr>
        <p:spPr>
          <a:xfrm flipV="1">
            <a:off x="2605564" y="2701715"/>
            <a:ext cx="392016" cy="1"/>
          </a:xfrm>
          <a:prstGeom prst="straightConnector1">
            <a:avLst/>
          </a:prstGeom>
          <a:ln w="254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Přímá spojnice se šipkou 17"/>
          <p:cNvCxnSpPr>
            <a:stCxn id="11" idx="3"/>
            <a:endCxn id="7" idx="1"/>
          </p:cNvCxnSpPr>
          <p:nvPr/>
        </p:nvCxnSpPr>
        <p:spPr>
          <a:xfrm>
            <a:off x="2414807" y="3721188"/>
            <a:ext cx="746275" cy="0"/>
          </a:xfrm>
          <a:prstGeom prst="straightConnector1">
            <a:avLst/>
          </a:prstGeom>
          <a:ln w="254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Přímá spojnice se šipkou 19"/>
          <p:cNvCxnSpPr>
            <a:stCxn id="13" idx="1"/>
          </p:cNvCxnSpPr>
          <p:nvPr/>
        </p:nvCxnSpPr>
        <p:spPr>
          <a:xfrm flipH="1" flipV="1">
            <a:off x="4889274" y="2047924"/>
            <a:ext cx="559683" cy="1"/>
          </a:xfrm>
          <a:prstGeom prst="straightConnector1">
            <a:avLst/>
          </a:prstGeom>
          <a:ln w="254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Přímá spojnice se šipkou 21"/>
          <p:cNvCxnSpPr/>
          <p:nvPr/>
        </p:nvCxnSpPr>
        <p:spPr>
          <a:xfrm flipH="1" flipV="1">
            <a:off x="4582619" y="3259521"/>
            <a:ext cx="193316" cy="1"/>
          </a:xfrm>
          <a:prstGeom prst="straightConnector1">
            <a:avLst/>
          </a:prstGeom>
          <a:ln w="254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Přímá spojnice se šipkou 23"/>
          <p:cNvCxnSpPr>
            <a:stCxn id="14" idx="1"/>
          </p:cNvCxnSpPr>
          <p:nvPr/>
        </p:nvCxnSpPr>
        <p:spPr>
          <a:xfrm flipH="1" flipV="1">
            <a:off x="4504584" y="4368365"/>
            <a:ext cx="1103871" cy="1"/>
          </a:xfrm>
          <a:prstGeom prst="straightConnector1">
            <a:avLst/>
          </a:prstGeom>
          <a:ln w="254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" name="TextovéPole 24"/>
          <p:cNvSpPr txBox="1"/>
          <p:nvPr/>
        </p:nvSpPr>
        <p:spPr>
          <a:xfrm>
            <a:off x="323528" y="5301208"/>
            <a:ext cx="7048551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>
                <a:solidFill>
                  <a:srgbClr val="C00000"/>
                </a:solidFill>
                <a:latin typeface="Candara" pitchFamily="34" charset="0"/>
              </a:rPr>
              <a:t>Nukleonové číslo – počet nukleonů v jádře (protonů a neutronů)</a:t>
            </a:r>
          </a:p>
          <a:p>
            <a:r>
              <a:rPr lang="cs-CZ" sz="2400" dirty="0" smtClean="0">
                <a:solidFill>
                  <a:srgbClr val="C00000"/>
                </a:solidFill>
                <a:latin typeface="Candara" pitchFamily="34" charset="0"/>
              </a:rPr>
              <a:t>Protonové číslo – počet protonů v jádře</a:t>
            </a:r>
            <a:endParaRPr lang="cs-CZ" sz="2400" dirty="0">
              <a:solidFill>
                <a:srgbClr val="C00000"/>
              </a:solidFill>
              <a:latin typeface="Candar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352306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2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  <p:bldP spid="8" grpId="0"/>
      <p:bldP spid="9" grpId="0"/>
      <p:bldP spid="10" grpId="0"/>
      <p:bldP spid="11" grpId="0"/>
      <p:bldP spid="12" grpId="0"/>
      <p:bldP spid="13" grpId="0"/>
      <p:bldP spid="14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332656"/>
            <a:ext cx="7239000" cy="482312"/>
          </a:xfrm>
        </p:spPr>
        <p:txBody>
          <a:bodyPr>
            <a:normAutofit fontScale="90000"/>
          </a:bodyPr>
          <a:lstStyle/>
          <a:p>
            <a:pPr algn="ctr"/>
            <a:r>
              <a:rPr lang="cs-CZ" sz="2800" dirty="0" smtClean="0">
                <a:solidFill>
                  <a:schemeClr val="tx2"/>
                </a:solidFill>
                <a:latin typeface="Candara" pitchFamily="34" charset="0"/>
              </a:rPr>
              <a:t>Modely atomů různých chemických prvků</a:t>
            </a:r>
            <a:endParaRPr lang="cs-CZ" sz="2800" dirty="0">
              <a:solidFill>
                <a:schemeClr val="tx2"/>
              </a:solidFill>
              <a:latin typeface="Candara" pitchFamily="34" charset="0"/>
            </a:endParaRPr>
          </a:p>
        </p:txBody>
      </p:sp>
      <p:sp>
        <p:nvSpPr>
          <p:cNvPr id="5" name="Ovál 4"/>
          <p:cNvSpPr/>
          <p:nvPr/>
        </p:nvSpPr>
        <p:spPr>
          <a:xfrm>
            <a:off x="829425" y="1417200"/>
            <a:ext cx="2160240" cy="2182172"/>
          </a:xfrm>
          <a:prstGeom prst="ellipse">
            <a:avLst/>
          </a:prstGeom>
          <a:solidFill>
            <a:srgbClr val="FFFF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Ovál 5"/>
          <p:cNvSpPr/>
          <p:nvPr/>
        </p:nvSpPr>
        <p:spPr>
          <a:xfrm>
            <a:off x="1431448" y="2006476"/>
            <a:ext cx="956194" cy="1003619"/>
          </a:xfrm>
          <a:prstGeom prst="ellipse">
            <a:avLst/>
          </a:prstGeom>
          <a:solidFill>
            <a:schemeClr val="accent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3077" name="Picture 5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650691" y="2123260"/>
            <a:ext cx="401637" cy="4016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8" name="Picture 6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774420" y="2524898"/>
            <a:ext cx="401637" cy="4016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83" name="Picture 11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237175" y="2903948"/>
            <a:ext cx="401637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176057" y="2727736"/>
            <a:ext cx="523875" cy="749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645769" y="2077222"/>
            <a:ext cx="401637" cy="493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507845" y="1412061"/>
            <a:ext cx="2200275" cy="2225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599124" y="4278639"/>
            <a:ext cx="2200275" cy="2225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" name="Picture 4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29425" y="4221088"/>
            <a:ext cx="2200275" cy="2225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" name="Picture 5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407163" y="2077222"/>
            <a:ext cx="401637" cy="493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6" name="Picture 6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198076" y="2231140"/>
            <a:ext cx="401637" cy="493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9" name="Picture 9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699262" y="2477996"/>
            <a:ext cx="219075" cy="2190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4" name="Picture 10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480187" y="2684873"/>
            <a:ext cx="219075" cy="2190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6" name="Picture 12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649251" y="1550070"/>
            <a:ext cx="319097" cy="45640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7" name="Picture 13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537337" y="3052763"/>
            <a:ext cx="32385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8" name="Picture 14"/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527925" y="4842701"/>
            <a:ext cx="401637" cy="493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9" name="Picture 15"/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619205" y="5445224"/>
            <a:ext cx="219075" cy="2190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40" name="Picture 16"/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987256" y="5826733"/>
            <a:ext cx="32385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41" name="Picture 17"/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172201" y="5435699"/>
            <a:ext cx="32385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42" name="Picture 18"/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404892" y="4400614"/>
            <a:ext cx="32385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43" name="Picture 19"/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000654" y="4806137"/>
            <a:ext cx="32385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44" name="Picture 20"/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016159" y="5785041"/>
            <a:ext cx="32385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45" name="Picture 21"/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967923" y="4272366"/>
            <a:ext cx="32385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46" name="Picture 22"/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747620" y="5989563"/>
            <a:ext cx="32385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47" name="Picture 23"/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699262" y="4349059"/>
            <a:ext cx="32385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48" name="Picture 24"/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538007" y="4729566"/>
            <a:ext cx="32385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49" name="Picture 25"/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398965" y="5688126"/>
            <a:ext cx="32385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50" name="Picture 26"/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179463" y="4722296"/>
            <a:ext cx="32385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51" name="Picture 27"/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838729" y="5459526"/>
            <a:ext cx="32385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53" name="Picture 29"/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286375" y="4452471"/>
            <a:ext cx="32385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54" name="Picture 30"/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667375" y="6064708"/>
            <a:ext cx="32385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55" name="Picture 31"/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341388" y="5412333"/>
            <a:ext cx="32385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56" name="Picture 32"/>
          <p:cNvPicPr>
            <a:picLocks noChangeAspect="1" noChangeArrowheads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336518" y="4909671"/>
            <a:ext cx="401637" cy="493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57" name="Picture 33"/>
          <p:cNvPicPr>
            <a:picLocks noChangeAspect="1" noChangeArrowheads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392145" y="5473421"/>
            <a:ext cx="219075" cy="2190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58" name="Picture 34"/>
          <p:cNvPicPr>
            <a:picLocks noChangeAspect="1" noChangeArrowheads="1"/>
          </p:cNvPicPr>
          <p:nvPr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801756" y="4808269"/>
            <a:ext cx="414337" cy="493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1" name="TextovéPole 20"/>
          <p:cNvSpPr txBox="1"/>
          <p:nvPr/>
        </p:nvSpPr>
        <p:spPr>
          <a:xfrm>
            <a:off x="5655346" y="4950896"/>
            <a:ext cx="31130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solidFill>
                  <a:srgbClr val="C00000"/>
                </a:solidFill>
                <a:latin typeface="Candara" pitchFamily="34" charset="0"/>
              </a:rPr>
              <a:t>9</a:t>
            </a:r>
            <a:endParaRPr lang="cs-CZ" dirty="0">
              <a:solidFill>
                <a:srgbClr val="C00000"/>
              </a:solidFill>
              <a:latin typeface="Candara" pitchFamily="34" charset="0"/>
            </a:endParaRPr>
          </a:p>
        </p:txBody>
      </p:sp>
      <p:sp>
        <p:nvSpPr>
          <p:cNvPr id="22" name="Obdélník 21"/>
          <p:cNvSpPr/>
          <p:nvPr/>
        </p:nvSpPr>
        <p:spPr>
          <a:xfrm>
            <a:off x="5667375" y="5301981"/>
            <a:ext cx="31130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dirty="0" smtClean="0">
                <a:solidFill>
                  <a:srgbClr val="C00000"/>
                </a:solidFill>
                <a:latin typeface="Candara" pitchFamily="34" charset="0"/>
              </a:rPr>
              <a:t>9</a:t>
            </a:r>
            <a:endParaRPr lang="cs-CZ" dirty="0">
              <a:solidFill>
                <a:srgbClr val="C00000"/>
              </a:solidFill>
              <a:latin typeface="Candara" pitchFamily="34" charset="0"/>
            </a:endParaRPr>
          </a:p>
        </p:txBody>
      </p:sp>
      <p:sp>
        <p:nvSpPr>
          <p:cNvPr id="23" name="TextovéPole 22"/>
          <p:cNvSpPr txBox="1"/>
          <p:nvPr/>
        </p:nvSpPr>
        <p:spPr>
          <a:xfrm>
            <a:off x="1496051" y="949914"/>
            <a:ext cx="89159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>
                <a:solidFill>
                  <a:schemeClr val="tx2"/>
                </a:solidFill>
                <a:latin typeface="Candara" pitchFamily="34" charset="0"/>
              </a:rPr>
              <a:t>vodík</a:t>
            </a:r>
            <a:endParaRPr lang="cs-CZ" sz="2400" dirty="0">
              <a:solidFill>
                <a:schemeClr val="tx2"/>
              </a:solidFill>
              <a:latin typeface="Candara" pitchFamily="34" charset="0"/>
            </a:endParaRPr>
          </a:p>
        </p:txBody>
      </p:sp>
      <p:sp>
        <p:nvSpPr>
          <p:cNvPr id="24" name="TextovéPole 23"/>
          <p:cNvSpPr txBox="1"/>
          <p:nvPr/>
        </p:nvSpPr>
        <p:spPr>
          <a:xfrm>
            <a:off x="5044520" y="949913"/>
            <a:ext cx="106471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>
                <a:solidFill>
                  <a:schemeClr val="tx2"/>
                </a:solidFill>
                <a:latin typeface="Candara" pitchFamily="34" charset="0"/>
              </a:rPr>
              <a:t>helium</a:t>
            </a:r>
            <a:endParaRPr lang="cs-CZ" sz="2400" dirty="0">
              <a:solidFill>
                <a:schemeClr val="tx2"/>
              </a:solidFill>
              <a:latin typeface="Candara" pitchFamily="34" charset="0"/>
            </a:endParaRPr>
          </a:p>
        </p:txBody>
      </p:sp>
      <p:sp>
        <p:nvSpPr>
          <p:cNvPr id="25" name="TextovéPole 24"/>
          <p:cNvSpPr txBox="1"/>
          <p:nvPr/>
        </p:nvSpPr>
        <p:spPr>
          <a:xfrm>
            <a:off x="1549475" y="3759423"/>
            <a:ext cx="80502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>
                <a:solidFill>
                  <a:schemeClr val="tx2"/>
                </a:solidFill>
                <a:latin typeface="Candara" pitchFamily="34" charset="0"/>
              </a:rPr>
              <a:t>uhlík</a:t>
            </a:r>
            <a:endParaRPr lang="cs-CZ" sz="2400" dirty="0">
              <a:solidFill>
                <a:schemeClr val="tx2"/>
              </a:solidFill>
              <a:latin typeface="Candara" pitchFamily="34" charset="0"/>
            </a:endParaRPr>
          </a:p>
        </p:txBody>
      </p:sp>
      <p:sp>
        <p:nvSpPr>
          <p:cNvPr id="26" name="TextovéPole 25"/>
          <p:cNvSpPr txBox="1"/>
          <p:nvPr/>
        </p:nvSpPr>
        <p:spPr>
          <a:xfrm>
            <a:off x="5162579" y="3759423"/>
            <a:ext cx="80502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>
                <a:solidFill>
                  <a:schemeClr val="tx2"/>
                </a:solidFill>
                <a:latin typeface="Candara" pitchFamily="34" charset="0"/>
              </a:rPr>
              <a:t>fluor</a:t>
            </a:r>
            <a:endParaRPr lang="cs-CZ" sz="2400" dirty="0">
              <a:solidFill>
                <a:schemeClr val="tx2"/>
              </a:solidFill>
              <a:latin typeface="Candara" pitchFamily="34" charset="0"/>
            </a:endParaRPr>
          </a:p>
        </p:txBody>
      </p:sp>
      <p:pic>
        <p:nvPicPr>
          <p:cNvPr id="1063" name="Picture 39"/>
          <p:cNvPicPr>
            <a:picLocks noChangeAspect="1" noChangeArrowheads="1"/>
          </p:cNvPicPr>
          <p:nvPr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822838" y="5333925"/>
            <a:ext cx="414337" cy="493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1180475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0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0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0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0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0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0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10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10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10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10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10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10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500" fill="hold"/>
                                        <p:tgtEl>
                                          <p:spTgt spid="10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500" fill="hold"/>
                                        <p:tgtEl>
                                          <p:spTgt spid="10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10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500" fill="hold"/>
                                        <p:tgtEl>
                                          <p:spTgt spid="10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500" fill="hold"/>
                                        <p:tgtEl>
                                          <p:spTgt spid="10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500" fill="hold"/>
                                        <p:tgtEl>
                                          <p:spTgt spid="10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500" fill="hold"/>
                                        <p:tgtEl>
                                          <p:spTgt spid="10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500" fill="hold"/>
                                        <p:tgtEl>
                                          <p:spTgt spid="10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500" fill="hold"/>
                                        <p:tgtEl>
                                          <p:spTgt spid="10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500" fill="hold"/>
                                        <p:tgtEl>
                                          <p:spTgt spid="10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500" fill="hold"/>
                                        <p:tgtEl>
                                          <p:spTgt spid="10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500" fill="hold"/>
                                        <p:tgtEl>
                                          <p:spTgt spid="10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" dur="500" fill="hold"/>
                                        <p:tgtEl>
                                          <p:spTgt spid="10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500" fill="hold"/>
                                        <p:tgtEl>
                                          <p:spTgt spid="10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500" fill="hold"/>
                                        <p:tgtEl>
                                          <p:spTgt spid="10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500" fill="hold"/>
                                        <p:tgtEl>
                                          <p:spTgt spid="10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3" dur="500" fill="hold"/>
                                        <p:tgtEl>
                                          <p:spTgt spid="10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500" fill="hold"/>
                                        <p:tgtEl>
                                          <p:spTgt spid="10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7" dur="500" fill="hold"/>
                                        <p:tgtEl>
                                          <p:spTgt spid="10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500" fill="hold"/>
                                        <p:tgtEl>
                                          <p:spTgt spid="10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9" fill="hold">
                      <p:stCondLst>
                        <p:cond delay="indefinite"/>
                      </p:stCondLst>
                      <p:childTnLst>
                        <p:par>
                          <p:cTn id="120" fill="hold">
                            <p:stCondLst>
                              <p:cond delay="0"/>
                            </p:stCondLst>
                            <p:childTnLst>
                              <p:par>
                                <p:cTn id="12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3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4" fill="hold">
                      <p:stCondLst>
                        <p:cond delay="indefinite"/>
                      </p:stCondLst>
                      <p:childTnLst>
                        <p:par>
                          <p:cTn id="125" fill="hold">
                            <p:stCondLst>
                              <p:cond delay="0"/>
                            </p:stCondLst>
                            <p:childTnLst>
                              <p:par>
                                <p:cTn id="12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8" dur="5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9" dur="5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2" dur="500" fill="hold"/>
                                        <p:tgtEl>
                                          <p:spTgt spid="10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3" dur="500" fill="hold"/>
                                        <p:tgtEl>
                                          <p:spTgt spid="10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6" dur="500" fill="hold"/>
                                        <p:tgtEl>
                                          <p:spTgt spid="10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7" dur="500" fill="hold"/>
                                        <p:tgtEl>
                                          <p:spTgt spid="10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0" dur="500" fill="hold"/>
                                        <p:tgtEl>
                                          <p:spTgt spid="10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1" dur="500" fill="hold"/>
                                        <p:tgtEl>
                                          <p:spTgt spid="10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4" dur="500" fill="hold"/>
                                        <p:tgtEl>
                                          <p:spTgt spid="10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5" dur="500" fill="hold"/>
                                        <p:tgtEl>
                                          <p:spTgt spid="10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8" dur="500" fill="hold"/>
                                        <p:tgtEl>
                                          <p:spTgt spid="1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9" dur="500" fill="hold"/>
                                        <p:tgtEl>
                                          <p:spTgt spid="1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2" dur="500" fill="hold"/>
                                        <p:tgtEl>
                                          <p:spTgt spid="10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3" dur="500" fill="hold"/>
                                        <p:tgtEl>
                                          <p:spTgt spid="10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6" dur="500" fill="hold"/>
                                        <p:tgtEl>
                                          <p:spTgt spid="10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7" dur="500" fill="hold"/>
                                        <p:tgtEl>
                                          <p:spTgt spid="10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0" dur="500" fill="hold"/>
                                        <p:tgtEl>
                                          <p:spTgt spid="10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1" dur="500" fill="hold"/>
                                        <p:tgtEl>
                                          <p:spTgt spid="10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4" dur="500" fill="hold"/>
                                        <p:tgtEl>
                                          <p:spTgt spid="10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5" dur="500" fill="hold"/>
                                        <p:tgtEl>
                                          <p:spTgt spid="10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8" dur="500" fill="hold"/>
                                        <p:tgtEl>
                                          <p:spTgt spid="10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9" dur="500" fill="hold"/>
                                        <p:tgtEl>
                                          <p:spTgt spid="10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2" dur="500" fill="hold"/>
                                        <p:tgtEl>
                                          <p:spTgt spid="10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3" dur="500" fill="hold"/>
                                        <p:tgtEl>
                                          <p:spTgt spid="10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6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0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1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2" fill="hold">
                      <p:stCondLst>
                        <p:cond delay="indefinite"/>
                      </p:stCondLst>
                      <p:childTnLst>
                        <p:par>
                          <p:cTn id="183" fill="hold">
                            <p:stCondLst>
                              <p:cond delay="0"/>
                            </p:stCondLst>
                            <p:childTnLst>
                              <p:par>
                                <p:cTn id="18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6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21" grpId="0"/>
      <p:bldP spid="22" grpId="0"/>
      <p:bldP spid="23" grpId="0"/>
      <p:bldP spid="24" grpId="0"/>
      <p:bldP spid="25" grpId="0"/>
      <p:bldP spid="26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1602" name="Line 2"/>
          <p:cNvSpPr>
            <a:spLocks noChangeShapeType="1"/>
          </p:cNvSpPr>
          <p:nvPr/>
        </p:nvSpPr>
        <p:spPr bwMode="auto">
          <a:xfrm flipH="1">
            <a:off x="0" y="1971675"/>
            <a:ext cx="819150" cy="0"/>
          </a:xfrm>
          <a:prstGeom prst="line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91240B29-F687-4F45-9708-019B960494DF}">
              <a14:hiddenLine xmlns:a14="http://schemas.microsoft.com/office/drawing/2010/main" xmlns="" w="12700">
                <a:solidFill>
                  <a:schemeClr val="tx1"/>
                </a:solidFill>
                <a:prstDash val="lgDash"/>
                <a:round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sp>
        <p:nvSpPr>
          <p:cNvPr id="281603" name="Line 3"/>
          <p:cNvSpPr>
            <a:spLocks noChangeShapeType="1"/>
          </p:cNvSpPr>
          <p:nvPr/>
        </p:nvSpPr>
        <p:spPr bwMode="auto">
          <a:xfrm>
            <a:off x="771525" y="2120900"/>
            <a:ext cx="7618413" cy="0"/>
          </a:xfrm>
          <a:prstGeom prst="line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91240B29-F687-4F45-9708-019B960494DF}">
              <a14:hiddenLine xmlns:a14="http://schemas.microsoft.com/office/drawing/2010/main" xmlns="" w="12700">
                <a:solidFill>
                  <a:schemeClr val="tx1"/>
                </a:solidFill>
                <a:round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sp>
        <p:nvSpPr>
          <p:cNvPr id="281604" name="Line 4"/>
          <p:cNvSpPr>
            <a:spLocks noChangeShapeType="1"/>
          </p:cNvSpPr>
          <p:nvPr/>
        </p:nvSpPr>
        <p:spPr bwMode="auto">
          <a:xfrm flipH="1">
            <a:off x="9525" y="2111375"/>
            <a:ext cx="819150" cy="0"/>
          </a:xfrm>
          <a:prstGeom prst="line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91240B29-F687-4F45-9708-019B960494DF}">
              <a14:hiddenLine xmlns:a14="http://schemas.microsoft.com/office/drawing/2010/main" xmlns="" w="12700">
                <a:solidFill>
                  <a:schemeClr val="tx1"/>
                </a:solidFill>
                <a:prstDash val="lgDash"/>
                <a:round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sp>
        <p:nvSpPr>
          <p:cNvPr id="281605" name="Text Box 5"/>
          <p:cNvSpPr txBox="1">
            <a:spLocks noChangeArrowheads="1"/>
          </p:cNvSpPr>
          <p:nvPr/>
        </p:nvSpPr>
        <p:spPr bwMode="auto">
          <a:xfrm>
            <a:off x="401461" y="548680"/>
            <a:ext cx="2864887" cy="5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rgbClr val="FFFF99"/>
                </a:solidFill>
              </a14:hiddenFill>
            </a:ext>
            <a:ext uri="{91240B29-F687-4F45-9708-019B960494DF}">
              <a14:hiddenLine xmlns:a14="http://schemas.microsoft.com/office/drawing/2010/main" xmlns="" w="12700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defTabSz="76200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571500" defTabSz="76200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defTabSz="7620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714500" defTabSz="7620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286000" defTabSz="7620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7432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32004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6576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41148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>
              <a:spcAft>
                <a:spcPct val="15000"/>
              </a:spcAft>
            </a:pPr>
            <a:r>
              <a:rPr lang="cs-CZ" sz="3200" dirty="0">
                <a:solidFill>
                  <a:schemeClr val="bg1"/>
                </a:solidFill>
                <a:latin typeface="Candara" panose="020E0502030303020204" pitchFamily="34" charset="0"/>
              </a:rPr>
              <a:t>Otázky a úkoly</a:t>
            </a:r>
            <a:r>
              <a:rPr lang="cs-CZ" sz="3200" dirty="0">
                <a:solidFill>
                  <a:schemeClr val="bg1"/>
                </a:solidFill>
                <a:latin typeface="+mj-lt"/>
              </a:rPr>
              <a:t>:</a:t>
            </a:r>
            <a:endParaRPr lang="cs-CZ" sz="3200" b="1" dirty="0">
              <a:solidFill>
                <a:schemeClr val="bg1"/>
              </a:solidFill>
              <a:latin typeface="+mj-lt"/>
            </a:endParaRPr>
          </a:p>
        </p:txBody>
      </p:sp>
      <p:sp>
        <p:nvSpPr>
          <p:cNvPr id="281606" name="Text Box 6"/>
          <p:cNvSpPr txBox="1">
            <a:spLocks noChangeArrowheads="1"/>
          </p:cNvSpPr>
          <p:nvPr/>
        </p:nvSpPr>
        <p:spPr bwMode="auto">
          <a:xfrm>
            <a:off x="201613" y="1230139"/>
            <a:ext cx="8942387" cy="569386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12700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marL="457200" indent="-45720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1028700" indent="-45720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600200" indent="-4572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2171700" indent="-4572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743200" indent="-4572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3200400" indent="-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3657600" indent="-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4114800" indent="-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4572000" indent="-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marL="514350" indent="-514350">
              <a:buAutoNum type="arabicPeriod"/>
            </a:pPr>
            <a:r>
              <a:rPr lang="cs-CZ" sz="2600" dirty="0" smtClean="0">
                <a:solidFill>
                  <a:schemeClr val="accent6">
                    <a:lumMod val="75000"/>
                  </a:schemeClr>
                </a:solidFill>
                <a:latin typeface="Candara" pitchFamily="34" charset="0"/>
              </a:rPr>
              <a:t>Co je to atom?</a:t>
            </a:r>
          </a:p>
          <a:p>
            <a:pPr marL="0" indent="0"/>
            <a:r>
              <a:rPr lang="cs-CZ" sz="2600" dirty="0" smtClean="0">
                <a:solidFill>
                  <a:schemeClr val="accent6">
                    <a:lumMod val="75000"/>
                  </a:schemeClr>
                </a:solidFill>
                <a:latin typeface="Candara" pitchFamily="34" charset="0"/>
              </a:rPr>
              <a:t>2. Jaké modely atomů znáš?</a:t>
            </a:r>
          </a:p>
          <a:p>
            <a:pPr marL="0" indent="0"/>
            <a:r>
              <a:rPr lang="cs-CZ" sz="2600" dirty="0" smtClean="0">
                <a:solidFill>
                  <a:srgbClr val="C00000"/>
                </a:solidFill>
                <a:latin typeface="Candara" pitchFamily="34" charset="0"/>
              </a:rPr>
              <a:t>Thomsonův, </a:t>
            </a:r>
            <a:r>
              <a:rPr lang="cs-CZ" sz="2600" dirty="0" err="1" smtClean="0">
                <a:solidFill>
                  <a:srgbClr val="C00000"/>
                </a:solidFill>
                <a:latin typeface="Candara" pitchFamily="34" charset="0"/>
              </a:rPr>
              <a:t>Rutherfordův</a:t>
            </a:r>
            <a:r>
              <a:rPr lang="cs-CZ" sz="2600" dirty="0" smtClean="0">
                <a:solidFill>
                  <a:srgbClr val="C00000"/>
                </a:solidFill>
                <a:latin typeface="Candara" pitchFamily="34" charset="0"/>
              </a:rPr>
              <a:t>, Bohrův, Kvantově mechanický.</a:t>
            </a:r>
            <a:endParaRPr lang="cs-CZ" sz="2600" dirty="0">
              <a:solidFill>
                <a:srgbClr val="C00000"/>
              </a:solidFill>
              <a:latin typeface="Candara" pitchFamily="34" charset="0"/>
            </a:endParaRPr>
          </a:p>
          <a:p>
            <a:pPr marL="0" indent="0"/>
            <a:r>
              <a:rPr lang="cs-CZ" sz="2600" dirty="0">
                <a:solidFill>
                  <a:schemeClr val="accent6">
                    <a:lumMod val="75000"/>
                  </a:schemeClr>
                </a:solidFill>
                <a:latin typeface="Candara" pitchFamily="34" charset="0"/>
              </a:rPr>
              <a:t>3</a:t>
            </a:r>
            <a:r>
              <a:rPr lang="cs-CZ" sz="2600" dirty="0" smtClean="0">
                <a:solidFill>
                  <a:schemeClr val="accent6">
                    <a:lumMod val="75000"/>
                  </a:schemeClr>
                </a:solidFill>
                <a:latin typeface="Candara" pitchFamily="34" charset="0"/>
              </a:rPr>
              <a:t>. Z čeho se skládá atom?</a:t>
            </a:r>
          </a:p>
          <a:p>
            <a:pPr marL="0" indent="0"/>
            <a:r>
              <a:rPr lang="cs-CZ" sz="2600" dirty="0" smtClean="0">
                <a:solidFill>
                  <a:srgbClr val="C00000"/>
                </a:solidFill>
                <a:latin typeface="Candara" pitchFamily="34" charset="0"/>
              </a:rPr>
              <a:t>Jádro a elektronový obal. Protony, elektrony, neutrony.</a:t>
            </a:r>
          </a:p>
          <a:p>
            <a:pPr marL="0" indent="0"/>
            <a:r>
              <a:rPr lang="cs-CZ" sz="2600" dirty="0" smtClean="0">
                <a:solidFill>
                  <a:schemeClr val="accent6">
                    <a:lumMod val="75000"/>
                  </a:schemeClr>
                </a:solidFill>
                <a:latin typeface="Candara" pitchFamily="34" charset="0"/>
              </a:rPr>
              <a:t>4. Urči o jaký atom prvku jde?</a:t>
            </a:r>
          </a:p>
          <a:p>
            <a:pPr marL="0" indent="0"/>
            <a:endParaRPr lang="cs-CZ" sz="2600" dirty="0">
              <a:solidFill>
                <a:schemeClr val="accent6">
                  <a:lumMod val="60000"/>
                  <a:lumOff val="40000"/>
                </a:schemeClr>
              </a:solidFill>
              <a:latin typeface="Candara" pitchFamily="34" charset="0"/>
            </a:endParaRPr>
          </a:p>
          <a:p>
            <a:pPr marL="0" indent="0"/>
            <a:endParaRPr lang="cs-CZ" sz="2600" dirty="0" smtClean="0">
              <a:solidFill>
                <a:schemeClr val="accent6">
                  <a:lumMod val="60000"/>
                  <a:lumOff val="40000"/>
                </a:schemeClr>
              </a:solidFill>
              <a:latin typeface="Candara" pitchFamily="34" charset="0"/>
            </a:endParaRPr>
          </a:p>
          <a:p>
            <a:pPr marL="0" indent="0"/>
            <a:endParaRPr lang="cs-CZ" sz="2600" dirty="0">
              <a:solidFill>
                <a:schemeClr val="accent6">
                  <a:lumMod val="60000"/>
                  <a:lumOff val="40000"/>
                </a:schemeClr>
              </a:solidFill>
              <a:latin typeface="Candara" pitchFamily="34" charset="0"/>
            </a:endParaRPr>
          </a:p>
          <a:p>
            <a:pPr marL="0" indent="0"/>
            <a:endParaRPr lang="cs-CZ" sz="2600" dirty="0" smtClean="0">
              <a:solidFill>
                <a:schemeClr val="accent6">
                  <a:lumMod val="60000"/>
                  <a:lumOff val="40000"/>
                </a:schemeClr>
              </a:solidFill>
              <a:latin typeface="Candara" pitchFamily="34" charset="0"/>
            </a:endParaRPr>
          </a:p>
          <a:p>
            <a:pPr marL="0" indent="0"/>
            <a:endParaRPr lang="cs-CZ" sz="2600" dirty="0">
              <a:solidFill>
                <a:schemeClr val="accent6">
                  <a:lumMod val="60000"/>
                  <a:lumOff val="40000"/>
                </a:schemeClr>
              </a:solidFill>
              <a:latin typeface="Candara" pitchFamily="34" charset="0"/>
            </a:endParaRPr>
          </a:p>
          <a:p>
            <a:pPr marL="0" indent="0"/>
            <a:endParaRPr lang="cs-CZ" sz="2600" dirty="0" smtClean="0">
              <a:solidFill>
                <a:schemeClr val="accent6">
                  <a:lumMod val="60000"/>
                  <a:lumOff val="40000"/>
                </a:schemeClr>
              </a:solidFill>
              <a:latin typeface="Candara" pitchFamily="34" charset="0"/>
            </a:endParaRPr>
          </a:p>
          <a:p>
            <a:pPr marL="0" indent="0"/>
            <a:r>
              <a:rPr lang="cs-CZ" sz="2600" dirty="0" smtClean="0">
                <a:solidFill>
                  <a:srgbClr val="C00000"/>
                </a:solidFill>
                <a:latin typeface="Candara" pitchFamily="34" charset="0"/>
              </a:rPr>
              <a:t>dusík, křemík, železo.</a:t>
            </a:r>
          </a:p>
          <a:p>
            <a:pPr marL="0" indent="0"/>
            <a:endParaRPr lang="cs-CZ" sz="2600" dirty="0" smtClean="0">
              <a:solidFill>
                <a:schemeClr val="accent6">
                  <a:lumMod val="60000"/>
                  <a:lumOff val="40000"/>
                </a:schemeClr>
              </a:solidFill>
              <a:latin typeface="Candara" pitchFamily="34" charset="0"/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11560" y="4077072"/>
            <a:ext cx="1833448" cy="185990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201296" y="4077072"/>
            <a:ext cx="1833449" cy="185990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868145" y="4077071"/>
            <a:ext cx="1838680" cy="185990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2322684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16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2000"/>
                                        <p:tgtEl>
                                          <p:spTgt spid="2816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16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2000"/>
                                        <p:tgtEl>
                                          <p:spTgt spid="2816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160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2000"/>
                                        <p:tgtEl>
                                          <p:spTgt spid="28160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160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2000"/>
                                        <p:tgtEl>
                                          <p:spTgt spid="28160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160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2000"/>
                                        <p:tgtEl>
                                          <p:spTgt spid="28160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160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2000"/>
                                        <p:tgtEl>
                                          <p:spTgt spid="28160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160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2000"/>
                                        <p:tgtEl>
                                          <p:spTgt spid="28160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1606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281606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1605" grpId="0" build="allAtOnce" autoUpdateAnimBg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1602" name="Line 2"/>
          <p:cNvSpPr>
            <a:spLocks noChangeShapeType="1"/>
          </p:cNvSpPr>
          <p:nvPr/>
        </p:nvSpPr>
        <p:spPr bwMode="auto">
          <a:xfrm flipH="1">
            <a:off x="0" y="1971675"/>
            <a:ext cx="819150" cy="0"/>
          </a:xfrm>
          <a:prstGeom prst="line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91240B29-F687-4F45-9708-019B960494DF}">
              <a14:hiddenLine xmlns:a14="http://schemas.microsoft.com/office/drawing/2010/main" xmlns="" w="12700">
                <a:solidFill>
                  <a:schemeClr val="tx1"/>
                </a:solidFill>
                <a:prstDash val="lgDash"/>
                <a:round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sp>
        <p:nvSpPr>
          <p:cNvPr id="281603" name="Line 3"/>
          <p:cNvSpPr>
            <a:spLocks noChangeShapeType="1"/>
          </p:cNvSpPr>
          <p:nvPr/>
        </p:nvSpPr>
        <p:spPr bwMode="auto">
          <a:xfrm>
            <a:off x="771525" y="2120900"/>
            <a:ext cx="7618413" cy="0"/>
          </a:xfrm>
          <a:prstGeom prst="line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91240B29-F687-4F45-9708-019B960494DF}">
              <a14:hiddenLine xmlns:a14="http://schemas.microsoft.com/office/drawing/2010/main" xmlns="" w="12700">
                <a:solidFill>
                  <a:schemeClr val="tx1"/>
                </a:solidFill>
                <a:round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sp>
        <p:nvSpPr>
          <p:cNvPr id="281604" name="Line 4"/>
          <p:cNvSpPr>
            <a:spLocks noChangeShapeType="1"/>
          </p:cNvSpPr>
          <p:nvPr/>
        </p:nvSpPr>
        <p:spPr bwMode="auto">
          <a:xfrm flipH="1">
            <a:off x="9525" y="2111375"/>
            <a:ext cx="819150" cy="0"/>
          </a:xfrm>
          <a:prstGeom prst="line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91240B29-F687-4F45-9708-019B960494DF}">
              <a14:hiddenLine xmlns:a14="http://schemas.microsoft.com/office/drawing/2010/main" xmlns="" w="12700">
                <a:solidFill>
                  <a:schemeClr val="tx1"/>
                </a:solidFill>
                <a:prstDash val="lgDash"/>
                <a:round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sp>
        <p:nvSpPr>
          <p:cNvPr id="281605" name="Text Box 5"/>
          <p:cNvSpPr txBox="1">
            <a:spLocks noChangeArrowheads="1"/>
          </p:cNvSpPr>
          <p:nvPr/>
        </p:nvSpPr>
        <p:spPr bwMode="auto">
          <a:xfrm>
            <a:off x="401461" y="548680"/>
            <a:ext cx="2864887" cy="5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rgbClr val="FFFF99"/>
                </a:solidFill>
              </a14:hiddenFill>
            </a:ext>
            <a:ext uri="{91240B29-F687-4F45-9708-019B960494DF}">
              <a14:hiddenLine xmlns:a14="http://schemas.microsoft.com/office/drawing/2010/main" xmlns="" w="12700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defTabSz="76200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571500" defTabSz="76200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defTabSz="7620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714500" defTabSz="7620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286000" defTabSz="7620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7432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32004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6576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41148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>
              <a:spcAft>
                <a:spcPct val="15000"/>
              </a:spcAft>
            </a:pPr>
            <a:r>
              <a:rPr lang="cs-CZ" sz="3200" dirty="0">
                <a:solidFill>
                  <a:schemeClr val="bg1"/>
                </a:solidFill>
                <a:latin typeface="Candara" panose="020E0502030303020204" pitchFamily="34" charset="0"/>
              </a:rPr>
              <a:t>Otázky a úkoly:</a:t>
            </a:r>
            <a:endParaRPr lang="cs-CZ" sz="3200" b="1" dirty="0">
              <a:solidFill>
                <a:schemeClr val="bg1"/>
              </a:solidFill>
              <a:latin typeface="Candara" panose="020E0502030303020204" pitchFamily="34" charset="0"/>
            </a:endParaRPr>
          </a:p>
        </p:txBody>
      </p:sp>
      <p:sp>
        <p:nvSpPr>
          <p:cNvPr id="281606" name="Text Box 6"/>
          <p:cNvSpPr txBox="1">
            <a:spLocks noChangeArrowheads="1"/>
          </p:cNvSpPr>
          <p:nvPr/>
        </p:nvSpPr>
        <p:spPr bwMode="auto">
          <a:xfrm>
            <a:off x="189809" y="1412776"/>
            <a:ext cx="8942387" cy="169277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12700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marL="457200" indent="-45720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1028700" indent="-45720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600200" indent="-4572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2171700" indent="-4572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743200" indent="-4572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3200400" indent="-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3657600" indent="-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4114800" indent="-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4572000" indent="-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marL="0" indent="0"/>
            <a:r>
              <a:rPr lang="cs-CZ" sz="2600" dirty="0" smtClean="0">
                <a:solidFill>
                  <a:schemeClr val="accent6">
                    <a:lumMod val="75000"/>
                  </a:schemeClr>
                </a:solidFill>
                <a:latin typeface="Candara" pitchFamily="34" charset="0"/>
              </a:rPr>
              <a:t>5. Nakresli model atomu síry, draslíku a olova.</a:t>
            </a:r>
          </a:p>
          <a:p>
            <a:pPr marL="0" indent="0"/>
            <a:r>
              <a:rPr lang="cs-CZ" sz="2600" dirty="0" smtClean="0">
                <a:solidFill>
                  <a:schemeClr val="accent6">
                    <a:lumMod val="75000"/>
                  </a:schemeClr>
                </a:solidFill>
                <a:latin typeface="Candara" pitchFamily="34" charset="0"/>
              </a:rPr>
              <a:t>6. Urči z periodické tabulky značky a protonová čísla prvků: zlato, rtuť, hliník, vápník, sodík.</a:t>
            </a:r>
          </a:p>
          <a:p>
            <a:pPr marL="0" indent="0"/>
            <a:r>
              <a:rPr lang="cs-CZ" sz="2600" dirty="0" smtClean="0">
                <a:solidFill>
                  <a:srgbClr val="C00000"/>
                </a:solidFill>
                <a:latin typeface="Candara" pitchFamily="34" charset="0"/>
              </a:rPr>
              <a:t>Au – 26, </a:t>
            </a:r>
            <a:r>
              <a:rPr lang="cs-CZ" sz="2600" dirty="0" err="1" smtClean="0">
                <a:solidFill>
                  <a:srgbClr val="C00000"/>
                </a:solidFill>
                <a:latin typeface="Candara" pitchFamily="34" charset="0"/>
              </a:rPr>
              <a:t>Hg</a:t>
            </a:r>
            <a:r>
              <a:rPr lang="cs-CZ" sz="2600" dirty="0" smtClean="0">
                <a:solidFill>
                  <a:srgbClr val="C00000"/>
                </a:solidFill>
                <a:latin typeface="Candara" pitchFamily="34" charset="0"/>
              </a:rPr>
              <a:t> – 80, Al – 13, Ca – 20, Na - 11</a:t>
            </a:r>
          </a:p>
        </p:txBody>
      </p:sp>
    </p:spTree>
    <p:extLst>
      <p:ext uri="{BB962C8B-B14F-4D97-AF65-F5344CB8AC3E}">
        <p14:creationId xmlns:p14="http://schemas.microsoft.com/office/powerpoint/2010/main" xmlns="" val="14592827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16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2000"/>
                                        <p:tgtEl>
                                          <p:spTgt spid="2816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16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2000"/>
                                        <p:tgtEl>
                                          <p:spTgt spid="2816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160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2000"/>
                                        <p:tgtEl>
                                          <p:spTgt spid="28160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160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2000"/>
                                        <p:tgtEl>
                                          <p:spTgt spid="28160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1605" grpId="0" build="allAtOnce" autoUpdateAnimBg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>
            <a:off x="323528" y="404664"/>
            <a:ext cx="8229600" cy="504056"/>
          </a:xfrm>
        </p:spPr>
        <p:txBody>
          <a:bodyPr>
            <a:normAutofit/>
          </a:bodyPr>
          <a:lstStyle/>
          <a:p>
            <a:pPr algn="l"/>
            <a:r>
              <a:rPr lang="cs-CZ" sz="1700" b="0" dirty="0" smtClean="0">
                <a:solidFill>
                  <a:schemeClr val="tx2">
                    <a:lumMod val="75000"/>
                  </a:schemeClr>
                </a:solidFill>
                <a:latin typeface="Candara" pitchFamily="34" charset="0"/>
              </a:rPr>
              <a:t>Použité zdroje:</a:t>
            </a:r>
            <a:endParaRPr lang="cs-CZ" sz="1600" b="0" dirty="0">
              <a:solidFill>
                <a:srgbClr val="FFC000"/>
              </a:solidFill>
              <a:latin typeface="Candara" pitchFamily="34" charset="0"/>
            </a:endParaRPr>
          </a:p>
        </p:txBody>
      </p:sp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251520" y="1196752"/>
            <a:ext cx="8136904" cy="5328592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1600" smtClean="0"/>
              <a:t>JEAN-JACQUES </a:t>
            </a:r>
            <a:r>
              <a:rPr lang="cs-CZ" sz="1600" dirty="0"/>
              <a:t>MILAN. </a:t>
            </a:r>
            <a:r>
              <a:rPr lang="cs-CZ" sz="1600" i="1" dirty="0" err="1"/>
              <a:t>wikimedia</a:t>
            </a:r>
            <a:r>
              <a:rPr lang="cs-CZ" sz="1600" dirty="0"/>
              <a:t>: model atomu [online]. [cit. </a:t>
            </a:r>
            <a:r>
              <a:rPr lang="cs-CZ" sz="1600" dirty="0" smtClean="0"/>
              <a:t>21.7.2013</a:t>
            </a:r>
            <a:r>
              <a:rPr lang="cs-CZ" sz="1600" dirty="0"/>
              <a:t>]. Dostupný pod licencí Public </a:t>
            </a:r>
            <a:r>
              <a:rPr lang="cs-CZ" sz="1600" dirty="0" err="1"/>
              <a:t>Domain</a:t>
            </a:r>
            <a:r>
              <a:rPr lang="cs-CZ" sz="1600" dirty="0"/>
              <a:t> na WWW: </a:t>
            </a:r>
            <a:r>
              <a:rPr lang="cs-CZ" sz="1600" dirty="0">
                <a:hlinkClick r:id="rId2"/>
              </a:rPr>
              <a:t>http://</a:t>
            </a:r>
            <a:r>
              <a:rPr lang="cs-CZ" sz="1600" dirty="0" smtClean="0">
                <a:hlinkClick r:id="rId2"/>
              </a:rPr>
              <a:t>cs.wikipedia.org/wiki/Soubor:Rutherfordsches_Atommodell.png</a:t>
            </a:r>
            <a:endParaRPr lang="cs-CZ" sz="1600" dirty="0" smtClean="0"/>
          </a:p>
          <a:p>
            <a:pPr marL="0" indent="0">
              <a:buNone/>
            </a:pPr>
            <a:r>
              <a:rPr lang="cs-CZ" sz="1600" dirty="0"/>
              <a:t>MYSELF. </a:t>
            </a:r>
            <a:r>
              <a:rPr lang="cs-CZ" sz="1600" i="1" dirty="0" err="1"/>
              <a:t>wikimedia</a:t>
            </a:r>
            <a:r>
              <a:rPr lang="cs-CZ" sz="1600" dirty="0"/>
              <a:t>: model atomu [online]. [cit. </a:t>
            </a:r>
            <a:r>
              <a:rPr lang="cs-CZ" sz="1600" dirty="0" smtClean="0"/>
              <a:t>21.7.2013</a:t>
            </a:r>
            <a:r>
              <a:rPr lang="cs-CZ" sz="1600" dirty="0"/>
              <a:t>]. Dostupný pod licencí Public </a:t>
            </a:r>
            <a:r>
              <a:rPr lang="cs-CZ" sz="1600" dirty="0" err="1"/>
              <a:t>Domain</a:t>
            </a:r>
            <a:r>
              <a:rPr lang="cs-CZ" sz="1600" dirty="0"/>
              <a:t> na WWW: </a:t>
            </a:r>
            <a:r>
              <a:rPr lang="cs-CZ" sz="1600" dirty="0">
                <a:hlinkClick r:id="rId3"/>
              </a:rPr>
              <a:t>http://</a:t>
            </a:r>
            <a:r>
              <a:rPr lang="cs-CZ" sz="1600" dirty="0" smtClean="0">
                <a:hlinkClick r:id="rId3"/>
              </a:rPr>
              <a:t>cs.wikipedia.org/wiki/Soubor:Bohr_Model.svg</a:t>
            </a:r>
            <a:endParaRPr lang="cs-CZ" sz="1600" dirty="0" smtClean="0"/>
          </a:p>
          <a:p>
            <a:pPr marL="0" indent="0">
              <a:buNone/>
            </a:pPr>
            <a:r>
              <a:rPr lang="cs-CZ" sz="1600" dirty="0"/>
              <a:t>SCRATCH. </a:t>
            </a:r>
            <a:r>
              <a:rPr lang="cs-CZ" sz="1600" i="1" dirty="0" err="1"/>
              <a:t>wikimedia</a:t>
            </a:r>
            <a:r>
              <a:rPr lang="cs-CZ" sz="1600" dirty="0"/>
              <a:t>: atom [online]. [cit. </a:t>
            </a:r>
            <a:r>
              <a:rPr lang="cs-CZ" sz="1600" dirty="0" smtClean="0"/>
              <a:t>21.7.2013</a:t>
            </a:r>
            <a:r>
              <a:rPr lang="cs-CZ" sz="1600" dirty="0"/>
              <a:t>]. Dostupný pod licencí </a:t>
            </a:r>
            <a:r>
              <a:rPr lang="cs-CZ" sz="1600" dirty="0" err="1"/>
              <a:t>Creative</a:t>
            </a:r>
            <a:r>
              <a:rPr lang="cs-CZ" sz="1600" dirty="0"/>
              <a:t> </a:t>
            </a:r>
            <a:r>
              <a:rPr lang="cs-CZ" sz="1600" dirty="0" err="1"/>
              <a:t>Commons</a:t>
            </a:r>
            <a:r>
              <a:rPr lang="cs-CZ" sz="1600" dirty="0"/>
              <a:t> </a:t>
            </a:r>
            <a:r>
              <a:rPr lang="cs-CZ" sz="1600" dirty="0" err="1"/>
              <a:t>Attribution-Share</a:t>
            </a:r>
            <a:r>
              <a:rPr lang="cs-CZ" sz="1600" dirty="0"/>
              <a:t> </a:t>
            </a:r>
            <a:r>
              <a:rPr lang="cs-CZ" sz="1600" dirty="0" err="1"/>
              <a:t>Alike</a:t>
            </a:r>
            <a:r>
              <a:rPr lang="cs-CZ" sz="1600" dirty="0"/>
              <a:t> 2.0 </a:t>
            </a:r>
            <a:r>
              <a:rPr lang="cs-CZ" sz="1600" dirty="0" err="1"/>
              <a:t>Generic</a:t>
            </a:r>
            <a:r>
              <a:rPr lang="cs-CZ" sz="1600" dirty="0"/>
              <a:t> na WWW: </a:t>
            </a:r>
            <a:r>
              <a:rPr lang="cs-CZ" sz="1600" dirty="0">
                <a:hlinkClick r:id="rId4"/>
              </a:rPr>
              <a:t>http://</a:t>
            </a:r>
            <a:r>
              <a:rPr lang="cs-CZ" sz="1600" dirty="0" smtClean="0">
                <a:hlinkClick r:id="rId4"/>
              </a:rPr>
              <a:t>commons.wikimedia.org/wiki/File:Atom_scratch.gif</a:t>
            </a:r>
            <a:endParaRPr lang="cs-CZ" sz="1600" dirty="0" smtClean="0"/>
          </a:p>
          <a:p>
            <a:pPr marL="0" indent="0">
              <a:buNone/>
            </a:pPr>
            <a:r>
              <a:rPr lang="cs-CZ" sz="1600" dirty="0"/>
              <a:t>DEBIANUX. </a:t>
            </a:r>
            <a:r>
              <a:rPr lang="cs-CZ" sz="1600" i="1" dirty="0" err="1"/>
              <a:t>wikimedia</a:t>
            </a:r>
            <a:r>
              <a:rPr lang="cs-CZ" sz="1600" dirty="0"/>
              <a:t>: atom [online]. [cit. </a:t>
            </a:r>
            <a:r>
              <a:rPr lang="cs-CZ" sz="1600" dirty="0" smtClean="0"/>
              <a:t>21.7.2013</a:t>
            </a:r>
            <a:r>
              <a:rPr lang="cs-CZ" sz="1600" dirty="0"/>
              <a:t>]. Dostupný pod licencí </a:t>
            </a:r>
            <a:r>
              <a:rPr lang="cs-CZ" sz="1600" dirty="0" err="1"/>
              <a:t>version</a:t>
            </a:r>
            <a:r>
              <a:rPr lang="cs-CZ" sz="1600" dirty="0"/>
              <a:t> 2 and </a:t>
            </a:r>
            <a:r>
              <a:rPr lang="cs-CZ" sz="1600" dirty="0" err="1"/>
              <a:t>version</a:t>
            </a:r>
            <a:r>
              <a:rPr lang="cs-CZ" sz="1600" dirty="0"/>
              <a:t> 3 </a:t>
            </a:r>
            <a:r>
              <a:rPr lang="cs-CZ" sz="1600" dirty="0" err="1"/>
              <a:t>of</a:t>
            </a:r>
            <a:r>
              <a:rPr lang="cs-CZ" sz="1600" dirty="0"/>
              <a:t> </a:t>
            </a:r>
            <a:r>
              <a:rPr lang="cs-CZ" sz="1600" dirty="0" err="1"/>
              <a:t>the</a:t>
            </a:r>
            <a:r>
              <a:rPr lang="cs-CZ" sz="1600" dirty="0"/>
              <a:t> GNU General Public </a:t>
            </a:r>
            <a:r>
              <a:rPr lang="cs-CZ" sz="1600" dirty="0" err="1"/>
              <a:t>License</a:t>
            </a:r>
            <a:r>
              <a:rPr lang="cs-CZ" sz="1600" dirty="0"/>
              <a:t> na WWW: </a:t>
            </a:r>
            <a:r>
              <a:rPr lang="cs-CZ" sz="1600" dirty="0">
                <a:hlinkClick r:id="rId5"/>
              </a:rPr>
              <a:t>http://</a:t>
            </a:r>
            <a:r>
              <a:rPr lang="cs-CZ" sz="1600" dirty="0" smtClean="0">
                <a:hlinkClick r:id="rId5"/>
              </a:rPr>
              <a:t>commons.wikimedia.org/wiki/File:ScientificLinux-Logo.gif</a:t>
            </a:r>
            <a:endParaRPr lang="cs-CZ" sz="1600" dirty="0" smtClean="0"/>
          </a:p>
          <a:p>
            <a:pPr marL="0" indent="0">
              <a:buNone/>
            </a:pPr>
            <a:r>
              <a:rPr lang="cs-CZ" sz="1600" dirty="0"/>
              <a:t>CEPHEUS. </a:t>
            </a:r>
            <a:r>
              <a:rPr lang="cs-CZ" sz="1600" i="1" dirty="0" err="1"/>
              <a:t>wikimedia</a:t>
            </a:r>
            <a:r>
              <a:rPr lang="cs-CZ" sz="1600" dirty="0"/>
              <a:t>: periodická tabulka [online]. [cit. </a:t>
            </a:r>
            <a:r>
              <a:rPr lang="cs-CZ" sz="1600" dirty="0" smtClean="0"/>
              <a:t>21.7.2013</a:t>
            </a:r>
            <a:r>
              <a:rPr lang="cs-CZ" sz="1600" dirty="0"/>
              <a:t>]. Dostupný pod licencí Public </a:t>
            </a:r>
            <a:r>
              <a:rPr lang="cs-CZ" sz="1600" dirty="0" err="1"/>
              <a:t>Domain</a:t>
            </a:r>
            <a:r>
              <a:rPr lang="cs-CZ" sz="1600" dirty="0"/>
              <a:t> na WWW: </a:t>
            </a:r>
            <a:r>
              <a:rPr lang="cs-CZ" sz="1600" dirty="0">
                <a:hlinkClick r:id="rId6"/>
              </a:rPr>
              <a:t>http://</a:t>
            </a:r>
            <a:r>
              <a:rPr lang="cs-CZ" sz="1600" dirty="0" smtClean="0">
                <a:hlinkClick r:id="rId6"/>
              </a:rPr>
              <a:t>commons.wikimedia.org/wiki/File:Periodic_table_pt.svg</a:t>
            </a:r>
            <a:endParaRPr lang="cs-CZ" sz="1600" dirty="0" smtClean="0"/>
          </a:p>
          <a:p>
            <a:pPr marL="0" indent="0">
              <a:buNone/>
            </a:pPr>
            <a:r>
              <a:rPr lang="cs-CZ" sz="1600" dirty="0"/>
              <a:t>XAQUITO. </a:t>
            </a:r>
            <a:r>
              <a:rPr lang="cs-CZ" sz="1600" i="1" dirty="0" err="1"/>
              <a:t>wikimedia</a:t>
            </a:r>
            <a:r>
              <a:rPr lang="cs-CZ" sz="1600" dirty="0"/>
              <a:t>: periodická tabulka [online]. [cit. </a:t>
            </a:r>
            <a:r>
              <a:rPr lang="cs-CZ" sz="1600" dirty="0" smtClean="0"/>
              <a:t>21.7.2013</a:t>
            </a:r>
            <a:r>
              <a:rPr lang="cs-CZ" sz="1600" dirty="0"/>
              <a:t>]. Dostupný pod licencí </a:t>
            </a:r>
            <a:r>
              <a:rPr lang="cs-CZ" sz="1600" dirty="0" err="1"/>
              <a:t>Creative</a:t>
            </a:r>
            <a:r>
              <a:rPr lang="cs-CZ" sz="1600" dirty="0"/>
              <a:t> </a:t>
            </a:r>
            <a:r>
              <a:rPr lang="cs-CZ" sz="1600" dirty="0" err="1"/>
              <a:t>Commons</a:t>
            </a:r>
            <a:r>
              <a:rPr lang="cs-CZ" sz="1600" dirty="0"/>
              <a:t> </a:t>
            </a:r>
            <a:r>
              <a:rPr lang="cs-CZ" sz="1600" dirty="0" err="1"/>
              <a:t>Attribution</a:t>
            </a:r>
            <a:r>
              <a:rPr lang="cs-CZ" sz="1600" dirty="0"/>
              <a:t> 3.0 </a:t>
            </a:r>
            <a:r>
              <a:rPr lang="cs-CZ" sz="1600" dirty="0" err="1"/>
              <a:t>Unported</a:t>
            </a:r>
            <a:r>
              <a:rPr lang="cs-CZ" sz="1600" dirty="0"/>
              <a:t> na WWW: http://commons.wikimedia.org/wiki/File:Atomo_hidrogeno.gif</a:t>
            </a:r>
            <a:endParaRPr lang="cs-CZ" sz="1600" dirty="0" smtClean="0">
              <a:latin typeface="Candara" pitchFamily="34" charset="0"/>
              <a:hlinkClick r:id="rId2"/>
            </a:endParaRPr>
          </a:p>
          <a:p>
            <a:pPr marL="0" indent="0">
              <a:buNone/>
            </a:pPr>
            <a:r>
              <a:rPr lang="cs-CZ" sz="1600" dirty="0" smtClean="0">
                <a:latin typeface="Candara" pitchFamily="34" charset="0"/>
              </a:rPr>
              <a:t>Ostatní obrázky autor.</a:t>
            </a:r>
          </a:p>
          <a:p>
            <a:pPr marL="0" indent="0">
              <a:buNone/>
            </a:pPr>
            <a:endParaRPr lang="cs-CZ" sz="1600" dirty="0" smtClean="0">
              <a:latin typeface="Candara" pitchFamily="34" charset="0"/>
            </a:endParaRPr>
          </a:p>
          <a:p>
            <a:pPr marL="0" indent="0">
              <a:buNone/>
            </a:pPr>
            <a:endParaRPr lang="cs-CZ" sz="1600" dirty="0" smtClean="0">
              <a:latin typeface="Candara" pitchFamily="34" charset="0"/>
            </a:endParaRPr>
          </a:p>
          <a:p>
            <a:pPr marL="0" indent="0">
              <a:buNone/>
            </a:pPr>
            <a:endParaRPr lang="cs-CZ" sz="1600" dirty="0" smtClean="0">
              <a:latin typeface="Candara" pitchFamily="34" charset="0"/>
            </a:endParaRPr>
          </a:p>
          <a:p>
            <a:pPr marL="0" indent="0">
              <a:buNone/>
            </a:pPr>
            <a:endParaRPr lang="cs-CZ" sz="1600" dirty="0">
              <a:latin typeface="Candar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6650942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Bohatý">
  <a:themeElements>
    <a:clrScheme name="Bohatý">
      <a:dk1>
        <a:sysClr val="windowText" lastClr="000000"/>
      </a:dk1>
      <a:lt1>
        <a:sysClr val="window" lastClr="FFFFFF"/>
      </a:lt1>
      <a:dk2>
        <a:srgbClr val="B13F9A"/>
      </a:dk2>
      <a:lt2>
        <a:srgbClr val="F4E7ED"/>
      </a:lt2>
      <a:accent1>
        <a:srgbClr val="B83D68"/>
      </a:accent1>
      <a:accent2>
        <a:srgbClr val="AC66BB"/>
      </a:accent2>
      <a:accent3>
        <a:srgbClr val="DE6C36"/>
      </a:accent3>
      <a:accent4>
        <a:srgbClr val="F9B639"/>
      </a:accent4>
      <a:accent5>
        <a:srgbClr val="CF6DA4"/>
      </a:accent5>
      <a:accent6>
        <a:srgbClr val="FA8D3D"/>
      </a:accent6>
      <a:hlink>
        <a:srgbClr val="FFDE66"/>
      </a:hlink>
      <a:folHlink>
        <a:srgbClr val="D490C5"/>
      </a:folHlink>
    </a:clrScheme>
    <a:fontScheme name="Bohatý">
      <a:majorFont>
        <a:latin typeface="Trebuchet MS"/>
        <a:ea typeface=""/>
        <a:cs typeface=""/>
        <a:font script="Jpan" typeface="HG丸ｺﾞｼｯｸM-PRO"/>
        <a:font script="Hang" typeface="HY그래픽M"/>
        <a:font script="Hans" typeface="黑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丸ｺﾞｼｯｸM-PRO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Bohatý">
      <a:fillStyleLst>
        <a:solidFill>
          <a:schemeClr val="phClr"/>
        </a:solidFill>
        <a:gradFill rotWithShape="1">
          <a:gsLst>
            <a:gs pos="0">
              <a:schemeClr val="phClr">
                <a:tint val="15000"/>
                <a:satMod val="250000"/>
              </a:schemeClr>
            </a:gs>
            <a:gs pos="49000">
              <a:schemeClr val="phClr">
                <a:tint val="50000"/>
                <a:satMod val="200000"/>
              </a:schemeClr>
            </a:gs>
            <a:gs pos="49100">
              <a:schemeClr val="phClr">
                <a:tint val="64000"/>
                <a:satMod val="160000"/>
              </a:schemeClr>
            </a:gs>
            <a:gs pos="92000">
              <a:schemeClr val="phClr">
                <a:tint val="50000"/>
                <a:satMod val="200000"/>
              </a:schemeClr>
            </a:gs>
            <a:gs pos="100000">
              <a:schemeClr val="phClr">
                <a:tint val="43000"/>
                <a:satMod val="19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4000"/>
              </a:schemeClr>
            </a:gs>
            <a:gs pos="49000">
              <a:schemeClr val="phClr">
                <a:tint val="96000"/>
                <a:shade val="84000"/>
                <a:satMod val="110000"/>
              </a:schemeClr>
            </a:gs>
            <a:gs pos="49100">
              <a:schemeClr val="phClr">
                <a:shade val="55000"/>
                <a:satMod val="150000"/>
              </a:schemeClr>
            </a:gs>
            <a:gs pos="92000">
              <a:schemeClr val="phClr">
                <a:tint val="98000"/>
                <a:shade val="90000"/>
                <a:satMod val="128000"/>
              </a:schemeClr>
            </a:gs>
            <a:gs pos="100000">
              <a:schemeClr val="phClr">
                <a:tint val="90000"/>
                <a:shade val="97000"/>
                <a:satMod val="128000"/>
              </a:schemeClr>
            </a:gs>
          </a:gsLst>
          <a:lin ang="5400000" scaled="1"/>
        </a:gradFill>
      </a:fillStyleLst>
      <a:lnStyleLst>
        <a:ln w="11430" cap="flat" cmpd="sng" algn="ctr">
          <a:solidFill>
            <a:schemeClr val="phClr"/>
          </a:solidFill>
          <a:prstDash val="solid"/>
        </a:ln>
        <a:ln w="40000" cap="flat" cmpd="sng" algn="ctr">
          <a:solidFill>
            <a:schemeClr val="phClr"/>
          </a:solidFill>
          <a:prstDash val="solid"/>
        </a:ln>
        <a:ln w="318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chemeClr val="phClr">
                <a:shade val="30000"/>
                <a:satMod val="150000"/>
                <a:alpha val="38000"/>
              </a:schemeClr>
            </a:outerShdw>
          </a:effectLst>
        </a:effectStyle>
        <a:effectStyle>
          <a:effectLst>
            <a:outerShdw blurRad="39000" dist="25400" dir="5400000" rotWithShape="0">
              <a:schemeClr val="phClr">
                <a:shade val="33000"/>
                <a:alpha val="83000"/>
              </a:schemeClr>
            </a:outerShdw>
          </a:effectLst>
        </a:effectStyle>
        <a:effectStyle>
          <a:effectLst>
            <a:outerShdw blurRad="39000" dist="25400" dir="5400000" rotWithShape="0">
              <a:schemeClr val="phClr">
                <a:shade val="33000"/>
                <a:alpha val="83000"/>
              </a:scheme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500000"/>
            </a:lightRig>
          </a:scene3d>
          <a:sp3d extrusionH="127000" prstMaterial="powder">
            <a:bevelT w="50800" h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78000"/>
                <a:satMod val="220000"/>
              </a:schemeClr>
            </a:gs>
            <a:gs pos="100000">
              <a:schemeClr val="phClr">
                <a:shade val="35000"/>
                <a:satMod val="155000"/>
              </a:schemeClr>
            </a:gs>
          </a:gsLst>
          <a:path path="circle">
            <a:fillToRect l="50000" t="50000" r="50000" b="50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80000"/>
              </a:schemeClr>
              <a:schemeClr val="phClr">
                <a:tint val="500"/>
                <a:satMod val="150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Opulent</Template>
  <TotalTime>1819</TotalTime>
  <Words>588</Words>
  <Application>Microsoft Office PowerPoint</Application>
  <PresentationFormat>Předvádění na obrazovce (4:3)</PresentationFormat>
  <Paragraphs>106</Paragraphs>
  <Slides>14</Slides>
  <Notes>3</Notes>
  <HiddenSlides>0</HiddenSlides>
  <MMClips>3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14</vt:i4>
      </vt:variant>
    </vt:vector>
  </HeadingPairs>
  <TitlesOfParts>
    <vt:vector size="15" baseType="lpstr">
      <vt:lpstr>Bohatý</vt:lpstr>
      <vt:lpstr>Snímek 1</vt:lpstr>
      <vt:lpstr>     Model atomu</vt:lpstr>
      <vt:lpstr>Snímek 3</vt:lpstr>
      <vt:lpstr>Snímek 4</vt:lpstr>
      <vt:lpstr>Snímek 5</vt:lpstr>
      <vt:lpstr>Zjednodušený model atomu</vt:lpstr>
      <vt:lpstr>Zapamatujte si! </vt:lpstr>
      <vt:lpstr>Model atomu</vt:lpstr>
      <vt:lpstr>Periodická soustava prvků</vt:lpstr>
      <vt:lpstr>Co najdeme o prvku v periodické tabulce?</vt:lpstr>
      <vt:lpstr>Modely atomů různých chemických prvků</vt:lpstr>
      <vt:lpstr>Snímek 12</vt:lpstr>
      <vt:lpstr>Snímek 13</vt:lpstr>
      <vt:lpstr>Použité zdroje: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Délka</dc:title>
  <dc:creator>Kejkrt</dc:creator>
  <cp:lastModifiedBy>Dum</cp:lastModifiedBy>
  <cp:revision>221</cp:revision>
  <dcterms:created xsi:type="dcterms:W3CDTF">2013-01-16T20:09:48Z</dcterms:created>
  <dcterms:modified xsi:type="dcterms:W3CDTF">2015-07-17T07:42:09Z</dcterms:modified>
</cp:coreProperties>
</file>