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2" r:id="rId12"/>
    <p:sldId id="266" r:id="rId13"/>
    <p:sldId id="267" r:id="rId14"/>
    <p:sldId id="269" r:id="rId15"/>
    <p:sldId id="268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351BD-5D9C-47E8-A147-48B809CC67F1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15434-5ADD-4D0A-A8F1-65FF2C57D44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2546954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Skladba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pro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VY_32_INOVACE_02_Podmět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PODMĚT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/>
              <a:t>(skladba)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76256" y="5805264"/>
            <a:ext cx="1688232" cy="553616"/>
          </a:xfrm>
        </p:spPr>
        <p:txBody>
          <a:bodyPr>
            <a:normAutofit/>
          </a:bodyPr>
          <a:lstStyle/>
          <a:p>
            <a:r>
              <a:rPr lang="cs-CZ" sz="1100" dirty="0" smtClean="0"/>
              <a:t>Šárka Fulínová</a:t>
            </a:r>
          </a:p>
          <a:p>
            <a:r>
              <a:rPr lang="cs-CZ" sz="1100" dirty="0" smtClean="0"/>
              <a:t>2.ZŠ Dobříš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04664"/>
            <a:ext cx="87639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ZÁKLADNÍ VĚTNÉ ČLENY</a:t>
            </a:r>
            <a:endParaRPr lang="cs-CZ" sz="54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528" y="2924944"/>
            <a:ext cx="3096344" cy="187220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PODMĚT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652120" y="2924944"/>
            <a:ext cx="3096344" cy="187220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PŘÍSUDEK</a:t>
            </a:r>
            <a:endParaRPr lang="cs-CZ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067944" y="2996952"/>
            <a:ext cx="90441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latin typeface="Arial" pitchFamily="34" charset="0"/>
                <a:cs typeface="Arial" pitchFamily="34" charset="0"/>
              </a:rPr>
              <a:t>+</a:t>
            </a:r>
            <a:endParaRPr lang="cs-CZ" sz="9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Veselý obličej 16"/>
          <p:cNvSpPr/>
          <p:nvPr/>
        </p:nvSpPr>
        <p:spPr>
          <a:xfrm>
            <a:off x="827584" y="2492896"/>
            <a:ext cx="1728192" cy="1944216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ovací čára 18"/>
          <p:cNvCxnSpPr>
            <a:stCxn id="17" idx="0"/>
          </p:cNvCxnSpPr>
          <p:nvPr/>
        </p:nvCxnSpPr>
        <p:spPr>
          <a:xfrm rot="5400000" flipH="1" flipV="1">
            <a:off x="1511660" y="2312876"/>
            <a:ext cx="3600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>
            <a:stCxn id="17" idx="1"/>
          </p:cNvCxnSpPr>
          <p:nvPr/>
        </p:nvCxnSpPr>
        <p:spPr>
          <a:xfrm rot="16200000" flipV="1">
            <a:off x="631746" y="2328694"/>
            <a:ext cx="500748" cy="3971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stCxn id="17" idx="2"/>
          </p:cNvCxnSpPr>
          <p:nvPr/>
        </p:nvCxnSpPr>
        <p:spPr>
          <a:xfrm rot="10800000">
            <a:off x="395536" y="3429000"/>
            <a:ext cx="432048" cy="360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>
            <a:stCxn id="17" idx="3"/>
          </p:cNvCxnSpPr>
          <p:nvPr/>
        </p:nvCxnSpPr>
        <p:spPr>
          <a:xfrm rot="5400000">
            <a:off x="775762" y="4132202"/>
            <a:ext cx="284724" cy="3250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>
            <a:stCxn id="17" idx="4"/>
          </p:cNvCxnSpPr>
          <p:nvPr/>
        </p:nvCxnSpPr>
        <p:spPr>
          <a:xfrm rot="5400000">
            <a:off x="1439652" y="4689140"/>
            <a:ext cx="504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>
            <a:stCxn id="17" idx="6"/>
          </p:cNvCxnSpPr>
          <p:nvPr/>
        </p:nvCxnSpPr>
        <p:spPr>
          <a:xfrm flipV="1">
            <a:off x="2555776" y="3429000"/>
            <a:ext cx="1440160" cy="360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>
            <a:stCxn id="17" idx="7"/>
          </p:cNvCxnSpPr>
          <p:nvPr/>
        </p:nvCxnSpPr>
        <p:spPr>
          <a:xfrm rot="5400000" flipH="1" flipV="1">
            <a:off x="2718918" y="1428594"/>
            <a:ext cx="932796" cy="1765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>
            <a:stCxn id="17" idx="5"/>
          </p:cNvCxnSpPr>
          <p:nvPr/>
        </p:nvCxnSpPr>
        <p:spPr>
          <a:xfrm rot="16200000" flipH="1">
            <a:off x="2682914" y="3772162"/>
            <a:ext cx="1004804" cy="1765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4355976" y="1196752"/>
            <a:ext cx="464742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CO VYJADŘUJE?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JAK SE PTÁME?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ČÍM JE VYJÁDŘEN?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539552" y="332656"/>
            <a:ext cx="27238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Podmět</a:t>
            </a:r>
            <a:endParaRPr lang="cs-CZ" sz="54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7364517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Vyjadřuje: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-původce děje</a:t>
            </a: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-nositele vlastnosti.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548680"/>
            <a:ext cx="654377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Ptáme  se:</a:t>
            </a:r>
          </a:p>
          <a:p>
            <a:endParaRPr lang="cs-CZ" sz="8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8000" b="1" dirty="0" smtClean="0">
                <a:latin typeface="Arial" pitchFamily="34" charset="0"/>
                <a:cs typeface="Arial" pitchFamily="34" charset="0"/>
              </a:rPr>
              <a:t>Kdo? Co? </a:t>
            </a:r>
          </a:p>
          <a:p>
            <a:r>
              <a:rPr lang="cs-CZ" sz="8000" b="1" dirty="0" smtClean="0">
                <a:latin typeface="Arial" pitchFamily="34" charset="0"/>
                <a:cs typeface="Arial" pitchFamily="34" charset="0"/>
              </a:rPr>
              <a:t>+ přísudkem.</a:t>
            </a:r>
            <a:endParaRPr lang="cs-CZ" sz="8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692696"/>
            <a:ext cx="7148111" cy="3816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Je vyjádřen:</a:t>
            </a:r>
          </a:p>
          <a:p>
            <a:endParaRPr lang="cs-CZ" sz="5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5400" b="1" dirty="0" smtClean="0">
                <a:latin typeface="Arial" pitchFamily="34" charset="0"/>
                <a:cs typeface="Arial" pitchFamily="34" charset="0"/>
              </a:rPr>
              <a:t>-podstatným jménem</a:t>
            </a:r>
          </a:p>
          <a:p>
            <a:r>
              <a:rPr lang="cs-CZ" sz="5400" b="1" dirty="0" smtClean="0">
                <a:latin typeface="Arial" pitchFamily="34" charset="0"/>
                <a:cs typeface="Arial" pitchFamily="34" charset="0"/>
              </a:rPr>
              <a:t> (i 2-10).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548680"/>
            <a:ext cx="8571577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PŘÍKLADY!!!!!!!</a:t>
            </a:r>
          </a:p>
          <a:p>
            <a:endParaRPr lang="cs-CZ" sz="36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Jan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šel do kina. (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podstatné jméno)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Zdravý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nepůjde mezi nemocné.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 (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přídavné jméno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Já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nepojedu s vámi na výlet.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 (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zájmeno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764704"/>
            <a:ext cx="7306231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Všichni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čtyři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pojedou na závody.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(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číslovka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Cvičit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je pro naše tělo zdravé.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(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sloveso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Každé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proč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má své proto.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(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příslovce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64704"/>
            <a:ext cx="7545655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Nad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je předložka. (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předložka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Ale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je spojka souřadicí.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    (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spojka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Kéž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je částice.      (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částice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Mezi dětmi znělo </a:t>
            </a:r>
            <a:r>
              <a:rPr lang="cs-CZ" sz="36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bác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    (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citoslovce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692696"/>
            <a:ext cx="586250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DĚLENÍ  PODMĚTU</a:t>
            </a:r>
          </a:p>
          <a:p>
            <a:endParaRPr lang="cs-CZ" sz="4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7544" y="3573016"/>
            <a:ext cx="3024336" cy="72008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VYJÁDŘENÝ</a:t>
            </a:r>
            <a:endParaRPr lang="cs-CZ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652120" y="3501008"/>
            <a:ext cx="3024336" cy="72008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NEVYJÁDŘENÝ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059832" y="5013176"/>
            <a:ext cx="3024336" cy="72008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VŠEOBECNÝ</a:t>
            </a:r>
            <a:endParaRPr lang="cs-CZ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Šipka dolů 8"/>
          <p:cNvSpPr/>
          <p:nvPr/>
        </p:nvSpPr>
        <p:spPr>
          <a:xfrm>
            <a:off x="2483768" y="1772816"/>
            <a:ext cx="360040" cy="151216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ů 9"/>
          <p:cNvSpPr/>
          <p:nvPr/>
        </p:nvSpPr>
        <p:spPr>
          <a:xfrm>
            <a:off x="4427984" y="1700808"/>
            <a:ext cx="432048" cy="288032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ů 10"/>
          <p:cNvSpPr/>
          <p:nvPr/>
        </p:nvSpPr>
        <p:spPr>
          <a:xfrm>
            <a:off x="6372200" y="1772816"/>
            <a:ext cx="360040" cy="144016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04664"/>
            <a:ext cx="8494633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i="1" u="sng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VYJÁDŘENÝ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Jana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půjde po škole do kina.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i="1" u="sng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NEVYJÁDŘENÝ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Nešla do kina. ( PO-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ona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cs-CZ" sz="3600" b="1" i="1" u="sng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i="1" u="sng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VŠEOBECNÝ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Hlásili to v rozhlase. (PO-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oni, NĚKDO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8789586" cy="69865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Vyhledejte a podtrhněte ve větách podmět:</a:t>
            </a:r>
          </a:p>
          <a:p>
            <a:endParaRPr lang="cs-CZ" sz="3200" b="1" u="sng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Nikdo mi nic nezakazoval. Učebnice a sešity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l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ežely na lavici. Honza je milým 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polečníkem. Slavnosti se zúčastnili dělníci,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t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echnici a úředníci. Velký mrak zakryl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ú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plně slunce. Malá Adélka spala spokojeně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kočárku. Vosy vykusují a vysávají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řezrálé ovoce. Svět se pomalu mění.</a:t>
            </a:r>
          </a:p>
          <a:p>
            <a:endParaRPr lang="cs-CZ" sz="3200" b="1" u="sng" dirty="0">
              <a:latin typeface="Arial" pitchFamily="34" charset="0"/>
              <a:cs typeface="Arial" pitchFamily="34" charset="0"/>
            </a:endParaRPr>
          </a:p>
          <a:p>
            <a:endParaRPr lang="cs-CZ" sz="3200" b="1" u="sng" dirty="0" smtClean="0">
              <a:latin typeface="Arial" pitchFamily="34" charset="0"/>
              <a:cs typeface="Arial" pitchFamily="34" charset="0"/>
            </a:endParaRPr>
          </a:p>
          <a:p>
            <a:endParaRPr lang="cs-CZ" sz="3200" b="1" u="sng" dirty="0">
              <a:latin typeface="Arial" pitchFamily="34" charset="0"/>
              <a:cs typeface="Arial" pitchFamily="34" charset="0"/>
            </a:endParaRPr>
          </a:p>
          <a:p>
            <a:endParaRPr lang="cs-CZ" sz="3200" b="1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9617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34008"/>
            <a:ext cx="8127546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Nikdo – zájmeno (holý PO)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Učebnice a sešity- podstatné jméno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       (několikanásobný PO)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Honza – podstatné jméno (holý PO)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Technici, úředníci a dělníci – podstatné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jméno (několikanásobný PO)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Mrak – podstatné jméno (holý PO)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Adélka – podstatné jméno (holý PO)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Vosy – podstatné jméno (holý PO)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Svět – podstatné jméno (holý PO)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4167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0458"/>
            <a:ext cx="9087744" cy="69865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Nikdo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mi nic nezakazoval. </a:t>
            </a:r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Učebnice a sešity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l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ežely na lavici. </a:t>
            </a:r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Honza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je milým společníkem.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lavnosti se zúčastnili </a:t>
            </a:r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dělníci, technici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úředníci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 Velký </a:t>
            </a:r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mrak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zakryl úplně slunce.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Malá </a:t>
            </a:r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Adélka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spala spokojeně v kočárku.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Vosy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vykusují a vysávají přezrálé ovoce.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Svět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se pomalu mění.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9952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575945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76805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382</Words>
  <Application>Microsoft Office PowerPoint</Application>
  <PresentationFormat>Předvádění na obrazovce (4:3)</PresentationFormat>
  <Paragraphs>113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PODMĚT (skladba)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SKLADBA ŠESTÝ ROČNÍK</dc:title>
  <dc:creator>OEM</dc:creator>
  <cp:lastModifiedBy>OEM</cp:lastModifiedBy>
  <cp:revision>19</cp:revision>
  <dcterms:created xsi:type="dcterms:W3CDTF">2010-10-18T08:43:18Z</dcterms:created>
  <dcterms:modified xsi:type="dcterms:W3CDTF">2011-11-18T11:29:58Z</dcterms:modified>
</cp:coreProperties>
</file>