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3"/>
  </p:notesMasterIdLst>
  <p:sldIdLst>
    <p:sldId id="271" r:id="rId2"/>
    <p:sldId id="256" r:id="rId3"/>
    <p:sldId id="293" r:id="rId4"/>
    <p:sldId id="294" r:id="rId5"/>
    <p:sldId id="296" r:id="rId6"/>
    <p:sldId id="297" r:id="rId7"/>
    <p:sldId id="295" r:id="rId8"/>
    <p:sldId id="298" r:id="rId9"/>
    <p:sldId id="299" r:id="rId10"/>
    <p:sldId id="264" r:id="rId11"/>
    <p:sldId id="27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26B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0941" autoAdjust="0"/>
  </p:normalViewPr>
  <p:slideViewPr>
    <p:cSldViewPr>
      <p:cViewPr>
        <p:scale>
          <a:sx n="60" d="100"/>
          <a:sy n="60" d="100"/>
        </p:scale>
        <p:origin x="-1344" y="-7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10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BF16B86-A335-4EE1-B3D4-E8B3B7A3E8E1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85F6A-ABA3-42A7-ADDE-4B15A1B022AE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7F21BE3-76AA-490E-BD07-1860B29E1202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5AB5AB-66F4-4942-825D-0E4F786F30E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E86D2-7E3C-4742-A6D9-1C3EB0B0481D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C99FDB-668D-42B0-A81C-2B7813F61846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D06BB2E-28D2-4AF5-B87E-89C2CC66AAC7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39A915-7E57-4723-8FEF-337C9002123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C9015A-28E9-4EC2-B69B-9F122839CCB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1C022B-96D2-47DC-B609-F553001CA3D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9D0E71A-3D8A-48A5-8747-860C47D8EF8B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A6A416D-4E2C-46CB-917A-F821D03A4C80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Feeling_magnetic_repulsion.JPG" TargetMode="External"/><Relationship Id="rId3" Type="http://schemas.openxmlformats.org/officeDocument/2006/relationships/hyperlink" Target="http://creativecommons.org/licenses/by-sa/3.0/deed.en" TargetMode="External"/><Relationship Id="rId7" Type="http://schemas.openxmlformats.org/officeDocument/2006/relationships/hyperlink" Target="http://commons.wikimedia.org/wiki/File:Elektromagnet-2.png?uselang=cs" TargetMode="External"/><Relationship Id="rId2" Type="http://schemas.openxmlformats.org/officeDocument/2006/relationships/hyperlink" Target="http://en.wikipedia.org/wiki/en:Creative_Common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reativecommons.org/licenses/by-sa/3.0/deed.cs" TargetMode="External"/><Relationship Id="rId5" Type="http://schemas.openxmlformats.org/officeDocument/2006/relationships/hyperlink" Target="http://en.wikipedia.org/wiki/cs:Creative_Commons" TargetMode="External"/><Relationship Id="rId4" Type="http://schemas.openxmlformats.org/officeDocument/2006/relationships/hyperlink" Target="http://cs.wikipedia.org/wiki/Soubor:Magnetite.jpg" TargetMode="External"/><Relationship Id="rId9" Type="http://schemas.openxmlformats.org/officeDocument/2006/relationships/hyperlink" Target="http://commons.wikimedia.org/wiki/File:Feeling_magnetic_attractio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1908" y="273213"/>
            <a:ext cx="57721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529" y="1556792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latin typeface="Candara" panose="020E0502030303020204" pitchFamily="34" charset="0"/>
              </a:rPr>
              <a:t>Číslo </a:t>
            </a:r>
            <a:r>
              <a:rPr lang="cs-CZ" dirty="0" smtClean="0">
                <a:latin typeface="Candara" panose="020E0502030303020204" pitchFamily="34" charset="0"/>
              </a:rPr>
              <a:t>projektu: </a:t>
            </a:r>
            <a:r>
              <a:rPr lang="cs-CZ" b="1" dirty="0" smtClean="0">
                <a:latin typeface="Candara" panose="020E0502030303020204" pitchFamily="34" charset="0"/>
              </a:rPr>
              <a:t>CZ.1.07/1.4.00/21.3811</a:t>
            </a:r>
            <a:endParaRPr lang="cs-CZ" b="1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Název DUM</a:t>
            </a:r>
            <a:r>
              <a:rPr lang="cs-CZ" dirty="0" smtClean="0">
                <a:latin typeface="Candara" panose="020E0502030303020204" pitchFamily="34" charset="0"/>
              </a:rPr>
              <a:t>: </a:t>
            </a:r>
            <a:r>
              <a:rPr lang="cs-CZ" b="1" dirty="0" smtClean="0">
                <a:latin typeface="Candara" panose="020E0502030303020204" pitchFamily="34" charset="0"/>
              </a:rPr>
              <a:t>Magnety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Číslo </a:t>
            </a:r>
            <a:r>
              <a:rPr lang="cs-CZ" dirty="0" smtClean="0">
                <a:latin typeface="Candara" panose="020E0502030303020204" pitchFamily="34" charset="0"/>
              </a:rPr>
              <a:t>DUM: III/2/FY/2/2/18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Vzdělávací </a:t>
            </a:r>
            <a:r>
              <a:rPr lang="cs-CZ" dirty="0" smtClean="0">
                <a:latin typeface="Candara" panose="020E0502030303020204" pitchFamily="34" charset="0"/>
              </a:rPr>
              <a:t>předmět: Fyzika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Tematická </a:t>
            </a:r>
            <a:r>
              <a:rPr lang="cs-CZ" dirty="0" smtClean="0">
                <a:latin typeface="Candara" panose="020E0502030303020204" pitchFamily="34" charset="0"/>
              </a:rPr>
              <a:t>oblast: Elektrické a magnetické jevy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 smtClean="0">
                <a:latin typeface="Candara" panose="020E0502030303020204" pitchFamily="34" charset="0"/>
              </a:rPr>
              <a:t>Autor: </a:t>
            </a:r>
            <a:r>
              <a:rPr lang="cs-CZ" b="1" dirty="0" smtClean="0">
                <a:latin typeface="Candara" panose="020E0502030303020204" pitchFamily="34" charset="0"/>
              </a:rPr>
              <a:t>Mgr</a:t>
            </a:r>
            <a:r>
              <a:rPr lang="cs-CZ" b="1" dirty="0">
                <a:latin typeface="Candara" panose="020E0502030303020204" pitchFamily="34" charset="0"/>
              </a:rPr>
              <a:t>. Petra </a:t>
            </a:r>
            <a:r>
              <a:rPr lang="cs-CZ" b="1" dirty="0" err="1">
                <a:latin typeface="Candara" panose="020E0502030303020204" pitchFamily="34" charset="0"/>
              </a:rPr>
              <a:t>Kejkrtová</a:t>
            </a:r>
            <a:endParaRPr lang="cs-CZ" b="1" dirty="0">
              <a:latin typeface="Candara" panose="020E0502030303020204" pitchFamily="34" charset="0"/>
            </a:endParaRPr>
          </a:p>
          <a:p>
            <a:r>
              <a:rPr lang="cs-CZ" dirty="0" smtClean="0">
                <a:latin typeface="Candara" panose="020E0502030303020204" pitchFamily="34" charset="0"/>
              </a:rPr>
              <a:t>Anotace: Žák </a:t>
            </a:r>
            <a:r>
              <a:rPr lang="cs-CZ" dirty="0">
                <a:latin typeface="Candara" panose="020E0502030303020204" pitchFamily="34" charset="0"/>
              </a:rPr>
              <a:t>se seznámí </a:t>
            </a:r>
            <a:r>
              <a:rPr lang="cs-CZ" dirty="0" smtClean="0">
                <a:latin typeface="Candara" panose="020E0502030303020204" pitchFamily="34" charset="0"/>
              </a:rPr>
              <a:t>s jednotlivými druhy magnetů, naučí se určovat magnetické póly magnetů. Žák pozná, jak na sebe vzájemně magnety působí a jak působí na předměty v jejich okolí.</a:t>
            </a:r>
          </a:p>
          <a:p>
            <a:r>
              <a:rPr lang="cs-CZ" dirty="0" smtClean="0">
                <a:latin typeface="Candara" panose="020E0502030303020204" pitchFamily="34" charset="0"/>
              </a:rPr>
              <a:t>Klíčová </a:t>
            </a:r>
            <a:r>
              <a:rPr lang="cs-CZ" dirty="0">
                <a:latin typeface="Candara" panose="020E0502030303020204" pitchFamily="34" charset="0"/>
              </a:rPr>
              <a:t>slova</a:t>
            </a:r>
            <a:r>
              <a:rPr lang="cs-CZ" dirty="0" smtClean="0">
                <a:latin typeface="Candara" panose="020E0502030303020204" pitchFamily="34" charset="0"/>
              </a:rPr>
              <a:t>: Magnety přírodní a umělé, póly magnetů, vzájemné působení  magnetů.</a:t>
            </a:r>
          </a:p>
          <a:p>
            <a:r>
              <a:rPr lang="cs-CZ" dirty="0" smtClean="0">
                <a:latin typeface="Candara" panose="020E0502030303020204" pitchFamily="34" charset="0"/>
              </a:rPr>
              <a:t>Metodické pokyny: PC</a:t>
            </a:r>
            <a:r>
              <a:rPr lang="cs-CZ" dirty="0">
                <a:latin typeface="Candara" panose="020E0502030303020204" pitchFamily="34" charset="0"/>
              </a:rPr>
              <a:t>, DTP, metodické pokyny jsou součástí </a:t>
            </a:r>
            <a:r>
              <a:rPr lang="cs-CZ" dirty="0" smtClean="0">
                <a:latin typeface="Candara" panose="020E0502030303020204" pitchFamily="34" charset="0"/>
              </a:rPr>
              <a:t>materiálu.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Druh učebního </a:t>
            </a:r>
            <a:r>
              <a:rPr lang="cs-CZ" dirty="0" smtClean="0">
                <a:latin typeface="Candara" panose="020E0502030303020204" pitchFamily="34" charset="0"/>
              </a:rPr>
              <a:t>materiálu: Prezentace </a:t>
            </a:r>
            <a:r>
              <a:rPr lang="cs-CZ" dirty="0">
                <a:latin typeface="Candara" panose="020E0502030303020204" pitchFamily="34" charset="0"/>
              </a:rPr>
              <a:t>doplněná fotografiemi a úkoly.</a:t>
            </a:r>
          </a:p>
          <a:p>
            <a:r>
              <a:rPr lang="cs-CZ" dirty="0">
                <a:latin typeface="Candara" panose="020E0502030303020204" pitchFamily="34" charset="0"/>
              </a:rPr>
              <a:t>Druh </a:t>
            </a:r>
            <a:r>
              <a:rPr lang="cs-CZ" dirty="0" smtClean="0">
                <a:latin typeface="Candara" panose="020E0502030303020204" pitchFamily="34" charset="0"/>
              </a:rPr>
              <a:t>interaktivity: Kombinovaná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Cílová </a:t>
            </a:r>
            <a:r>
              <a:rPr lang="cs-CZ" dirty="0" smtClean="0">
                <a:latin typeface="Candara" panose="020E0502030303020204" pitchFamily="34" charset="0"/>
              </a:rPr>
              <a:t>skupina: Žák </a:t>
            </a:r>
            <a:r>
              <a:rPr lang="cs-CZ" dirty="0">
                <a:latin typeface="Candara" panose="020E0502030303020204" pitchFamily="34" charset="0"/>
              </a:rPr>
              <a:t>6</a:t>
            </a:r>
            <a:r>
              <a:rPr lang="cs-CZ" dirty="0" smtClean="0">
                <a:latin typeface="Candara" panose="020E0502030303020204" pitchFamily="34" charset="0"/>
              </a:rPr>
              <a:t>. </a:t>
            </a:r>
            <a:r>
              <a:rPr lang="cs-CZ" dirty="0">
                <a:latin typeface="Candara" panose="020E0502030303020204" pitchFamily="34" charset="0"/>
              </a:rPr>
              <a:t>ročníku</a:t>
            </a:r>
          </a:p>
          <a:p>
            <a:r>
              <a:rPr lang="cs-CZ" dirty="0">
                <a:latin typeface="Candara" panose="020E0502030303020204" pitchFamily="34" charset="0"/>
              </a:rPr>
              <a:t>Datum vzniku </a:t>
            </a:r>
            <a:r>
              <a:rPr lang="cs-CZ" dirty="0" smtClean="0">
                <a:latin typeface="Candara" panose="020E0502030303020204" pitchFamily="34" charset="0"/>
              </a:rPr>
              <a:t>DUM: 8.7.2013</a:t>
            </a:r>
            <a:endParaRPr lang="cs-CZ" dirty="0">
              <a:latin typeface="Candara" panose="020E0502030303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73415" y="6045074"/>
            <a:ext cx="473392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795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Petra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Kejkrtová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971600" y="3068960"/>
            <a:ext cx="6572482" cy="1753294"/>
          </a:xfrm>
        </p:spPr>
        <p:txBody>
          <a:bodyPr>
            <a:normAutofit/>
          </a:bodyPr>
          <a:lstStyle/>
          <a:p>
            <a:pPr algn="ctr"/>
            <a:r>
              <a:rPr lang="cs-CZ" sz="5400" b="0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Magnety</a:t>
            </a:r>
            <a:endParaRPr lang="cs-CZ" sz="5400" b="0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1691680" y="800768"/>
            <a:ext cx="5276338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7239000" cy="554701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Magnet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 je těleso, které kolem sebe vytváří magnetické pole.</a:t>
            </a:r>
          </a:p>
          <a:p>
            <a:pPr>
              <a:buFont typeface="Arial" pitchFamily="34" charset="0"/>
              <a:buChar char="•"/>
            </a:pPr>
            <a:endParaRPr lang="cs-CZ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Vyskytuje se formě: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a)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Permanentního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(trvalého) magnetu – nepotřebuje k vytvoření magnetického pole vnější vlivy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b)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 Elektromagnetu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– vytváří magnetické pole pouze při průchodu elektrického proudu</a:t>
            </a:r>
            <a:endParaRPr lang="cs-CZ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941168"/>
            <a:ext cx="2088232" cy="1426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48620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239000" cy="566936"/>
          </a:xfrm>
        </p:spPr>
        <p:txBody>
          <a:bodyPr>
            <a:normAutofit/>
          </a:bodyPr>
          <a:lstStyle/>
          <a:p>
            <a:pPr algn="ctr"/>
            <a:r>
              <a:rPr lang="cs-CZ" sz="3200" b="0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Magnety přírodní a umělé</a:t>
            </a:r>
            <a:endParaRPr lang="cs-CZ" sz="3200" b="0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7239000" cy="5661248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Magnety také rozdělujeme na přírodní a umělé.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Přírodní magnet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–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magnetovec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Je to nerost, který se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vyskytuje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v přírodě. Obsahuje železo </a:t>
            </a:r>
            <a:endParaRPr lang="cs-CZ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a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přitahuje k sobě drobné </a:t>
            </a:r>
            <a:endParaRPr lang="cs-CZ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kovové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předměty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.</a:t>
            </a:r>
          </a:p>
          <a:p>
            <a:pPr marL="0" indent="0">
              <a:buNone/>
            </a:pPr>
            <a:endParaRPr lang="cs-CZ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Umělý magnet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– používá se v praxi nejčastěji, vyrábí se z tzv. feritů.</a:t>
            </a:r>
          </a:p>
          <a:p>
            <a:pPr marL="0" indent="0">
              <a:buNone/>
            </a:pPr>
            <a:endParaRPr lang="cs-CZ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Předměty přitahované magnetem jsou z feromagnetické látky (železo, kobalt, nikl nebo některé slitiny).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b="1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b="1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204864"/>
            <a:ext cx="23622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6211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239000" cy="554320"/>
          </a:xfrm>
        </p:spPr>
        <p:txBody>
          <a:bodyPr>
            <a:normAutofit/>
          </a:bodyPr>
          <a:lstStyle/>
          <a:p>
            <a:pPr algn="ctr"/>
            <a:r>
              <a:rPr lang="cs-CZ" sz="2800" b="0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Umělé magnety</a:t>
            </a:r>
            <a:endParaRPr lang="cs-CZ" sz="2800" b="0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pic>
        <p:nvPicPr>
          <p:cNvPr id="3" name="Picture 2" descr="C:\Users\petra.kejkrtova\Pictures\2013-07-06 001\P10609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7091264" cy="531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318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7239000" cy="6120680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Vezmeme tyčový magnet a vložíme ho do hromady hřebíčků.</a:t>
            </a:r>
          </a:p>
          <a:p>
            <a:endParaRPr lang="cs-CZ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endParaRPr lang="cs-CZ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endParaRPr lang="cs-CZ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endParaRPr lang="cs-CZ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pPr marL="0" indent="0">
              <a:buNone/>
            </a:pPr>
            <a:endParaRPr lang="cs-CZ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endParaRPr lang="cs-CZ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endParaRPr lang="cs-CZ" dirty="0" smtClean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Místům, kde se přichytí nejvíce hřebíčků říkáme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póly magnetu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.</a:t>
            </a:r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Tyčový magnet má dva různé póly.</a:t>
            </a:r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Místu, kde se přichytí nejméně hřebíčků říkáme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netečné pásmo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. </a:t>
            </a:r>
            <a:endParaRPr lang="cs-CZ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pic>
        <p:nvPicPr>
          <p:cNvPr id="1026" name="Picture 2" descr="C:\Users\petra.kejkrtova\Pictures\2013-07-18 001\P10700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80728"/>
            <a:ext cx="137845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petra.kejkrtova\Pictures\2013-07-21 001\P107007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20101"/>
            <a:ext cx="3672408" cy="2291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9509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4327" y="476672"/>
            <a:ext cx="7239000" cy="554320"/>
          </a:xfrm>
        </p:spPr>
        <p:txBody>
          <a:bodyPr>
            <a:normAutofit/>
          </a:bodyPr>
          <a:lstStyle/>
          <a:p>
            <a:pPr algn="ctr"/>
            <a:r>
              <a:rPr lang="cs-CZ" sz="2800" b="0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Póly magnetu</a:t>
            </a:r>
            <a:endParaRPr lang="cs-CZ" sz="2800" b="0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sp>
        <p:nvSpPr>
          <p:cNvPr id="6" name="Krychle 5"/>
          <p:cNvSpPr/>
          <p:nvPr/>
        </p:nvSpPr>
        <p:spPr>
          <a:xfrm>
            <a:off x="827584" y="3356992"/>
            <a:ext cx="3024336" cy="792088"/>
          </a:xfrm>
          <a:prstGeom prst="cub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Candara" pitchFamily="34" charset="0"/>
              </a:rPr>
              <a:t>N</a:t>
            </a:r>
            <a:endParaRPr lang="cs-CZ" sz="3600" dirty="0">
              <a:latin typeface="Candara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8922" y="3335523"/>
            <a:ext cx="3067050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921183" y="1937732"/>
            <a:ext cx="22252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Netečné pásmo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1123" y="5542718"/>
            <a:ext cx="29161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Severní pól magnetu</a:t>
            </a:r>
          </a:p>
          <a:p>
            <a: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  z angl. NORTH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60032" y="5542717"/>
            <a:ext cx="25667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Jižní pól magnetu</a:t>
            </a:r>
          </a:p>
          <a:p>
            <a: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   z angl. SOUTH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cxnSp>
        <p:nvCxnSpPr>
          <p:cNvPr id="12" name="Přímá spojnice 11"/>
          <p:cNvCxnSpPr/>
          <p:nvPr/>
        </p:nvCxnSpPr>
        <p:spPr>
          <a:xfrm flipH="1">
            <a:off x="3851920" y="2564904"/>
            <a:ext cx="181907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1331640" y="4293096"/>
            <a:ext cx="504056" cy="12496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5868144" y="4170548"/>
            <a:ext cx="227964" cy="13721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4936318" y="3554976"/>
            <a:ext cx="4203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latin typeface="Candara" pitchFamily="34" charset="0"/>
              </a:rPr>
              <a:t>S</a:t>
            </a:r>
            <a:endParaRPr lang="cs-CZ" sz="3600" dirty="0">
              <a:solidFill>
                <a:schemeClr val="bg1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4757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9" grpId="0"/>
      <p:bldP spid="10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239000" cy="482312"/>
          </a:xfrm>
        </p:spPr>
        <p:txBody>
          <a:bodyPr>
            <a:normAutofit/>
          </a:bodyPr>
          <a:lstStyle/>
          <a:p>
            <a:pPr algn="ctr"/>
            <a:r>
              <a:rPr lang="cs-CZ" sz="2800" b="0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Vzájemné  působení dvou magnetů</a:t>
            </a:r>
            <a:endParaRPr lang="cs-CZ" sz="2800" b="0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688661"/>
            <a:ext cx="2286000" cy="178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3213310"/>
            <a:ext cx="2448272" cy="348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20452" y="1268760"/>
            <a:ext cx="682250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Nesouhlasné póly dvou magnetů se navzájem přitahují magnetickou silou.</a:t>
            </a:r>
            <a:endParaRPr lang="cs-CZ" sz="2600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1704" y="3213992"/>
            <a:ext cx="2451100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>
            <a:off x="2843003" y="2868079"/>
            <a:ext cx="720080" cy="0"/>
          </a:xfrm>
          <a:prstGeom prst="straightConnector1">
            <a:avLst/>
          </a:prstGeom>
          <a:ln w="317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698776" y="2730761"/>
            <a:ext cx="8588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98366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239000" cy="482312"/>
          </a:xfrm>
        </p:spPr>
        <p:txBody>
          <a:bodyPr>
            <a:normAutofit/>
          </a:bodyPr>
          <a:lstStyle/>
          <a:p>
            <a:pPr algn="ctr"/>
            <a:r>
              <a:rPr lang="cs-CZ" sz="2800" b="0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Vzájemné  působení dvou magnetů</a:t>
            </a:r>
            <a:endParaRPr lang="cs-CZ" sz="2800" b="0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003" y="4869160"/>
            <a:ext cx="2286198" cy="1524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8974" y="2635683"/>
            <a:ext cx="2448272" cy="348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20452" y="1268760"/>
            <a:ext cx="682250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Souhlasné póly dvou magnetů se navzájem odpuzují magnetickou silou.</a:t>
            </a:r>
            <a:endParaRPr lang="cs-CZ" sz="2600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3923928" y="2380579"/>
            <a:ext cx="720080" cy="0"/>
          </a:xfrm>
          <a:prstGeom prst="straightConnector1">
            <a:avLst/>
          </a:prstGeom>
          <a:ln w="317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58409" y="2243260"/>
            <a:ext cx="8588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0506" y="2635683"/>
            <a:ext cx="1294077" cy="352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51217" y="2631707"/>
            <a:ext cx="1294077" cy="352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40770" y="3863815"/>
            <a:ext cx="245110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3283" y="3863036"/>
            <a:ext cx="2493963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8409" y="3429000"/>
            <a:ext cx="8588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40271" y="3429000"/>
            <a:ext cx="8588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31756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5" name="Text Box 5"/>
          <p:cNvSpPr txBox="1">
            <a:spLocks noChangeArrowheads="1"/>
          </p:cNvSpPr>
          <p:nvPr/>
        </p:nvSpPr>
        <p:spPr bwMode="auto">
          <a:xfrm>
            <a:off x="401461" y="223099"/>
            <a:ext cx="28184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5000"/>
              </a:spcAft>
            </a:pPr>
            <a:r>
              <a:rPr lang="cs-CZ" sz="3200" dirty="0">
                <a:solidFill>
                  <a:schemeClr val="bg1"/>
                </a:solidFill>
                <a:latin typeface="Candara" panose="020E0502030303020204" pitchFamily="34" charset="0"/>
              </a:rPr>
              <a:t>Otázky a úkoly:</a:t>
            </a:r>
            <a:endParaRPr lang="cs-CZ" sz="3200" b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189808" y="807874"/>
            <a:ext cx="8942387" cy="6093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/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1. Z jakého materiálu se zhotovují umělé magnety?</a:t>
            </a:r>
          </a:p>
          <a:p>
            <a:pPr marL="0" indent="0">
              <a:buNone/>
            </a:pPr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Vyrábějí se z feritů.</a:t>
            </a:r>
            <a:endParaRPr lang="cs-CZ" sz="2600" baseline="-25000" dirty="0">
              <a:solidFill>
                <a:srgbClr val="C00000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2. Co jsou to feromagnetické látky a jak je poznáš?</a:t>
            </a:r>
          </a:p>
          <a:p>
            <a:pPr marL="0" indent="0"/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Jsou to např. železo, kobalt, nikl. Předmět přiložím k magnetu a pokud je přitahován, je vyroben z feromagnetické látky.</a:t>
            </a:r>
            <a:endParaRPr lang="cs-CZ" sz="2600" baseline="-25000" dirty="0" smtClean="0">
              <a:solidFill>
                <a:srgbClr val="C00000"/>
              </a:solidFill>
              <a:latin typeface="Candara" pitchFamily="34" charset="0"/>
            </a:endParaRPr>
          </a:p>
          <a:p>
            <a:pPr marL="0" indent="0"/>
            <a:r>
              <a:rPr lang="cs-CZ" sz="2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andara" pitchFamily="34" charset="0"/>
              </a:rPr>
              <a:t>3</a:t>
            </a:r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. Na jedné hromádce leží ocelové a měděné piliny. Jak je oddělíš?</a:t>
            </a:r>
          </a:p>
          <a:p>
            <a:pPr marL="0" indent="0"/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Přiložíme magnet, ocelové piliny se přichytí, měděné zůstanou.</a:t>
            </a:r>
            <a:endParaRPr lang="cs-CZ" sz="2600" dirty="0">
              <a:solidFill>
                <a:srgbClr val="C00000"/>
              </a:solidFill>
              <a:latin typeface="Candara" pitchFamily="34" charset="0"/>
            </a:endParaRPr>
          </a:p>
          <a:p>
            <a:pPr marL="0" indent="0"/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4. Jaké druhy magnetu znáš?</a:t>
            </a:r>
            <a:endParaRPr lang="cs-CZ" sz="2600" dirty="0">
              <a:solidFill>
                <a:schemeClr val="accent6">
                  <a:lumMod val="75000"/>
                </a:schemeClr>
              </a:solidFill>
              <a:latin typeface="Candara" pitchFamily="34" charset="0"/>
            </a:endParaRPr>
          </a:p>
          <a:p>
            <a:pPr marL="0" indent="0"/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Permanentní, elektromagnet, umělý, přírodní.</a:t>
            </a:r>
          </a:p>
          <a:p>
            <a:pPr marL="0" indent="0"/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5. Jaké jsou základní části magnetu?</a:t>
            </a:r>
          </a:p>
          <a:p>
            <a:pPr marL="0" indent="0"/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Severní pól, jižní pól, netečné pásmo.</a:t>
            </a:r>
          </a:p>
          <a:p>
            <a:pPr marL="0" indent="0"/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6. Jak na sebe vzájemně magnety působí?</a:t>
            </a:r>
          </a:p>
          <a:p>
            <a:pPr marL="0" indent="0"/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Opačné póly se přitahují, souhlasné póly se odpuzují.</a:t>
            </a:r>
          </a:p>
          <a:p>
            <a:pPr marL="0" indent="0"/>
            <a:endParaRPr lang="cs-CZ" sz="2600" dirty="0">
              <a:solidFill>
                <a:srgbClr val="C00000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268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000"/>
                                        <p:tgtEl>
                                          <p:spTgt spid="2816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2816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5" grpId="0" build="allAtOnce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504056"/>
          </a:xfrm>
        </p:spPr>
        <p:txBody>
          <a:bodyPr>
            <a:normAutofit/>
          </a:bodyPr>
          <a:lstStyle/>
          <a:p>
            <a:pPr algn="l"/>
            <a:r>
              <a:rPr lang="cs-CZ" sz="1700" b="0" dirty="0" smtClean="0">
                <a:solidFill>
                  <a:schemeClr val="tx2">
                    <a:lumMod val="75000"/>
                  </a:schemeClr>
                </a:solidFill>
                <a:latin typeface="Candara" pitchFamily="34" charset="0"/>
              </a:rPr>
              <a:t>Použité zdroje:</a:t>
            </a:r>
            <a:endParaRPr lang="cs-CZ" sz="1600" b="0" dirty="0">
              <a:solidFill>
                <a:srgbClr val="FFC000"/>
              </a:solidFill>
              <a:latin typeface="Candara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5" y="1196752"/>
            <a:ext cx="7812856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>
                <a:latin typeface="Candara" panose="020E0502030303020204" pitchFamily="34" charset="0"/>
              </a:rPr>
              <a:t>ARCHAEODONTOSAURUS</a:t>
            </a:r>
            <a:r>
              <a:rPr lang="cs-CZ" sz="1800" dirty="0">
                <a:latin typeface="Candara" panose="020E0502030303020204" pitchFamily="34" charset="0"/>
              </a:rPr>
              <a:t>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magnetit [online]. [cit. </a:t>
            </a:r>
            <a:r>
              <a:rPr lang="cs-CZ" sz="1800" dirty="0" smtClean="0">
                <a:latin typeface="Candara" panose="020E0502030303020204" pitchFamily="34" charset="0"/>
              </a:rPr>
              <a:t>26.6.2013</a:t>
            </a:r>
            <a:r>
              <a:rPr lang="cs-CZ" sz="1800" dirty="0">
                <a:latin typeface="Candara" panose="020E0502030303020204" pitchFamily="34" charset="0"/>
              </a:rPr>
              <a:t>]. </a:t>
            </a:r>
            <a:r>
              <a:rPr lang="cs-CZ" sz="1800" dirty="0" smtClean="0">
                <a:latin typeface="Candara" panose="020E0502030303020204" pitchFamily="34" charset="0"/>
              </a:rPr>
              <a:t>Dostupný pod licencí </a:t>
            </a:r>
            <a:r>
              <a:rPr lang="en-US" sz="1800" dirty="0">
                <a:latin typeface="Candara" panose="020E0502030303020204" pitchFamily="34" charset="0"/>
                <a:hlinkClick r:id="rId2" tooltip="w:en:Creative Commons"/>
              </a:rPr>
              <a:t>Creative Commons</a:t>
            </a:r>
            <a:r>
              <a:rPr lang="en-US" sz="1800" dirty="0">
                <a:latin typeface="Candara" panose="020E0502030303020204" pitchFamily="34" charset="0"/>
              </a:rPr>
              <a:t> </a:t>
            </a:r>
            <a:r>
              <a:rPr lang="en-US" sz="1800" dirty="0">
                <a:latin typeface="Candara" panose="020E0502030303020204" pitchFamily="34" charset="0"/>
                <a:hlinkClick r:id="rId3"/>
              </a:rPr>
              <a:t>Attribution-Share Alike 3.0 </a:t>
            </a:r>
            <a:r>
              <a:rPr lang="en-US" sz="1800" dirty="0" err="1">
                <a:latin typeface="Candara" panose="020E0502030303020204" pitchFamily="34" charset="0"/>
                <a:hlinkClick r:id="rId3"/>
              </a:rPr>
              <a:t>Unported</a:t>
            </a:r>
            <a:r>
              <a:rPr lang="cs-CZ" sz="1800" dirty="0" smtClean="0">
                <a:latin typeface="Candara" panose="020E0502030303020204" pitchFamily="34" charset="0"/>
              </a:rPr>
              <a:t>na </a:t>
            </a:r>
            <a:r>
              <a:rPr lang="cs-CZ" sz="1800" dirty="0">
                <a:latin typeface="Candara" panose="020E0502030303020204" pitchFamily="34" charset="0"/>
              </a:rPr>
              <a:t>WWW: </a:t>
            </a:r>
            <a:r>
              <a:rPr lang="cs-CZ" sz="1800" dirty="0">
                <a:latin typeface="Candara" panose="020E0502030303020204" pitchFamily="34" charset="0"/>
                <a:hlinkClick r:id="rId4"/>
              </a:rPr>
              <a:t>http://</a:t>
            </a:r>
            <a:r>
              <a:rPr lang="cs-CZ" sz="1800" dirty="0" smtClean="0">
                <a:latin typeface="Candara" panose="020E0502030303020204" pitchFamily="34" charset="0"/>
                <a:hlinkClick r:id="rId4"/>
              </a:rPr>
              <a:t>cs.wikipedia.org/wiki/Soubor:Magnetite.jpg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s-CZ" sz="1800" dirty="0">
                <a:latin typeface="Candara" panose="020E0502030303020204" pitchFamily="34" charset="0"/>
              </a:rPr>
              <a:t>SVJO.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elektromagnet [online]. [cit. </a:t>
            </a:r>
            <a:r>
              <a:rPr lang="cs-CZ" sz="1800" dirty="0" smtClean="0">
                <a:latin typeface="Candara" panose="020E0502030303020204" pitchFamily="34" charset="0"/>
              </a:rPr>
              <a:t>26.6.2013</a:t>
            </a:r>
            <a:r>
              <a:rPr lang="cs-CZ" sz="1800" dirty="0">
                <a:latin typeface="Candara" panose="020E0502030303020204" pitchFamily="34" charset="0"/>
              </a:rPr>
              <a:t>]. </a:t>
            </a:r>
            <a:r>
              <a:rPr lang="cs-CZ" sz="1800" dirty="0" smtClean="0">
                <a:latin typeface="Candara" panose="020E0502030303020204" pitchFamily="34" charset="0"/>
              </a:rPr>
              <a:t>Dostupný pod licencí </a:t>
            </a:r>
            <a:r>
              <a:rPr lang="en-US" sz="1800" dirty="0">
                <a:latin typeface="Candara" panose="020E0502030303020204" pitchFamily="34" charset="0"/>
                <a:hlinkClick r:id="rId5" tooltip="w:cs:Creative Commons"/>
              </a:rPr>
              <a:t>Creative Commons</a:t>
            </a:r>
            <a:r>
              <a:rPr lang="en-US" sz="1800" dirty="0">
                <a:latin typeface="Candara" panose="020E0502030303020204" pitchFamily="34" charset="0"/>
              </a:rPr>
              <a:t> </a:t>
            </a:r>
            <a:r>
              <a:rPr lang="en-US" sz="1800" dirty="0" err="1">
                <a:latin typeface="Candara" panose="020E0502030303020204" pitchFamily="34" charset="0"/>
                <a:hlinkClick r:id="rId6"/>
              </a:rPr>
              <a:t>Uveďte</a:t>
            </a:r>
            <a:r>
              <a:rPr lang="en-US" sz="1800" dirty="0">
                <a:latin typeface="Candara" panose="020E0502030303020204" pitchFamily="34" charset="0"/>
                <a:hlinkClick r:id="rId6"/>
              </a:rPr>
              <a:t> </a:t>
            </a:r>
            <a:r>
              <a:rPr lang="en-US" sz="1800" dirty="0" err="1">
                <a:latin typeface="Candara" panose="020E0502030303020204" pitchFamily="34" charset="0"/>
                <a:hlinkClick r:id="rId6"/>
              </a:rPr>
              <a:t>autora-Zachovejte</a:t>
            </a:r>
            <a:r>
              <a:rPr lang="en-US" sz="1800" dirty="0">
                <a:latin typeface="Candara" panose="020E0502030303020204" pitchFamily="34" charset="0"/>
                <a:hlinkClick r:id="rId6"/>
              </a:rPr>
              <a:t> </a:t>
            </a:r>
            <a:r>
              <a:rPr lang="en-US" sz="1800" dirty="0" err="1">
                <a:latin typeface="Candara" panose="020E0502030303020204" pitchFamily="34" charset="0"/>
                <a:hlinkClick r:id="rId6"/>
              </a:rPr>
              <a:t>licenci</a:t>
            </a:r>
            <a:r>
              <a:rPr lang="en-US" sz="1800" dirty="0">
                <a:latin typeface="Candara" panose="020E0502030303020204" pitchFamily="34" charset="0"/>
                <a:hlinkClick r:id="rId6"/>
              </a:rPr>
              <a:t> 3.0 </a:t>
            </a:r>
            <a:r>
              <a:rPr lang="en-US" sz="1800" dirty="0" err="1">
                <a:latin typeface="Candara" panose="020E0502030303020204" pitchFamily="34" charset="0"/>
                <a:hlinkClick r:id="rId6"/>
              </a:rPr>
              <a:t>Unported</a:t>
            </a:r>
            <a:r>
              <a:rPr lang="en-US" sz="1800" dirty="0">
                <a:latin typeface="Candara" panose="020E0502030303020204" pitchFamily="34" charset="0"/>
                <a:hlinkClick r:id="rId6"/>
              </a:rPr>
              <a:t> </a:t>
            </a:r>
            <a:r>
              <a:rPr lang="cs-CZ" sz="1800" dirty="0" smtClean="0">
                <a:latin typeface="Candara" panose="020E0502030303020204" pitchFamily="34" charset="0"/>
              </a:rPr>
              <a:t>na </a:t>
            </a:r>
            <a:r>
              <a:rPr lang="cs-CZ" sz="1800" dirty="0">
                <a:latin typeface="Candara" panose="020E0502030303020204" pitchFamily="34" charset="0"/>
              </a:rPr>
              <a:t>WWW: </a:t>
            </a:r>
            <a:r>
              <a:rPr lang="cs-CZ" sz="1800" dirty="0">
                <a:latin typeface="Candara" panose="020E0502030303020204" pitchFamily="34" charset="0"/>
                <a:hlinkClick r:id="rId7"/>
              </a:rPr>
              <a:t>http://</a:t>
            </a:r>
            <a:r>
              <a:rPr lang="cs-CZ" sz="1800" dirty="0" smtClean="0">
                <a:latin typeface="Candara" panose="020E0502030303020204" pitchFamily="34" charset="0"/>
                <a:hlinkClick r:id="rId7"/>
              </a:rPr>
              <a:t>commons.wikimedia.org/wiki/File:Elektromagnet-2.png?uselang=cs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nl-NL" sz="1800" dirty="0">
                <a:latin typeface="Candara" panose="020E0502030303020204" pitchFamily="34" charset="0"/>
              </a:rPr>
              <a:t>PIETER KUIPER. </a:t>
            </a:r>
            <a:r>
              <a:rPr lang="nl-NL" sz="1800" i="1" dirty="0">
                <a:latin typeface="Candara" panose="020E0502030303020204" pitchFamily="34" charset="0"/>
              </a:rPr>
              <a:t>wikimedia</a:t>
            </a:r>
            <a:r>
              <a:rPr lang="nl-NL" sz="1800" dirty="0">
                <a:latin typeface="Candara" panose="020E0502030303020204" pitchFamily="34" charset="0"/>
              </a:rPr>
              <a:t> [online]. [cit. </a:t>
            </a:r>
            <a:r>
              <a:rPr lang="cs-CZ" sz="1800" dirty="0" smtClean="0">
                <a:latin typeface="Candara" panose="020E0502030303020204" pitchFamily="34" charset="0"/>
              </a:rPr>
              <a:t>26</a:t>
            </a:r>
            <a:r>
              <a:rPr lang="nl-NL" sz="1800" dirty="0" smtClean="0">
                <a:latin typeface="Candara" panose="020E0502030303020204" pitchFamily="34" charset="0"/>
              </a:rPr>
              <a:t>.</a:t>
            </a:r>
            <a:r>
              <a:rPr lang="cs-CZ" sz="1800" dirty="0" smtClean="0">
                <a:latin typeface="Candara" panose="020E0502030303020204" pitchFamily="34" charset="0"/>
              </a:rPr>
              <a:t>6</a:t>
            </a:r>
            <a:r>
              <a:rPr lang="nl-NL" sz="1800" dirty="0" smtClean="0">
                <a:latin typeface="Candara" panose="020E0502030303020204" pitchFamily="34" charset="0"/>
              </a:rPr>
              <a:t>.2013</a:t>
            </a:r>
            <a:r>
              <a:rPr lang="nl-NL" sz="1800" dirty="0">
                <a:latin typeface="Candara" panose="020E0502030303020204" pitchFamily="34" charset="0"/>
              </a:rPr>
              <a:t>]. </a:t>
            </a:r>
            <a:r>
              <a:rPr lang="cs-CZ" sz="1800" dirty="0">
                <a:latin typeface="Candara" panose="020E0502030303020204" pitchFamily="34" charset="0"/>
              </a:rPr>
              <a:t>Dostupné pod licencí Public </a:t>
            </a:r>
            <a:r>
              <a:rPr lang="cs-CZ" sz="1800" dirty="0" err="1" smtClean="0">
                <a:latin typeface="Candara" panose="020E0502030303020204" pitchFamily="34" charset="0"/>
              </a:rPr>
              <a:t>Domain</a:t>
            </a:r>
            <a:r>
              <a:rPr lang="nl-NL" sz="1800" dirty="0" smtClean="0">
                <a:latin typeface="Candara" panose="020E0502030303020204" pitchFamily="34" charset="0"/>
              </a:rPr>
              <a:t> </a:t>
            </a:r>
            <a:r>
              <a:rPr lang="nl-NL" sz="1800" dirty="0">
                <a:latin typeface="Candara" panose="020E0502030303020204" pitchFamily="34" charset="0"/>
              </a:rPr>
              <a:t>na WWW: </a:t>
            </a:r>
            <a:r>
              <a:rPr lang="nl-NL" sz="1800" dirty="0">
                <a:latin typeface="Candara" panose="020E0502030303020204" pitchFamily="34" charset="0"/>
                <a:hlinkClick r:id="rId8"/>
              </a:rPr>
              <a:t>http://</a:t>
            </a:r>
            <a:r>
              <a:rPr lang="nl-NL" sz="1800" dirty="0" smtClean="0">
                <a:latin typeface="Candara" panose="020E0502030303020204" pitchFamily="34" charset="0"/>
                <a:hlinkClick r:id="rId8"/>
              </a:rPr>
              <a:t>commons.wikimedia.org/wiki/File:Feeling_magnetic_repulsion.JPG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nl-NL" sz="1800" dirty="0">
                <a:latin typeface="Candara" panose="020E0502030303020204" pitchFamily="34" charset="0"/>
              </a:rPr>
              <a:t>PIETER KUIPER. </a:t>
            </a:r>
            <a:r>
              <a:rPr lang="nl-NL" sz="1800" i="1" dirty="0">
                <a:latin typeface="Candara" panose="020E0502030303020204" pitchFamily="34" charset="0"/>
              </a:rPr>
              <a:t>wikimedia</a:t>
            </a:r>
            <a:r>
              <a:rPr lang="nl-NL" sz="1800" dirty="0">
                <a:latin typeface="Candara" panose="020E0502030303020204" pitchFamily="34" charset="0"/>
              </a:rPr>
              <a:t> [online]. [cit. </a:t>
            </a:r>
            <a:r>
              <a:rPr lang="cs-CZ" sz="1800" dirty="0" smtClean="0">
                <a:latin typeface="Candara" panose="020E0502030303020204" pitchFamily="34" charset="0"/>
              </a:rPr>
              <a:t>26</a:t>
            </a:r>
            <a:r>
              <a:rPr lang="nl-NL" sz="1800" dirty="0" smtClean="0">
                <a:latin typeface="Candara" panose="020E0502030303020204" pitchFamily="34" charset="0"/>
              </a:rPr>
              <a:t>.</a:t>
            </a:r>
            <a:r>
              <a:rPr lang="cs-CZ" sz="1800" dirty="0" smtClean="0">
                <a:latin typeface="Candara" panose="020E0502030303020204" pitchFamily="34" charset="0"/>
              </a:rPr>
              <a:t>6</a:t>
            </a:r>
            <a:r>
              <a:rPr lang="nl-NL" sz="1800" dirty="0" smtClean="0">
                <a:latin typeface="Candara" panose="020E0502030303020204" pitchFamily="34" charset="0"/>
              </a:rPr>
              <a:t>.2013</a:t>
            </a:r>
            <a:r>
              <a:rPr lang="nl-NL" sz="1800" dirty="0">
                <a:latin typeface="Candara" panose="020E0502030303020204" pitchFamily="34" charset="0"/>
              </a:rPr>
              <a:t>]. </a:t>
            </a:r>
            <a:r>
              <a:rPr lang="cs-CZ" sz="1800" dirty="0" smtClean="0">
                <a:latin typeface="Candara" panose="020E0502030303020204" pitchFamily="34" charset="0"/>
              </a:rPr>
              <a:t>Dostupné </a:t>
            </a:r>
            <a:r>
              <a:rPr lang="cs-CZ" sz="1800" dirty="0">
                <a:latin typeface="Candara" panose="020E0502030303020204" pitchFamily="34" charset="0"/>
              </a:rPr>
              <a:t>pod licencí Public </a:t>
            </a:r>
            <a:r>
              <a:rPr lang="cs-CZ" sz="1800" dirty="0" err="1" smtClean="0">
                <a:latin typeface="Candara" panose="020E0502030303020204" pitchFamily="34" charset="0"/>
              </a:rPr>
              <a:t>Domain</a:t>
            </a:r>
            <a:r>
              <a:rPr lang="nl-NL" sz="1800" dirty="0" smtClean="0">
                <a:latin typeface="Candara" panose="020E0502030303020204" pitchFamily="34" charset="0"/>
              </a:rPr>
              <a:t> </a:t>
            </a:r>
            <a:r>
              <a:rPr lang="nl-NL" sz="1800" dirty="0">
                <a:latin typeface="Candara" panose="020E0502030303020204" pitchFamily="34" charset="0"/>
              </a:rPr>
              <a:t>na WWW: </a:t>
            </a:r>
            <a:r>
              <a:rPr lang="nl-NL" sz="1800" dirty="0">
                <a:latin typeface="Candara" panose="020E0502030303020204" pitchFamily="34" charset="0"/>
                <a:hlinkClick r:id="rId9"/>
              </a:rPr>
              <a:t>http://</a:t>
            </a:r>
            <a:r>
              <a:rPr lang="nl-NL" sz="1800" dirty="0" smtClean="0">
                <a:latin typeface="Candara" panose="020E0502030303020204" pitchFamily="34" charset="0"/>
                <a:hlinkClick r:id="rId9"/>
              </a:rPr>
              <a:t>commons.wikimedia.org/wiki/File:Feeling_magnetic_attraction.jpg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Candara" panose="020E0502030303020204" pitchFamily="34" charset="0"/>
              </a:rPr>
              <a:t>Ostatní obrázky autor.</a:t>
            </a:r>
            <a:endParaRPr lang="cs-CZ" sz="18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509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1279</TotalTime>
  <Words>480</Words>
  <Application>Microsoft Office PowerPoint</Application>
  <PresentationFormat>Předvádění na obrazovce (4:3)</PresentationFormat>
  <Paragraphs>83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Snímek 1</vt:lpstr>
      <vt:lpstr>Magnety</vt:lpstr>
      <vt:lpstr>Snímek 3</vt:lpstr>
      <vt:lpstr>Magnety přírodní a umělé</vt:lpstr>
      <vt:lpstr>Umělé magnety</vt:lpstr>
      <vt:lpstr>Snímek 6</vt:lpstr>
      <vt:lpstr>Póly magnetu</vt:lpstr>
      <vt:lpstr>Vzájemné  působení dvou magnetů</vt:lpstr>
      <vt:lpstr>Vzájemné  působení dvou magnetů</vt:lpstr>
      <vt:lpstr>Snímek 10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171</cp:revision>
  <dcterms:created xsi:type="dcterms:W3CDTF">2013-01-16T20:09:48Z</dcterms:created>
  <dcterms:modified xsi:type="dcterms:W3CDTF">2015-07-17T07:39:42Z</dcterms:modified>
</cp:coreProperties>
</file>