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8"/>
  </p:notesMasterIdLst>
  <p:sldIdLst>
    <p:sldId id="271" r:id="rId2"/>
    <p:sldId id="256" r:id="rId3"/>
    <p:sldId id="284" r:id="rId4"/>
    <p:sldId id="293" r:id="rId5"/>
    <p:sldId id="303" r:id="rId6"/>
    <p:sldId id="304" r:id="rId7"/>
    <p:sldId id="296" r:id="rId8"/>
    <p:sldId id="298" r:id="rId9"/>
    <p:sldId id="299" r:id="rId10"/>
    <p:sldId id="300" r:id="rId11"/>
    <p:sldId id="301" r:id="rId12"/>
    <p:sldId id="302" r:id="rId13"/>
    <p:sldId id="264" r:id="rId14"/>
    <p:sldId id="305" r:id="rId15"/>
    <p:sldId id="273" r:id="rId16"/>
    <p:sldId id="30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6B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0941" autoAdjust="0"/>
  </p:normalViewPr>
  <p:slideViewPr>
    <p:cSldViewPr>
      <p:cViewPr>
        <p:scale>
          <a:sx n="80" d="100"/>
          <a:sy n="80" d="100"/>
        </p:scale>
        <p:origin x="-774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13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agnetic_field_of_bar_magnets_attracting.png" TargetMode="External"/><Relationship Id="rId2" Type="http://schemas.openxmlformats.org/officeDocument/2006/relationships/hyperlink" Target="http://commons.wikimedia.org/wiki/File:Powder_steel_on_magne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VFPt_cylindrical_magnets_repelling.svg" TargetMode="External"/><Relationship Id="rId5" Type="http://schemas.openxmlformats.org/officeDocument/2006/relationships/hyperlink" Target="http://commons.wikimedia.org/wiki/File:Magnetic_field_of_bar_magnets_repelling.png" TargetMode="External"/><Relationship Id="rId4" Type="http://schemas.openxmlformats.org/officeDocument/2006/relationships/hyperlink" Target="http://commons.wikimedia.org/wiki/File:VFPt_cylindrical_magnets_attracting.sv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arth's_magnetic_field,_schematic.svg" TargetMode="External"/><Relationship Id="rId2" Type="http://schemas.openxmlformats.org/officeDocument/2006/relationships/hyperlink" Target="http://commons.wikimedia.org/wiki/File:A-1_horseshoe-magnet-red-silver-iron-filings-AH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eomagnetisme.svg" TargetMode="External"/><Relationship Id="rId5" Type="http://schemas.openxmlformats.org/officeDocument/2006/relationships/hyperlink" Target="http://commons.wikimedia.org/wiki/File:VFPt_cylindrical_magnets_antiparallel.svg" TargetMode="External"/><Relationship Id="rId4" Type="http://schemas.openxmlformats.org/officeDocument/2006/relationships/hyperlink" Target="http://commons.wikimedia.org/wiki/File:VFPt_cylindrical_magnets_parallel.sv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ilva_Sighting_Compass.jpg" TargetMode="External"/><Relationship Id="rId2" Type="http://schemas.openxmlformats.org/officeDocument/2006/relationships/hyperlink" Target="http://commons.wikimedia.org/wiki/File:Compass_align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1530" y="168299"/>
            <a:ext cx="57721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9" y="1484784"/>
            <a:ext cx="77768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Candara" panose="020E0502030303020204" pitchFamily="34" charset="0"/>
              </a:rPr>
              <a:t>Číslo </a:t>
            </a:r>
            <a:r>
              <a:rPr lang="cs-CZ" dirty="0" smtClean="0">
                <a:latin typeface="Candara" panose="020E0502030303020204" pitchFamily="34" charset="0"/>
              </a:rPr>
              <a:t>projektu</a:t>
            </a:r>
            <a:r>
              <a:rPr lang="cs-CZ" smtClean="0">
                <a:latin typeface="Candara" panose="020E0502030303020204" pitchFamily="34" charset="0"/>
              </a:rPr>
              <a:t>: </a:t>
            </a:r>
            <a:r>
              <a:rPr lang="cs-CZ" b="1" smtClean="0">
                <a:latin typeface="Candara" panose="020E0502030303020204" pitchFamily="34" charset="0"/>
              </a:rPr>
              <a:t>CZ.1.07/1.4.00/21.3811</a:t>
            </a:r>
            <a:endParaRPr lang="cs-CZ" b="1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Název DUM</a:t>
            </a:r>
            <a:r>
              <a:rPr lang="cs-CZ" dirty="0" smtClean="0">
                <a:latin typeface="Candara" panose="020E0502030303020204" pitchFamily="34" charset="0"/>
              </a:rPr>
              <a:t>: </a:t>
            </a:r>
            <a:r>
              <a:rPr lang="cs-CZ" b="1" dirty="0" smtClean="0">
                <a:latin typeface="Candara" panose="020E0502030303020204" pitchFamily="34" charset="0"/>
              </a:rPr>
              <a:t>Indukční čáry magnetického pole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Číslo </a:t>
            </a:r>
            <a:r>
              <a:rPr lang="cs-CZ" dirty="0" smtClean="0">
                <a:latin typeface="Candara" panose="020E0502030303020204" pitchFamily="34" charset="0"/>
              </a:rPr>
              <a:t>DUM: III/2/FY/2/2/20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Vzdělávací </a:t>
            </a:r>
            <a:r>
              <a:rPr lang="cs-CZ" dirty="0" smtClean="0">
                <a:latin typeface="Candara" panose="020E0502030303020204" pitchFamily="34" charset="0"/>
              </a:rPr>
              <a:t>předmět: Fyzika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Tematická </a:t>
            </a:r>
            <a:r>
              <a:rPr lang="cs-CZ" dirty="0" smtClean="0">
                <a:latin typeface="Candara" panose="020E0502030303020204" pitchFamily="34" charset="0"/>
              </a:rPr>
              <a:t>oblast: Elektrické a magnetické jevy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 smtClean="0">
                <a:latin typeface="Candara" panose="020E0502030303020204" pitchFamily="34" charset="0"/>
              </a:rPr>
              <a:t>Autor: </a:t>
            </a:r>
            <a:r>
              <a:rPr lang="cs-CZ" b="1" dirty="0" smtClean="0">
                <a:latin typeface="Candara" panose="020E0502030303020204" pitchFamily="34" charset="0"/>
              </a:rPr>
              <a:t>Mgr</a:t>
            </a:r>
            <a:r>
              <a:rPr lang="cs-CZ" b="1" dirty="0">
                <a:latin typeface="Candara" panose="020E0502030303020204" pitchFamily="34" charset="0"/>
              </a:rPr>
              <a:t>. Petra </a:t>
            </a:r>
            <a:r>
              <a:rPr lang="cs-CZ" b="1" dirty="0" err="1">
                <a:latin typeface="Candara" panose="020E0502030303020204" pitchFamily="34" charset="0"/>
              </a:rPr>
              <a:t>Kejkrtová</a:t>
            </a:r>
            <a:endParaRPr lang="cs-CZ" b="1" dirty="0">
              <a:latin typeface="Candara" panose="020E0502030303020204" pitchFamily="34" charset="0"/>
            </a:endParaRPr>
          </a:p>
          <a:p>
            <a:r>
              <a:rPr lang="cs-CZ" dirty="0" smtClean="0">
                <a:latin typeface="Candara" panose="020E0502030303020204" pitchFamily="34" charset="0"/>
              </a:rPr>
              <a:t>Anotace: Žák </a:t>
            </a:r>
            <a:r>
              <a:rPr lang="cs-CZ" dirty="0">
                <a:latin typeface="Candara" panose="020E0502030303020204" pitchFamily="34" charset="0"/>
              </a:rPr>
              <a:t>se seznámí </a:t>
            </a:r>
            <a:r>
              <a:rPr lang="cs-CZ" dirty="0" smtClean="0">
                <a:latin typeface="Candara" panose="020E0502030303020204" pitchFamily="34" charset="0"/>
              </a:rPr>
              <a:t>s magnety a magnetickým polem. Naučí se znázorňovat magnetické pole pomocí indukčních čar u různých druhů magnetů. Žák pozná magnetické pole Země a naučí se používat kompas nebo buzolu k určování magnetických pólů.</a:t>
            </a:r>
          </a:p>
          <a:p>
            <a:r>
              <a:rPr lang="cs-CZ" dirty="0" smtClean="0">
                <a:latin typeface="Candara" panose="020E0502030303020204" pitchFamily="34" charset="0"/>
              </a:rPr>
              <a:t>Klíčová </a:t>
            </a:r>
            <a:r>
              <a:rPr lang="cs-CZ" dirty="0">
                <a:latin typeface="Candara" panose="020E0502030303020204" pitchFamily="34" charset="0"/>
              </a:rPr>
              <a:t>slova</a:t>
            </a:r>
            <a:r>
              <a:rPr lang="cs-CZ" dirty="0" smtClean="0">
                <a:latin typeface="Candara" panose="020E0502030303020204" pitchFamily="34" charset="0"/>
              </a:rPr>
              <a:t>: </a:t>
            </a:r>
            <a:r>
              <a:rPr lang="cs-CZ" dirty="0">
                <a:latin typeface="Candara" panose="020E0502030303020204" pitchFamily="34" charset="0"/>
              </a:rPr>
              <a:t>M</a:t>
            </a:r>
            <a:r>
              <a:rPr lang="cs-CZ" dirty="0" smtClean="0">
                <a:latin typeface="Candara" panose="020E0502030303020204" pitchFamily="34" charset="0"/>
              </a:rPr>
              <a:t>agnetické pole, indukční čáry magnetického pole, magnetické pole Země, kompas, buzola.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Metodické </a:t>
            </a:r>
            <a:r>
              <a:rPr lang="cs-CZ" dirty="0" smtClean="0">
                <a:latin typeface="Candara" panose="020E0502030303020204" pitchFamily="34" charset="0"/>
              </a:rPr>
              <a:t>pokyny: PC</a:t>
            </a:r>
            <a:r>
              <a:rPr lang="cs-CZ" dirty="0">
                <a:latin typeface="Candara" panose="020E0502030303020204" pitchFamily="34" charset="0"/>
              </a:rPr>
              <a:t>, DTP, metodické pokyny jsou součástí materiálu</a:t>
            </a:r>
          </a:p>
          <a:p>
            <a:r>
              <a:rPr lang="cs-CZ" dirty="0">
                <a:latin typeface="Candara" panose="020E0502030303020204" pitchFamily="34" charset="0"/>
              </a:rPr>
              <a:t>Druh učebního </a:t>
            </a:r>
            <a:r>
              <a:rPr lang="cs-CZ" dirty="0" smtClean="0">
                <a:latin typeface="Candara" panose="020E0502030303020204" pitchFamily="34" charset="0"/>
              </a:rPr>
              <a:t>materiálu: Prezentace </a:t>
            </a:r>
            <a:r>
              <a:rPr lang="cs-CZ" dirty="0">
                <a:latin typeface="Candara" panose="020E0502030303020204" pitchFamily="34" charset="0"/>
              </a:rPr>
              <a:t>doplněná fotografiemi a úkoly.</a:t>
            </a:r>
          </a:p>
          <a:p>
            <a:r>
              <a:rPr lang="cs-CZ" dirty="0">
                <a:latin typeface="Candara" panose="020E0502030303020204" pitchFamily="34" charset="0"/>
              </a:rPr>
              <a:t>Druh </a:t>
            </a:r>
            <a:r>
              <a:rPr lang="cs-CZ" dirty="0" smtClean="0">
                <a:latin typeface="Candara" panose="020E0502030303020204" pitchFamily="34" charset="0"/>
              </a:rPr>
              <a:t>interaktivity: Kombinovaná</a:t>
            </a:r>
            <a:endParaRPr lang="cs-CZ" dirty="0">
              <a:latin typeface="Candara" panose="020E0502030303020204" pitchFamily="34" charset="0"/>
            </a:endParaRPr>
          </a:p>
          <a:p>
            <a:r>
              <a:rPr lang="cs-CZ" dirty="0">
                <a:latin typeface="Candara" panose="020E0502030303020204" pitchFamily="34" charset="0"/>
              </a:rPr>
              <a:t>Cílová </a:t>
            </a:r>
            <a:r>
              <a:rPr lang="cs-CZ" dirty="0" smtClean="0">
                <a:latin typeface="Candara" panose="020E0502030303020204" pitchFamily="34" charset="0"/>
              </a:rPr>
              <a:t>skupina: Žák </a:t>
            </a:r>
            <a:r>
              <a:rPr lang="cs-CZ" dirty="0">
                <a:latin typeface="Candara" panose="020E0502030303020204" pitchFamily="34" charset="0"/>
              </a:rPr>
              <a:t>6</a:t>
            </a:r>
            <a:r>
              <a:rPr lang="cs-CZ" dirty="0" smtClean="0">
                <a:latin typeface="Candara" panose="020E0502030303020204" pitchFamily="34" charset="0"/>
              </a:rPr>
              <a:t>. </a:t>
            </a:r>
            <a:r>
              <a:rPr lang="cs-CZ" dirty="0">
                <a:latin typeface="Candara" panose="020E0502030303020204" pitchFamily="34" charset="0"/>
              </a:rPr>
              <a:t>ročníku</a:t>
            </a:r>
          </a:p>
          <a:p>
            <a:r>
              <a:rPr lang="cs-CZ" dirty="0">
                <a:latin typeface="Candara" panose="020E0502030303020204" pitchFamily="34" charset="0"/>
              </a:rPr>
              <a:t>Datum vzniku </a:t>
            </a:r>
            <a:r>
              <a:rPr lang="cs-CZ" dirty="0" smtClean="0">
                <a:latin typeface="Candara" panose="020E0502030303020204" pitchFamily="34" charset="0"/>
              </a:rPr>
              <a:t>DUM: 6.7.2013</a:t>
            </a:r>
            <a:endParaRPr lang="cs-CZ" dirty="0">
              <a:latin typeface="Candara" panose="020E0502030303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1020" y="6153150"/>
            <a:ext cx="473392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795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Petra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Kejkrtová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71600" y="3068960"/>
            <a:ext cx="6572482" cy="175329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b="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     indukční čáry magnetického pole</a:t>
            </a:r>
            <a:endParaRPr lang="cs-CZ" sz="5400" b="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1691680" y="800768"/>
            <a:ext cx="5276338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9"/>
            <a:ext cx="7239000" cy="4536503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Kolem každého magnetu existuje </a:t>
            </a:r>
            <a:r>
              <a:rPr lang="cs-CZ" sz="2800" b="1" dirty="0" smtClean="0">
                <a:solidFill>
                  <a:schemeClr val="tx2"/>
                </a:solidFill>
                <a:latin typeface="Candara" pitchFamily="34" charset="0"/>
              </a:rPr>
              <a:t>magnetické  pole</a:t>
            </a:r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Prostor, ve kterém se projevuje působení magnetické síly se nazývá </a:t>
            </a:r>
            <a:r>
              <a:rPr lang="cs-CZ" sz="2800" b="1" dirty="0" smtClean="0">
                <a:solidFill>
                  <a:schemeClr val="tx2"/>
                </a:solidFill>
                <a:latin typeface="Candara" pitchFamily="34" charset="0"/>
              </a:rPr>
              <a:t>magnetické pole.</a:t>
            </a:r>
          </a:p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Tvar magnetického pole znázorňujeme pomocí </a:t>
            </a:r>
            <a:r>
              <a:rPr lang="cs-CZ" sz="2800" b="1" dirty="0" smtClean="0">
                <a:solidFill>
                  <a:schemeClr val="tx2"/>
                </a:solidFill>
                <a:latin typeface="Candara" pitchFamily="34" charset="0"/>
              </a:rPr>
              <a:t>magnetických indukčních čar.</a:t>
            </a:r>
            <a:endParaRPr lang="cs-CZ" sz="28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2"/>
              </a:solidFill>
              <a:latin typeface="Candara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Jsou to uzavřené orientované křivky. </a:t>
            </a: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76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Candara" pitchFamily="34" charset="0"/>
              </a:rPr>
              <a:t>Znázornění indukčních čar magnetického pole</a:t>
            </a:r>
            <a:endParaRPr lang="cs-CZ" sz="2800" dirty="0">
              <a:solidFill>
                <a:schemeClr val="accent1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7239000" cy="2611672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Vezmeme tyčový magnet, destičku a ocelové piliny. Pod destičku vložíme magnet. Na destičku nasypeme piliny. Piliny se uspořádají. Řetězce pilin nám pak znázorňují magnetické pole v rovině.</a:t>
            </a:r>
          </a:p>
        </p:txBody>
      </p:sp>
    </p:spTree>
    <p:extLst>
      <p:ext uri="{BB962C8B-B14F-4D97-AF65-F5344CB8AC3E}">
        <p14:creationId xmlns:p14="http://schemas.microsoft.com/office/powerpoint/2010/main" xmlns="" val="177956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352044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Řetězce pilin v magnetickém poli tyčového magnetu.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476672"/>
            <a:ext cx="3520440" cy="5649491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Indukční čáry magnetického pole tyčového magnetu.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936592"/>
            <a:ext cx="3157537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petra.kejkrtova\Pictures\2013-07-06 001\P107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3635896" cy="242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912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3520440" cy="5577483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Řetězce pilin v magnetickém poli jednoho pólu tyčového magnetu.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548680"/>
            <a:ext cx="3520440" cy="5577483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Indukční čáry magnetického pole jednoho pólu tyčového magnetu.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183515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17043"/>
            <a:ext cx="1816100" cy="181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1415" y="4524325"/>
            <a:ext cx="173672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petra.kejkrtova\Pictures\2013-07-06 001\P1070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01442"/>
            <a:ext cx="2229683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8940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92696"/>
            <a:ext cx="7239000" cy="48463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Řetězce pilin v magnetickém poli magnetu tvaru podkovy.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71600" y="2276872"/>
            <a:ext cx="2832448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1834"/>
            <a:ext cx="2700299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7311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520774"/>
            <a:ext cx="7239000" cy="5976664"/>
          </a:xfrm>
          <a:ln>
            <a:noFill/>
          </a:ln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Řetězce pilin a indukční čáry magnetického pole dvou magnetů natočených k sobě nesouhlasnými póly.</a:t>
            </a:r>
          </a:p>
          <a:p>
            <a:pPr marL="514350" indent="-514350">
              <a:buAutoNum type="alphaLcParenR"/>
            </a:pP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514350" indent="-514350">
              <a:buAutoNum type="alphaLcParenR"/>
            </a:pPr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514350" indent="-514350">
              <a:buAutoNum type="alphaLcParenR"/>
            </a:pPr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6552" y="4437112"/>
            <a:ext cx="3445325" cy="2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6552" y="1916832"/>
            <a:ext cx="3456384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6749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7239000" cy="6051072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Řetězce pilin a indukční </a:t>
            </a:r>
            <a:r>
              <a:rPr lang="cs-CZ" dirty="0">
                <a:solidFill>
                  <a:schemeClr val="tx2"/>
                </a:solidFill>
                <a:latin typeface="Candara" pitchFamily="34" charset="0"/>
              </a:rPr>
              <a:t>čáry magnetického pole dvou magnetů natočených k </a:t>
            </a:r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sobě souhlasnými póly.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1150" y="4198018"/>
            <a:ext cx="3853235" cy="225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1150" y="1481532"/>
            <a:ext cx="3853235" cy="2461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1819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7239000" cy="5835048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Indukční čáry magnetického pole dvou magnetů položených vedle sebe.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2880320" cy="328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64904"/>
            <a:ext cx="3312367" cy="328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8100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239000" cy="4949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Magnetické pole Země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7239000" cy="5475008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Kolem Země existuje magnetické pole.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Země je obrovský kulový magnet.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Magnetické a zeměpisné póly spolu nesplývají.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Magnetické pole Země můžeme znázornit pomocí indukčních čar.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3" y="3761258"/>
            <a:ext cx="2097087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5218" y="3761258"/>
            <a:ext cx="1798637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27706" y="3889091"/>
            <a:ext cx="147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S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26057" y="5051453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N</a:t>
            </a:r>
            <a:endParaRPr lang="cs-CZ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54536" y="3889091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Z</a:t>
            </a:r>
            <a:r>
              <a:rPr lang="cs-CZ" baseline="-25000" dirty="0" smtClean="0">
                <a:solidFill>
                  <a:schemeClr val="tx2"/>
                </a:solidFill>
                <a:latin typeface="Candara" pitchFamily="34" charset="0"/>
              </a:rPr>
              <a:t>1</a:t>
            </a:r>
            <a:endParaRPr lang="cs-CZ" baseline="-250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50633" y="5048201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Z</a:t>
            </a:r>
            <a:r>
              <a:rPr lang="cs-CZ" baseline="-25000" dirty="0" smtClean="0">
                <a:solidFill>
                  <a:schemeClr val="tx2"/>
                </a:solidFill>
                <a:latin typeface="Candara" pitchFamily="34" charset="0"/>
              </a:rPr>
              <a:t>2</a:t>
            </a:r>
            <a:endParaRPr lang="cs-CZ" baseline="-250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78921" y="5744804"/>
            <a:ext cx="251062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  <a:latin typeface="Candara" pitchFamily="34" charset="0"/>
              </a:rPr>
              <a:t>S – jižní magnetický pól</a:t>
            </a:r>
          </a:p>
          <a:p>
            <a:r>
              <a:rPr lang="cs-CZ" sz="1600" dirty="0" smtClean="0">
                <a:solidFill>
                  <a:schemeClr val="tx2"/>
                </a:solidFill>
                <a:latin typeface="Candara" pitchFamily="34" charset="0"/>
              </a:rPr>
              <a:t>N – severní magnetický pól</a:t>
            </a:r>
          </a:p>
          <a:p>
            <a:r>
              <a:rPr lang="cs-CZ" sz="1600" dirty="0" smtClean="0">
                <a:solidFill>
                  <a:schemeClr val="tx2"/>
                </a:solidFill>
                <a:latin typeface="Candara" pitchFamily="34" charset="0"/>
              </a:rPr>
              <a:t>Z</a:t>
            </a:r>
            <a:r>
              <a:rPr lang="cs-CZ" sz="1600" baseline="-25000" dirty="0" smtClean="0">
                <a:solidFill>
                  <a:schemeClr val="tx2"/>
                </a:solidFill>
                <a:latin typeface="Candara" pitchFamily="34" charset="0"/>
              </a:rPr>
              <a:t>1</a:t>
            </a:r>
            <a:r>
              <a:rPr lang="cs-CZ" sz="1600" dirty="0" smtClean="0">
                <a:solidFill>
                  <a:schemeClr val="tx2"/>
                </a:solidFill>
                <a:latin typeface="Candara" pitchFamily="34" charset="0"/>
              </a:rPr>
              <a:t> – severní zeměpisný pól</a:t>
            </a:r>
          </a:p>
          <a:p>
            <a:r>
              <a:rPr lang="cs-CZ" sz="1600" dirty="0" smtClean="0">
                <a:solidFill>
                  <a:schemeClr val="tx2"/>
                </a:solidFill>
                <a:latin typeface="Candara" pitchFamily="34" charset="0"/>
              </a:rPr>
              <a:t>Z</a:t>
            </a:r>
            <a:r>
              <a:rPr lang="cs-CZ" sz="1600" baseline="-25000" dirty="0" smtClean="0">
                <a:solidFill>
                  <a:schemeClr val="tx2"/>
                </a:solidFill>
                <a:latin typeface="Candara" pitchFamily="34" charset="0"/>
              </a:rPr>
              <a:t>2</a:t>
            </a:r>
            <a:r>
              <a:rPr lang="cs-CZ" sz="1600" dirty="0" smtClean="0">
                <a:solidFill>
                  <a:schemeClr val="tx2"/>
                </a:solidFill>
                <a:latin typeface="Candara" pitchFamily="34" charset="0"/>
              </a:rPr>
              <a:t> – jižní zeměpisný pól</a:t>
            </a:r>
            <a:endParaRPr lang="cs-CZ" sz="1600" dirty="0">
              <a:solidFill>
                <a:schemeClr val="tx2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339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239000" cy="4949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Candara" pitchFamily="34" charset="0"/>
              </a:rPr>
              <a:t>Kompas a buzola</a:t>
            </a:r>
            <a:endParaRPr lang="cs-CZ" sz="28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Země má dva magnetické póly (severní a jižní).</a:t>
            </a:r>
          </a:p>
          <a:p>
            <a:r>
              <a:rPr lang="cs-CZ" dirty="0" smtClean="0">
                <a:solidFill>
                  <a:schemeClr val="tx2"/>
                </a:solidFill>
                <a:latin typeface="Candara" pitchFamily="34" charset="0"/>
              </a:rPr>
              <a:t>K určování magnetických pólů Země používáme přístroj s magnetickou střelkou.</a:t>
            </a:r>
          </a:p>
          <a:p>
            <a:endParaRPr lang="cs-CZ" dirty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/>
                </a:solidFill>
                <a:latin typeface="Candara" pitchFamily="34" charset="0"/>
              </a:rPr>
              <a:t>           KOMPAS                                  BUZOLA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3329947" cy="24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573016"/>
            <a:ext cx="3725226" cy="24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3230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401461" y="548680"/>
            <a:ext cx="2818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200" dirty="0">
                <a:solidFill>
                  <a:schemeClr val="bg1"/>
                </a:solidFill>
                <a:latin typeface="Candara" panose="020E0502030303020204" pitchFamily="34" charset="0"/>
              </a:rPr>
              <a:t>Otázky a úkoly:</a:t>
            </a:r>
            <a:endParaRPr lang="cs-CZ" sz="32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189809" y="1412776"/>
            <a:ext cx="8942387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514350" indent="-514350">
              <a:buAutoNum type="arabicPeriod"/>
            </a:pP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Co je kolem každého magnetu?</a:t>
            </a:r>
          </a:p>
          <a:p>
            <a:pPr marL="0" indent="0">
              <a:buNone/>
            </a:pPr>
            <a:r>
              <a:rPr lang="cs-CZ" sz="2600" b="1" dirty="0" smtClean="0">
                <a:solidFill>
                  <a:srgbClr val="C00000"/>
                </a:solidFill>
                <a:latin typeface="Candara" pitchFamily="34" charset="0"/>
              </a:rPr>
              <a:t>    </a:t>
            </a:r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Magnetické pole.</a:t>
            </a:r>
          </a:p>
          <a:p>
            <a:pPr marL="0" indent="0"/>
            <a:r>
              <a:rPr lang="cs-CZ" sz="2600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2</a:t>
            </a: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. Pomocí čeho znázorňujeme magnetické pole?</a:t>
            </a:r>
          </a:p>
          <a:p>
            <a:pPr marL="0" indent="0"/>
            <a:r>
              <a:rPr lang="cs-CZ" sz="2600" dirty="0">
                <a:solidFill>
                  <a:srgbClr val="C00000"/>
                </a:solidFill>
                <a:latin typeface="Candara" pitchFamily="34" charset="0"/>
              </a:rPr>
              <a:t> </a:t>
            </a:r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  </a:t>
            </a:r>
            <a:r>
              <a:rPr lang="cs-CZ" sz="2600" dirty="0">
                <a:solidFill>
                  <a:srgbClr val="C00000"/>
                </a:solidFill>
                <a:latin typeface="Candara" pitchFamily="34" charset="0"/>
              </a:rPr>
              <a:t> </a:t>
            </a:r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Pomocí indukčních čar.</a:t>
            </a:r>
            <a:endParaRPr lang="cs-CZ" sz="2600" dirty="0">
              <a:solidFill>
                <a:srgbClr val="C00000"/>
              </a:solidFill>
              <a:latin typeface="Candara" pitchFamily="34" charset="0"/>
            </a:endParaRPr>
          </a:p>
          <a:p>
            <a:pPr marL="0" indent="0"/>
            <a:r>
              <a:rPr lang="cs-CZ" sz="2600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3</a:t>
            </a:r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. Popiš magnetické pole Země.</a:t>
            </a:r>
          </a:p>
          <a:p>
            <a:pPr marL="0" indent="0"/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4. Co používáme k určování zeměpisných pólů Země?</a:t>
            </a:r>
          </a:p>
          <a:p>
            <a:pPr marL="0" indent="0"/>
            <a:r>
              <a:rPr lang="cs-CZ" sz="2600" dirty="0" smtClean="0">
                <a:solidFill>
                  <a:srgbClr val="C00000"/>
                </a:solidFill>
                <a:latin typeface="Candara" pitchFamily="34" charset="0"/>
              </a:rPr>
              <a:t>     Kompas a buzolu.</a:t>
            </a:r>
            <a:endParaRPr lang="cs-CZ" sz="2600" dirty="0">
              <a:solidFill>
                <a:srgbClr val="C00000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26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04056"/>
          </a:xfrm>
        </p:spPr>
        <p:txBody>
          <a:bodyPr>
            <a:normAutofit/>
          </a:bodyPr>
          <a:lstStyle/>
          <a:p>
            <a:pPr algn="l"/>
            <a:r>
              <a:rPr lang="cs-CZ" sz="1700" b="0" dirty="0" smtClean="0">
                <a:solidFill>
                  <a:schemeClr val="tx2">
                    <a:lumMod val="75000"/>
                  </a:schemeClr>
                </a:solidFill>
                <a:latin typeface="Candara" pitchFamily="34" charset="0"/>
              </a:rPr>
              <a:t>Použité zdroje: </a:t>
            </a:r>
            <a:endParaRPr lang="cs-CZ" sz="1600" b="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052736"/>
            <a:ext cx="7992888" cy="58052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Candara" panose="020E0502030303020204" pitchFamily="34" charset="0"/>
              </a:rPr>
              <a:t>ANEY</a:t>
            </a:r>
            <a:r>
              <a:rPr lang="cs-CZ" sz="1800" dirty="0">
                <a:latin typeface="Candara" panose="020E0502030303020204" pitchFamily="34" charset="0"/>
              </a:rPr>
              <a:t>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[online]. [cit. </a:t>
            </a:r>
            <a:r>
              <a:rPr lang="cs-CZ" sz="1800" dirty="0" smtClean="0">
                <a:latin typeface="Candara" panose="020E0502030303020204" pitchFamily="34" charset="0"/>
              </a:rPr>
              <a:t>21.6.2013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2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2"/>
              </a:rPr>
              <a:t>commons.wikimedia.org/wiki/File:Powder_steel_on_magnet.jpg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ALEXANDER WILMER DUFF.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opačných pólů [online]. [cit. </a:t>
            </a:r>
            <a:r>
              <a:rPr lang="cs-CZ" sz="1800" dirty="0" smtClean="0">
                <a:latin typeface="Candara" panose="020E0502030303020204" pitchFamily="34" charset="0"/>
              </a:rPr>
              <a:t>21.6.2013</a:t>
            </a:r>
            <a:r>
              <a:rPr lang="cs-CZ" sz="1800" dirty="0">
                <a:latin typeface="Candara" panose="020E0502030303020204" pitchFamily="34" charset="0"/>
              </a:rPr>
              <a:t>]. Dostupný pod licencí Public </a:t>
            </a:r>
            <a:r>
              <a:rPr lang="cs-CZ" sz="1800" dirty="0" err="1">
                <a:latin typeface="Candara" panose="020E0502030303020204" pitchFamily="34" charset="0"/>
              </a:rPr>
              <a:t>Domain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3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3"/>
              </a:rPr>
              <a:t>commons.wikimedia.org/wiki/File:Magnetic_field_of_bar_magnets_attracting.png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GEEK3.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opačných pólů [online]. [cit. </a:t>
            </a:r>
            <a:r>
              <a:rPr lang="cs-CZ" sz="1800" dirty="0" smtClean="0">
                <a:latin typeface="Candara" panose="020E0502030303020204" pitchFamily="34" charset="0"/>
              </a:rPr>
              <a:t>21.6.2013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4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4"/>
              </a:rPr>
              <a:t>commons.wikimedia.org/wiki/File:VFPt_cylindrical_magnets_attracting.svg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ALEXANDER WILMER DUFF.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souhlasných pólů [online]. [cit. </a:t>
            </a:r>
            <a:r>
              <a:rPr lang="cs-CZ" sz="1800" dirty="0" smtClean="0">
                <a:latin typeface="Candara" panose="020E0502030303020204" pitchFamily="34" charset="0"/>
              </a:rPr>
              <a:t>21.6.2013</a:t>
            </a:r>
            <a:r>
              <a:rPr lang="cs-CZ" sz="1800" dirty="0">
                <a:latin typeface="Candara" panose="020E0502030303020204" pitchFamily="34" charset="0"/>
              </a:rPr>
              <a:t>]. Dostupný pod licencí Public </a:t>
            </a:r>
            <a:r>
              <a:rPr lang="cs-CZ" sz="1800" dirty="0" err="1">
                <a:latin typeface="Candara" panose="020E0502030303020204" pitchFamily="34" charset="0"/>
              </a:rPr>
              <a:t>Domain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5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5"/>
              </a:rPr>
              <a:t>commons.wikimedia.org/wiki/File:Magnetic_field_of_bar_magnets_repelling.png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GEEK3.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souhlasných pólů [online]. [cit. </a:t>
            </a:r>
            <a:r>
              <a:rPr lang="cs-CZ" sz="1800" dirty="0" smtClean="0">
                <a:latin typeface="Candara" panose="020E0502030303020204" pitchFamily="34" charset="0"/>
              </a:rPr>
              <a:t>25.6.2013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6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6"/>
              </a:rPr>
              <a:t>commons.wikimedia.org/wiki/File:VFPt_cylindrical_magnets_repelling.svg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850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04056"/>
          </a:xfrm>
        </p:spPr>
        <p:txBody>
          <a:bodyPr>
            <a:normAutofit/>
          </a:bodyPr>
          <a:lstStyle/>
          <a:p>
            <a:pPr algn="l"/>
            <a:r>
              <a:rPr lang="cs-CZ" sz="1700" b="0" dirty="0" smtClean="0">
                <a:solidFill>
                  <a:schemeClr val="tx2">
                    <a:lumMod val="75000"/>
                  </a:schemeClr>
                </a:solidFill>
                <a:latin typeface="Candara" pitchFamily="34" charset="0"/>
              </a:rPr>
              <a:t>Použité zdroje: </a:t>
            </a:r>
            <a:endParaRPr lang="cs-CZ" sz="1600" b="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124744"/>
            <a:ext cx="8136904" cy="56166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OGURACLUTCH.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magnet-podkova [online]. [cit. </a:t>
            </a:r>
            <a:r>
              <a:rPr lang="cs-CZ" sz="1800" dirty="0" smtClean="0">
                <a:latin typeface="Candara" panose="020E0502030303020204" pitchFamily="34" charset="0"/>
              </a:rPr>
              <a:t>25.6.2013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 smtClean="0">
                <a:latin typeface="Candara" panose="020E0502030303020204" pitchFamily="34" charset="0"/>
                <a:hlinkClick r:id="rId2"/>
              </a:rPr>
              <a:t>http</a:t>
            </a:r>
            <a:r>
              <a:rPr lang="cs-CZ" sz="1800" dirty="0">
                <a:latin typeface="Candara" panose="020E0502030303020204" pitchFamily="34" charset="0"/>
                <a:hlinkClick r:id="rId2"/>
              </a:rPr>
              <a:t>://</a:t>
            </a:r>
            <a:r>
              <a:rPr lang="cs-CZ" sz="1800" dirty="0" smtClean="0">
                <a:latin typeface="Candara" panose="020E0502030303020204" pitchFamily="34" charset="0"/>
                <a:hlinkClick r:id="rId2"/>
              </a:rPr>
              <a:t>commons.wikimedia.org/wiki/File:A-1_horseshoe-magnet-red-silver-iron-filings-AHD.jpg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ZUREKS.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Země [online]. [cit. </a:t>
            </a:r>
            <a:r>
              <a:rPr lang="cs-CZ" sz="1800" dirty="0" smtClean="0">
                <a:latin typeface="Candara" panose="020E0502030303020204" pitchFamily="34" charset="0"/>
              </a:rPr>
              <a:t>25.6.2013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CC0 1.0 Universal Public </a:t>
            </a:r>
            <a:r>
              <a:rPr lang="cs-CZ" sz="1800" dirty="0" err="1">
                <a:latin typeface="Candara" panose="020E0502030303020204" pitchFamily="34" charset="0"/>
              </a:rPr>
              <a:t>Domain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Dedication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3"/>
              </a:rPr>
              <a:t>http://cs.wikipedia.org/wiki/Soubor:Earth's_magnetic_field,_</a:t>
            </a:r>
            <a:r>
              <a:rPr lang="cs-CZ" sz="1800" dirty="0" smtClean="0">
                <a:latin typeface="Candara" panose="020E0502030303020204" pitchFamily="34" charset="0"/>
                <a:hlinkClick r:id="rId3"/>
              </a:rPr>
              <a:t>schematic.svg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GEEK3.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[online]. [cit. </a:t>
            </a:r>
            <a:r>
              <a:rPr lang="cs-CZ" sz="1800" dirty="0" smtClean="0">
                <a:latin typeface="Candara" panose="020E0502030303020204" pitchFamily="34" charset="0"/>
              </a:rPr>
              <a:t>25.6.2013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4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4"/>
              </a:rPr>
              <a:t>commons.wikimedia.org/wiki/File:VFPt_cylindrical_magnets_parallel.svg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GEEK3.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řetězce pilin [online]. [cit. </a:t>
            </a:r>
            <a:r>
              <a:rPr lang="cs-CZ" sz="1800" dirty="0" smtClean="0">
                <a:latin typeface="Candara" panose="020E0502030303020204" pitchFamily="34" charset="0"/>
              </a:rPr>
              <a:t>28.6.2013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5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5"/>
              </a:rPr>
              <a:t>commons.wikimedia.org/wiki/File:VFPt_cylindrical_magnets_antiparallel.svg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JRPOL.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magnetické pole Země [online]. [cit. </a:t>
            </a:r>
            <a:r>
              <a:rPr lang="cs-CZ" sz="1800" dirty="0" smtClean="0">
                <a:latin typeface="Candara" panose="020E0502030303020204" pitchFamily="34" charset="0"/>
              </a:rPr>
              <a:t>30.6.2013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, 2.5 </a:t>
            </a:r>
            <a:r>
              <a:rPr lang="cs-CZ" sz="1800" dirty="0" err="1">
                <a:latin typeface="Candara" panose="020E0502030303020204" pitchFamily="34" charset="0"/>
              </a:rPr>
              <a:t>Generic</a:t>
            </a:r>
            <a:r>
              <a:rPr lang="cs-CZ" sz="1800" dirty="0">
                <a:latin typeface="Candara" panose="020E0502030303020204" pitchFamily="34" charset="0"/>
              </a:rPr>
              <a:t>, 2.0 </a:t>
            </a:r>
            <a:r>
              <a:rPr lang="cs-CZ" sz="1800" dirty="0" err="1">
                <a:latin typeface="Candara" panose="020E0502030303020204" pitchFamily="34" charset="0"/>
              </a:rPr>
              <a:t>Generic</a:t>
            </a:r>
            <a:r>
              <a:rPr lang="cs-CZ" sz="1800" dirty="0">
                <a:latin typeface="Candara" panose="020E0502030303020204" pitchFamily="34" charset="0"/>
              </a:rPr>
              <a:t> and 1.0 </a:t>
            </a:r>
            <a:r>
              <a:rPr lang="cs-CZ" sz="1800" dirty="0" err="1">
                <a:latin typeface="Candara" panose="020E0502030303020204" pitchFamily="34" charset="0"/>
              </a:rPr>
              <a:t>Generic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6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6"/>
              </a:rPr>
              <a:t>commons.wikimedia.org/wiki/File:Geomagnetisme.svg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509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04056"/>
          </a:xfrm>
        </p:spPr>
        <p:txBody>
          <a:bodyPr>
            <a:normAutofit/>
          </a:bodyPr>
          <a:lstStyle/>
          <a:p>
            <a:pPr algn="l"/>
            <a:r>
              <a:rPr lang="cs-CZ" sz="1700" b="0" dirty="0" smtClean="0">
                <a:solidFill>
                  <a:schemeClr val="tx2">
                    <a:lumMod val="75000"/>
                  </a:schemeClr>
                </a:solidFill>
                <a:latin typeface="Candara" pitchFamily="34" charset="0"/>
              </a:rPr>
              <a:t>Použité zdroje: </a:t>
            </a:r>
            <a:endParaRPr lang="cs-CZ" sz="1600" b="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224577"/>
            <a:ext cx="8064896" cy="23484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Candara" panose="020E0502030303020204" pitchFamily="34" charset="0"/>
              </a:rPr>
              <a:t>SHYAMAL</a:t>
            </a:r>
            <a:r>
              <a:rPr lang="cs-CZ" sz="1800" dirty="0">
                <a:latin typeface="Candara" panose="020E0502030303020204" pitchFamily="34" charset="0"/>
              </a:rPr>
              <a:t>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kompas [online]. [cit. </a:t>
            </a:r>
            <a:r>
              <a:rPr lang="cs-CZ" sz="1800" dirty="0" smtClean="0">
                <a:latin typeface="Candara" panose="020E0502030303020204" pitchFamily="34" charset="0"/>
              </a:rPr>
              <a:t>30.6.2013</a:t>
            </a:r>
            <a:r>
              <a:rPr lang="cs-CZ" sz="1800" dirty="0">
                <a:latin typeface="Candara" panose="020E0502030303020204" pitchFamily="34" charset="0"/>
              </a:rPr>
              <a:t>]. Dostupný pod licencí </a:t>
            </a:r>
            <a:r>
              <a:rPr lang="cs-CZ" sz="1800" dirty="0" err="1">
                <a:latin typeface="Candara" panose="020E0502030303020204" pitchFamily="34" charset="0"/>
              </a:rPr>
              <a:t>Creative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Commons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Attribution-Share</a:t>
            </a:r>
            <a:r>
              <a:rPr lang="cs-CZ" sz="1800" dirty="0">
                <a:latin typeface="Candara" panose="020E0502030303020204" pitchFamily="34" charset="0"/>
              </a:rPr>
              <a:t> </a:t>
            </a:r>
            <a:r>
              <a:rPr lang="cs-CZ" sz="1800" dirty="0" err="1">
                <a:latin typeface="Candara" panose="020E0502030303020204" pitchFamily="34" charset="0"/>
              </a:rPr>
              <a:t>Alike</a:t>
            </a:r>
            <a:r>
              <a:rPr lang="cs-CZ" sz="1800" dirty="0">
                <a:latin typeface="Candara" panose="020E0502030303020204" pitchFamily="34" charset="0"/>
              </a:rPr>
              <a:t> 3.0 </a:t>
            </a:r>
            <a:r>
              <a:rPr lang="cs-CZ" sz="1800" dirty="0" err="1">
                <a:latin typeface="Candara" panose="020E0502030303020204" pitchFamily="34" charset="0"/>
              </a:rPr>
              <a:t>Unported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2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2"/>
              </a:rPr>
              <a:t>commons.wikimedia.org/wiki/File:Compass_align.jpg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>
                <a:latin typeface="Candara" panose="020E0502030303020204" pitchFamily="34" charset="0"/>
              </a:rPr>
              <a:t>ROB COWIE. </a:t>
            </a:r>
            <a:r>
              <a:rPr lang="cs-CZ" sz="1800" i="1" dirty="0" err="1">
                <a:latin typeface="Candara" panose="020E0502030303020204" pitchFamily="34" charset="0"/>
              </a:rPr>
              <a:t>wikimedia</a:t>
            </a:r>
            <a:r>
              <a:rPr lang="cs-CZ" sz="1800" dirty="0">
                <a:latin typeface="Candara" panose="020E0502030303020204" pitchFamily="34" charset="0"/>
              </a:rPr>
              <a:t>: buzola [online]. [cit. </a:t>
            </a:r>
            <a:r>
              <a:rPr lang="cs-CZ" sz="1800" dirty="0" smtClean="0">
                <a:latin typeface="Candara" panose="020E0502030303020204" pitchFamily="34" charset="0"/>
              </a:rPr>
              <a:t>30.6.2013</a:t>
            </a:r>
            <a:r>
              <a:rPr lang="cs-CZ" sz="1800" dirty="0">
                <a:latin typeface="Candara" panose="020E0502030303020204" pitchFamily="34" charset="0"/>
              </a:rPr>
              <a:t>]. Dostupný pod licencí Public </a:t>
            </a:r>
            <a:r>
              <a:rPr lang="cs-CZ" sz="1800" dirty="0" err="1">
                <a:latin typeface="Candara" panose="020E0502030303020204" pitchFamily="34" charset="0"/>
              </a:rPr>
              <a:t>Domain</a:t>
            </a:r>
            <a:r>
              <a:rPr lang="cs-CZ" sz="1800" dirty="0">
                <a:latin typeface="Candara" panose="020E0502030303020204" pitchFamily="34" charset="0"/>
              </a:rPr>
              <a:t> na WWW: </a:t>
            </a:r>
            <a:r>
              <a:rPr lang="cs-CZ" sz="1800" dirty="0">
                <a:latin typeface="Candara" panose="020E0502030303020204" pitchFamily="34" charset="0"/>
                <a:hlinkClick r:id="rId3"/>
              </a:rPr>
              <a:t>http://</a:t>
            </a:r>
            <a:r>
              <a:rPr lang="cs-CZ" sz="1800" dirty="0" smtClean="0">
                <a:latin typeface="Candara" panose="020E0502030303020204" pitchFamily="34" charset="0"/>
                <a:hlinkClick r:id="rId3"/>
              </a:rPr>
              <a:t>cs.wikipedia.org/wiki/Soubor:Silva_Sighting_Compass.jpg</a:t>
            </a: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Candara" panose="020E0502030303020204" pitchFamily="34" charset="0"/>
              </a:rPr>
              <a:t>Ostatní obrázky autor.</a:t>
            </a:r>
          </a:p>
          <a:p>
            <a:pPr marL="0" indent="0">
              <a:buNone/>
            </a:pP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cs-CZ" sz="1800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078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1481</TotalTime>
  <Words>457</Words>
  <Application>Microsoft Office PowerPoint</Application>
  <PresentationFormat>Předvádění na obrazovce (4:3)</PresentationFormat>
  <Paragraphs>81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Bohatý</vt:lpstr>
      <vt:lpstr>Snímek 1</vt:lpstr>
      <vt:lpstr>     indukční čáry magnetického pole</vt:lpstr>
      <vt:lpstr>Snímek 3</vt:lpstr>
      <vt:lpstr>Znázornění indukčních čar magnetického pole</vt:lpstr>
      <vt:lpstr>Snímek 5</vt:lpstr>
      <vt:lpstr>Snímek 6</vt:lpstr>
      <vt:lpstr>Snímek 7</vt:lpstr>
      <vt:lpstr>Snímek 8</vt:lpstr>
      <vt:lpstr>Snímek 9</vt:lpstr>
      <vt:lpstr>Snímek 10</vt:lpstr>
      <vt:lpstr>Magnetické pole Země</vt:lpstr>
      <vt:lpstr>Kompas a buzola</vt:lpstr>
      <vt:lpstr>Snímek 13</vt:lpstr>
      <vt:lpstr>Použité zdroje: </vt:lpstr>
      <vt:lpstr>Použité zdroje: 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184</cp:revision>
  <dcterms:created xsi:type="dcterms:W3CDTF">2013-01-16T20:09:48Z</dcterms:created>
  <dcterms:modified xsi:type="dcterms:W3CDTF">2015-07-17T07:37:23Z</dcterms:modified>
</cp:coreProperties>
</file>