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7"/>
  </p:notesMasterIdLst>
  <p:sldIdLst>
    <p:sldId id="271" r:id="rId2"/>
    <p:sldId id="256" r:id="rId3"/>
    <p:sldId id="312" r:id="rId4"/>
    <p:sldId id="313" r:id="rId5"/>
    <p:sldId id="321" r:id="rId6"/>
    <p:sldId id="322" r:id="rId7"/>
    <p:sldId id="314" r:id="rId8"/>
    <p:sldId id="315" r:id="rId9"/>
    <p:sldId id="316" r:id="rId10"/>
    <p:sldId id="317" r:id="rId11"/>
    <p:sldId id="307" r:id="rId12"/>
    <p:sldId id="318" r:id="rId13"/>
    <p:sldId id="320" r:id="rId14"/>
    <p:sldId id="264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0941" autoAdjust="0"/>
  </p:normalViewPr>
  <p:slideViewPr>
    <p:cSldViewPr>
      <p:cViewPr>
        <p:scale>
          <a:sx n="60" d="100"/>
          <a:sy n="60" d="100"/>
        </p:scale>
        <p:origin x="-1344" y="-7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9494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n:Creative_Commons" TargetMode="External"/><Relationship Id="rId7" Type="http://schemas.openxmlformats.org/officeDocument/2006/relationships/hyperlink" Target="http://cs.wikipedia.org/wiki/Soubor:Van_de_graaf_generator.sv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eativecommons.org/licenses/by-sa/2.5/deed.en" TargetMode="External"/><Relationship Id="rId5" Type="http://schemas.openxmlformats.org/officeDocument/2006/relationships/hyperlink" Target="http://cs.wikipedia.org/wiki/Soubor:Van_de_graaff_generator_sm.jpg" TargetMode="External"/><Relationship Id="rId4" Type="http://schemas.openxmlformats.org/officeDocument/2006/relationships/hyperlink" Target="http://creativecommons.org/licenses/by-sa/3.0/deed.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1530" y="168299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484784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Elektroskop a jednotka elektrického náboje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III/2/FY/2/2/4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elektroskopem a jeho principem měření. Naučí se určovat zda je těleso el. nabité. Seznámí se s jednotkou el. náboje a s principem uzemňování.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Elektroskop, princip elektroskopu, nabíjení elektroskopu, Van de </a:t>
            </a:r>
            <a:r>
              <a:rPr lang="cs-CZ" dirty="0" err="1" smtClean="0">
                <a:latin typeface="Candara" panose="020E0502030303020204" pitchFamily="34" charset="0"/>
              </a:rPr>
              <a:t>Graaffův</a:t>
            </a:r>
            <a:r>
              <a:rPr lang="cs-CZ" dirty="0" smtClean="0">
                <a:latin typeface="Candara" panose="020E0502030303020204" pitchFamily="34" charset="0"/>
              </a:rPr>
              <a:t> generátor.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23.8.2013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0" y="615315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Elektroskop a jednotka elektrického náboje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72390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Zopakujte si!</a:t>
            </a:r>
          </a:p>
          <a:p>
            <a:pPr marL="0" indent="0">
              <a:buNone/>
            </a:pPr>
            <a:endParaRPr lang="cs-CZ" b="1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Už jsme se naučili, že některá tělesa se dají např. vzájemným třením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zelektrovat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Tělesa mohou být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zelektrována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kladně nebo záporně.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Kladně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zelektrovaná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tělesa obsahují kladné ionty.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Záporně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zelektrovaná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tělesa </a:t>
            </a:r>
            <a:r>
              <a:rPr lang="cs-CZ" smtClean="0">
                <a:solidFill>
                  <a:schemeClr val="tx2"/>
                </a:solidFill>
                <a:latin typeface="Candara" pitchFamily="34" charset="0"/>
              </a:rPr>
              <a:t>obsahují záporné           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ionty.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Naučíme se určovat, zda je těleso nabité.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Naučíme se určovat, zda je těleso nabité kladně nebo záporně.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880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0835" y="188640"/>
            <a:ext cx="7239000" cy="62632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2"/>
                </a:solidFill>
                <a:latin typeface="Candara" pitchFamily="34" charset="0"/>
              </a:rPr>
              <a:t>Elektroskop</a:t>
            </a:r>
            <a:endParaRPr lang="cs-CZ" sz="32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0834" y="908720"/>
            <a:ext cx="7541525" cy="533099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Elektroskop je přístroj určený k indikaci a měření elektrického náboje.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Elektroskopem můžeme zjistit, zda je těleso elektricky nabité, dokonce zda je nabité kladně, nebo záporně.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Ve škole se nejčastěji používá elektroskop s otočnou ručkou.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 descr="C:\Users\petra.kejkrtova\Pictures\2013-09-15 001\P10705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933056"/>
            <a:ext cx="1622591" cy="282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9-15 001\P10705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33937"/>
            <a:ext cx="2013772" cy="282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464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242048" cy="69833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2"/>
                </a:solidFill>
                <a:latin typeface="Candara" panose="020E0502030303020204" pitchFamily="34" charset="0"/>
              </a:rPr>
              <a:t>Žákovský elektroskop</a:t>
            </a:r>
            <a:endParaRPr lang="cs-CZ" sz="32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pic>
        <p:nvPicPr>
          <p:cNvPr id="2052" name="Picture 4" descr="C:\Users\petra.kejkrtova\Pictures\2013-09-15 001\P10705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76872"/>
            <a:ext cx="3849173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1608" y="1507059"/>
            <a:ext cx="3076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n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ehybná kovová tyčka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00032" y="3429000"/>
            <a:ext cx="1904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o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táčivá ručka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577711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p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odstavec z izolantu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 flipV="1">
            <a:off x="1619672" y="1844824"/>
            <a:ext cx="2428642" cy="72008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4" idx="1"/>
          </p:cNvCxnSpPr>
          <p:nvPr/>
        </p:nvCxnSpPr>
        <p:spPr>
          <a:xfrm>
            <a:off x="4283968" y="3284984"/>
            <a:ext cx="1816064" cy="37484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5" idx="0"/>
          </p:cNvCxnSpPr>
          <p:nvPr/>
        </p:nvCxnSpPr>
        <p:spPr>
          <a:xfrm flipH="1">
            <a:off x="2987824" y="4869160"/>
            <a:ext cx="640534" cy="90795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64088" y="1507059"/>
            <a:ext cx="1745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p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lastová tyč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cxnSp>
        <p:nvCxnSpPr>
          <p:cNvPr id="15" name="Přímá spojnice 14"/>
          <p:cNvCxnSpPr>
            <a:endCxn id="13" idx="2"/>
          </p:cNvCxnSpPr>
          <p:nvPr/>
        </p:nvCxnSpPr>
        <p:spPr>
          <a:xfrm flipV="1">
            <a:off x="5724128" y="1968724"/>
            <a:ext cx="512956" cy="74019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954396" y="2324553"/>
            <a:ext cx="46839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Candara" panose="020E0502030303020204" pitchFamily="34" charset="0"/>
              </a:rPr>
              <a:t>-</a:t>
            </a:r>
            <a:endParaRPr lang="cs-CZ" sz="8800" dirty="0">
              <a:solidFill>
                <a:srgbClr val="0070C0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485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55432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2"/>
                </a:solidFill>
                <a:latin typeface="Candara" panose="020E0502030303020204" pitchFamily="34" charset="0"/>
              </a:rPr>
              <a:t>Školní ručkový elektroskop</a:t>
            </a:r>
            <a:endParaRPr lang="cs-CZ" sz="32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pic>
        <p:nvPicPr>
          <p:cNvPr id="1027" name="Picture 3" descr="C:\Users\petra.kejkrtova\Pictures\2013-09-15 001\P10706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1"/>
            <a:ext cx="2980573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259469"/>
            <a:ext cx="17956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s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kleněná tyč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659" y="2302713"/>
            <a:ext cx="2643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p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rstenec z izolantu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5526" y="2533546"/>
            <a:ext cx="22886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n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ehybná kovová tyčka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38811" y="3445550"/>
            <a:ext cx="20481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k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ovová otáčivá ručka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4230381"/>
            <a:ext cx="2114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k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ovová skříňka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5517232"/>
            <a:ext cx="22958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latin typeface="Candara" panose="020E0502030303020204" pitchFamily="34" charset="0"/>
              </a:rPr>
              <a:t>s</a:t>
            </a:r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tojan z izolantu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cxnSp>
        <p:nvCxnSpPr>
          <p:cNvPr id="11" name="Přímá spojnice 10"/>
          <p:cNvCxnSpPr>
            <a:stCxn id="4" idx="3"/>
          </p:cNvCxnSpPr>
          <p:nvPr/>
        </p:nvCxnSpPr>
        <p:spPr>
          <a:xfrm>
            <a:off x="2335236" y="1490302"/>
            <a:ext cx="868612" cy="42653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95736" y="2949044"/>
            <a:ext cx="1656184" cy="41549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8" idx="3"/>
          </p:cNvCxnSpPr>
          <p:nvPr/>
        </p:nvCxnSpPr>
        <p:spPr>
          <a:xfrm flipV="1">
            <a:off x="2366201" y="3736921"/>
            <a:ext cx="418823" cy="72429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endCxn id="5" idx="1"/>
          </p:cNvCxnSpPr>
          <p:nvPr/>
        </p:nvCxnSpPr>
        <p:spPr>
          <a:xfrm flipV="1">
            <a:off x="3851920" y="2533546"/>
            <a:ext cx="1728739" cy="10336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974054" y="3612795"/>
            <a:ext cx="1606605" cy="24825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9" idx="1"/>
          </p:cNvCxnSpPr>
          <p:nvPr/>
        </p:nvCxnSpPr>
        <p:spPr>
          <a:xfrm>
            <a:off x="3974054" y="5373216"/>
            <a:ext cx="1750074" cy="37484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58845" y="5517231"/>
            <a:ext cx="1292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Candara" panose="020E0502030303020204" pitchFamily="34" charset="0"/>
              </a:rPr>
              <a:t>stupnice</a:t>
            </a:r>
            <a:endParaRPr lang="cs-CZ" sz="24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cxnSp>
        <p:nvCxnSpPr>
          <p:cNvPr id="25" name="Přímá spojnice 24"/>
          <p:cNvCxnSpPr>
            <a:stCxn id="23" idx="3"/>
          </p:cNvCxnSpPr>
          <p:nvPr/>
        </p:nvCxnSpPr>
        <p:spPr>
          <a:xfrm flipV="1">
            <a:off x="1751186" y="4230381"/>
            <a:ext cx="1452662" cy="151768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504133" y="1569566"/>
            <a:ext cx="5725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+</a:t>
            </a:r>
            <a:endParaRPr lang="cs-CZ" sz="60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974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39000" cy="554320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Princip elektroskopu: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239000" cy="54750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Desky elektroskopu se dotkneme kladně nabitou skleněnou tyčí.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Ke kladně nabité skleněné tyči jsou přitahovány volné elektrony z kovové desky.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Část elektronů přejde na tyč.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 desce, ručce i nehybné tyčce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vznikne přebytek kladného náboje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– jsou kladně nabité.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Kladně nabitá tyčka a souhlasně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nabitá ručka se vzájemně odpuzují.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Ručka ukáže výchylku.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2050" name="Picture 2" descr="C:\Users\petra.kejkrtova\Pictures\2013-09-15 001\P10706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92896"/>
            <a:ext cx="2429323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1520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39000" cy="554320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Princip elektroskopu: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239000" cy="54750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Desky elektroskopu se dotkneme záporně nabitou plastovou tyčí.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 plastové tyči je přebytek volných elektronů.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Část elektronů přejde na desku elektroskopu.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 desce, ručce i nehybné tyčce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vznikne přebytek záporného náboje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– jsou záporně nabité.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Záporně nabitá tyčka 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souhlasně nabitá ručka se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vzájemně odpuzují.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Ručka ukáže výchylku.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3074" name="Picture 2" descr="C:\Users\petra.kejkrtova\Pictures\2013-09-15 001\P10705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66" y="2924944"/>
            <a:ext cx="235749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9189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770344"/>
          </a:xfrm>
        </p:spPr>
        <p:txBody>
          <a:bodyPr>
            <a:normAutofit fontScale="90000"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Určování druhu elektrického náboje pomocí elektroskopu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136904" cy="54750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Nabijeme elektroskop např. záporným elektrickým nábojem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(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obr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a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)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Dotkneme se elektroskopu zkoumaným tělesem.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Pokud se výchylka ručky elektroskopu zvětší, má zkoumané těleso souhlasný náboj – záporný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(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obr. b)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Pokud se výchylka elektroskopu zmenší, má zkoumané těleso opačný náboj – kladný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(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obr. c)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 descr="C:\Users\petra.kejkrtova\Pictures\2013-09-22 001\P10706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273" y="4338535"/>
            <a:ext cx="1724514" cy="249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9-22 001\P107063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38535"/>
            <a:ext cx="1701274" cy="248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.kejkrtova\Pictures\2013-09-22 001\P107064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7059" y="4338534"/>
            <a:ext cx="1618775" cy="248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5186" y="6262851"/>
            <a:ext cx="401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Candara" panose="020E0502030303020204" pitchFamily="34" charset="0"/>
              </a:rPr>
              <a:t>a)</a:t>
            </a:r>
            <a:endParaRPr lang="cs-CZ" sz="2000" b="1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6737" y="6262851"/>
            <a:ext cx="417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Candara" panose="020E0502030303020204" pitchFamily="34" charset="0"/>
              </a:rPr>
              <a:t>b)</a:t>
            </a:r>
            <a:endParaRPr lang="cs-CZ" sz="2000" b="1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25705" y="6262851"/>
            <a:ext cx="389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Candara" panose="020E0502030303020204" pitchFamily="34" charset="0"/>
              </a:rPr>
              <a:t>c)</a:t>
            </a:r>
            <a:endParaRPr lang="cs-CZ" sz="2000" b="1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033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770344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Nabíjení elektroskopu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52160"/>
            <a:ext cx="7239000" cy="54750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 snadnějšímu nabíjení těles dostatečně velkým nábojem budeme používat Van de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Graaffův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generátor.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Otáčením kliky generátoru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vyrábíme elektrický náboj.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Jednu elektrodu generátoru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spojíme s deskou elektroskopu.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Ručička ukáže výchylku.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 dalším otáčení kliky se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výchylka zvětšuje.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na elektroskopu se zvětšuje.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2050" name="Picture 2" descr="C:\Users\petra.kejkrtova\Pictures\2013-09-22 001\P10706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64904"/>
            <a:ext cx="3279965" cy="312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503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Van de </a:t>
            </a:r>
            <a:r>
              <a:rPr lang="cs-CZ" b="1" dirty="0" err="1" smtClean="0">
                <a:solidFill>
                  <a:schemeClr val="tx2"/>
                </a:solidFill>
                <a:latin typeface="Candara" pitchFamily="34" charset="0"/>
              </a:rPr>
              <a:t>Graaffův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generátor</a:t>
            </a:r>
          </a:p>
          <a:p>
            <a:pPr marL="0" indent="0">
              <a:buNone/>
            </a:pPr>
            <a:endParaRPr lang="cs-CZ" b="1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Je to elektrostatický stroj,</a:t>
            </a:r>
          </a:p>
          <a:p>
            <a:pPr marL="0" indent="0">
              <a:buNone/>
            </a:pPr>
            <a:r>
              <a:rPr lang="cs-CZ" smtClean="0">
                <a:solidFill>
                  <a:schemeClr val="tx2"/>
                </a:solidFill>
                <a:latin typeface="Candara" pitchFamily="34" charset="0"/>
              </a:rPr>
              <a:t>který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umožňuje nabíjet kovovou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kouli na velmi vysoké napětí.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Princip: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Otáčením nevodivého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pásu (nejčastěji gumového)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přenášíme kladný náboj,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který získáváme třením do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vnitřku kovové koule.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Tady je odebírán a odváděn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 povrch koule. Vybitá část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se pak vrací k novému nabití.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6375"/>
            <a:ext cx="2097087" cy="2097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4158" y="2636912"/>
            <a:ext cx="2097087" cy="398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164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770344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Jednotka elektrického náboje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7776864" cy="466750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Pomocí výchylky ručky na elektroskopu usuzujeme na velikost elektrického náboje na desce daného elektroskopu.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Nejmenším nábojem, který lze změřit, je náboj elektronu –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elementární elektrický náboj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–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e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Jednotkou elektrického náboje je 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coulomb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[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kulomb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]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Značka: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C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Platí: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1 C = 6 . 10</a:t>
            </a:r>
            <a:r>
              <a:rPr lang="cs-CZ" b="1" baseline="30000" dirty="0" smtClean="0">
                <a:solidFill>
                  <a:schemeClr val="tx2"/>
                </a:solidFill>
                <a:latin typeface="Candara" pitchFamily="34" charset="0"/>
              </a:rPr>
              <a:t>18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             </a:t>
            </a:r>
            <a:endParaRPr lang="cs-CZ" b="1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663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242048" cy="91436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Uzemnění </a:t>
            </a:r>
            <a:r>
              <a:rPr lang="cs-CZ" sz="2800" dirty="0" err="1" smtClean="0">
                <a:solidFill>
                  <a:schemeClr val="tx2"/>
                </a:solidFill>
                <a:latin typeface="Candara" pitchFamily="34" charset="0"/>
              </a:rPr>
              <a:t>zelektrovaného</a:t>
            </a: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 elektroskopu</a:t>
            </a:r>
            <a:endParaRPr lang="cs-CZ" sz="28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3520440" cy="4785395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Dotkneme se rukou záporně </a:t>
            </a:r>
            <a:r>
              <a:rPr lang="cs-CZ" sz="2600" dirty="0" err="1" smtClean="0">
                <a:solidFill>
                  <a:schemeClr val="tx2"/>
                </a:solidFill>
                <a:latin typeface="Candara" pitchFamily="34" charset="0"/>
              </a:rPr>
              <a:t>zelektrovaného</a:t>
            </a: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 elektroskopu.</a:t>
            </a:r>
          </a:p>
          <a:p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Přes naše tělo přejde část volných elektronů do 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    země.</a:t>
            </a:r>
            <a:endParaRPr lang="cs-CZ" sz="26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268760"/>
            <a:ext cx="3520440" cy="4857403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Dotkneme se rukou kladně </a:t>
            </a:r>
            <a:r>
              <a:rPr lang="cs-CZ" sz="2600" dirty="0" err="1" smtClean="0">
                <a:solidFill>
                  <a:schemeClr val="tx2"/>
                </a:solidFill>
                <a:latin typeface="Candara" pitchFamily="34" charset="0"/>
              </a:rPr>
              <a:t>zelektrovaného</a:t>
            </a: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 elektroskopu.</a:t>
            </a:r>
          </a:p>
          <a:p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Ze země přejde část volných elektronů přes naše tělo na desku elektroskopu.</a:t>
            </a:r>
            <a:endParaRPr lang="cs-CZ" sz="26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6381328"/>
            <a:ext cx="7389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andara" pitchFamily="34" charset="0"/>
              </a:rPr>
              <a:t>Těleso se stane elektricky neutrálním. Uzemnili jsme ho.</a:t>
            </a:r>
            <a:endParaRPr lang="cs-CZ" sz="2400" dirty="0">
              <a:solidFill>
                <a:srgbClr val="FF0000"/>
              </a:solidFill>
              <a:latin typeface="Candara" pitchFamily="34" charset="0"/>
            </a:endParaRPr>
          </a:p>
        </p:txBody>
      </p:sp>
      <p:pic>
        <p:nvPicPr>
          <p:cNvPr id="3074" name="Picture 2" descr="C:\Users\petra.kejkrtova\Pictures\2013-09-22 001\P10706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53902"/>
            <a:ext cx="1704865" cy="2341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1344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Co je to elektroskop?</a:t>
            </a:r>
          </a:p>
          <a:p>
            <a:r>
              <a:rPr lang="cs-CZ" sz="2600" b="1" dirty="0" smtClean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Přístroj </a:t>
            </a:r>
            <a:r>
              <a:rPr lang="cs-CZ" sz="2600" dirty="0">
                <a:solidFill>
                  <a:srgbClr val="C00000"/>
                </a:solidFill>
                <a:latin typeface="Candara" pitchFamily="34" charset="0"/>
              </a:rPr>
              <a:t>určený k indikaci a měření elektrického náboje.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Popiš princip elektroskopu.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Jak se určí druh elektrického náboje?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Pomocí čeho se nabíjí elektroskop?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Van de </a:t>
            </a:r>
            <a:r>
              <a:rPr lang="cs-CZ" sz="2600" dirty="0" err="1" smtClean="0">
                <a:solidFill>
                  <a:srgbClr val="C00000"/>
                </a:solidFill>
                <a:latin typeface="Candara" pitchFamily="34" charset="0"/>
              </a:rPr>
              <a:t>Graaffova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generátoru.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5. Jaká je jednotka elektrického náboje?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1 C [coulomb]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6. Popiš uzemnění elektroskopu.</a:t>
            </a:r>
            <a:endParaRPr lang="cs-CZ" sz="2600" dirty="0">
              <a:solidFill>
                <a:schemeClr val="accent6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792088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Candara" panose="020E0502030303020204" pitchFamily="34" charset="0"/>
              </a:rPr>
              <a:t>JARED </a:t>
            </a:r>
            <a:r>
              <a:rPr lang="cs-CZ" sz="1800" dirty="0">
                <a:latin typeface="Candara" panose="020E0502030303020204" pitchFamily="34" charset="0"/>
              </a:rPr>
              <a:t>C. BENEDICT.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</a:t>
            </a:r>
            <a:r>
              <a:rPr lang="cs-CZ" sz="1800" dirty="0" err="1">
                <a:latin typeface="Candara" panose="020E0502030303020204" pitchFamily="34" charset="0"/>
              </a:rPr>
              <a:t>Vandg.generátor</a:t>
            </a:r>
            <a:r>
              <a:rPr lang="cs-CZ" sz="1800" dirty="0">
                <a:latin typeface="Candara" panose="020E0502030303020204" pitchFamily="34" charset="0"/>
              </a:rPr>
              <a:t> [online]. [cit. </a:t>
            </a:r>
            <a:r>
              <a:rPr lang="cs-CZ" sz="1800" dirty="0" smtClean="0">
                <a:latin typeface="Candara" panose="020E0502030303020204" pitchFamily="34" charset="0"/>
              </a:rPr>
              <a:t>21.8.2013</a:t>
            </a:r>
            <a:r>
              <a:rPr lang="cs-CZ" sz="1800" dirty="0">
                <a:latin typeface="Candara" panose="020E0502030303020204" pitchFamily="34" charset="0"/>
              </a:rPr>
              <a:t>]. Dostupný </a:t>
            </a:r>
            <a:r>
              <a:rPr lang="cs-CZ" sz="1800" dirty="0" smtClean="0">
                <a:latin typeface="Candara" panose="020E0502030303020204" pitchFamily="34" charset="0"/>
              </a:rPr>
              <a:t>pod licencí </a:t>
            </a:r>
            <a:r>
              <a:rPr lang="en-US" sz="1800" dirty="0" smtClean="0">
                <a:latin typeface="Candara" panose="020E0502030303020204" pitchFamily="34" charset="0"/>
                <a:hlinkClick r:id="rId3" tooltip="w:en:Creative Commons"/>
              </a:rPr>
              <a:t>Creative </a:t>
            </a:r>
            <a:r>
              <a:rPr lang="en-US" sz="1800" dirty="0">
                <a:latin typeface="Candara" panose="020E0502030303020204" pitchFamily="34" charset="0"/>
                <a:hlinkClick r:id="rId3" tooltip="w:en:Creative Commons"/>
              </a:rPr>
              <a:t>Commons</a:t>
            </a:r>
            <a:r>
              <a:rPr lang="en-US" sz="1800" dirty="0">
                <a:latin typeface="Candara" panose="020E0502030303020204" pitchFamily="34" charset="0"/>
              </a:rPr>
              <a:t> </a:t>
            </a:r>
            <a:r>
              <a:rPr lang="en-US" sz="1800" dirty="0">
                <a:latin typeface="Candara" panose="020E0502030303020204" pitchFamily="34" charset="0"/>
                <a:hlinkClick r:id="rId4"/>
              </a:rPr>
              <a:t>Attribution-Share Alike 3.0 </a:t>
            </a:r>
            <a:r>
              <a:rPr lang="en-US" sz="1800" dirty="0" err="1">
                <a:latin typeface="Candara" panose="020E0502030303020204" pitchFamily="34" charset="0"/>
                <a:hlinkClick r:id="rId4"/>
              </a:rPr>
              <a:t>Unported</a:t>
            </a:r>
            <a:r>
              <a:rPr lang="cs-CZ" sz="1800" dirty="0" smtClean="0">
                <a:latin typeface="Candara" panose="020E0502030303020204" pitchFamily="34" charset="0"/>
              </a:rPr>
              <a:t>na </a:t>
            </a:r>
            <a:r>
              <a:rPr lang="cs-CZ" sz="1800" dirty="0">
                <a:latin typeface="Candara" panose="020E0502030303020204" pitchFamily="34" charset="0"/>
              </a:rPr>
              <a:t>WWW: </a:t>
            </a:r>
            <a:r>
              <a:rPr lang="cs-CZ" sz="1800" dirty="0">
                <a:latin typeface="Candara" panose="020E0502030303020204" pitchFamily="34" charset="0"/>
                <a:hlinkClick r:id="rId5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5"/>
              </a:rPr>
              <a:t>cs.wikipedia.org/wiki/Soubor:Van_de_graaff_generator_sm.jpg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GONFER00.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generátor [online]. [cit. </a:t>
            </a:r>
            <a:r>
              <a:rPr lang="cs-CZ" sz="1800" dirty="0" smtClean="0">
                <a:latin typeface="Candara" panose="020E0502030303020204" pitchFamily="34" charset="0"/>
              </a:rPr>
              <a:t>21.8.2013</a:t>
            </a:r>
            <a:r>
              <a:rPr lang="cs-CZ" sz="1800" dirty="0">
                <a:latin typeface="Candara" panose="020E0502030303020204" pitchFamily="34" charset="0"/>
              </a:rPr>
              <a:t>]. Dostupný </a:t>
            </a:r>
            <a:r>
              <a:rPr lang="cs-CZ" sz="1800" dirty="0" smtClean="0">
                <a:latin typeface="Candara" panose="020E0502030303020204" pitchFamily="34" charset="0"/>
              </a:rPr>
              <a:t> pod licencí </a:t>
            </a:r>
            <a:r>
              <a:rPr lang="en-US" sz="1800" dirty="0" smtClean="0">
                <a:latin typeface="Candara" panose="020E0502030303020204" pitchFamily="34" charset="0"/>
                <a:hlinkClick r:id="rId3" tooltip="w:en:Creative Commons"/>
              </a:rPr>
              <a:t>Creative </a:t>
            </a:r>
            <a:r>
              <a:rPr lang="en-US" sz="1800" dirty="0">
                <a:latin typeface="Candara" panose="020E0502030303020204" pitchFamily="34" charset="0"/>
                <a:hlinkClick r:id="rId3" tooltip="w:en:Creative Commons"/>
              </a:rPr>
              <a:t>Commons</a:t>
            </a:r>
            <a:r>
              <a:rPr lang="en-US" sz="1800" dirty="0">
                <a:latin typeface="Candara" panose="020E0502030303020204" pitchFamily="34" charset="0"/>
              </a:rPr>
              <a:t> </a:t>
            </a:r>
            <a:r>
              <a:rPr lang="en-US" sz="1800" dirty="0">
                <a:latin typeface="Candara" panose="020E0502030303020204" pitchFamily="34" charset="0"/>
                <a:hlinkClick r:id="rId6"/>
              </a:rPr>
              <a:t>Attribution-Share Alike 2.5 Generic</a:t>
            </a:r>
            <a:r>
              <a:rPr lang="cs-CZ" sz="1800" dirty="0" smtClean="0">
                <a:latin typeface="Candara" panose="020E0502030303020204" pitchFamily="34" charset="0"/>
              </a:rPr>
              <a:t>na </a:t>
            </a:r>
            <a:r>
              <a:rPr lang="cs-CZ" sz="1800" dirty="0">
                <a:latin typeface="Candara" panose="020E0502030303020204" pitchFamily="34" charset="0"/>
              </a:rPr>
              <a:t>WWW: </a:t>
            </a:r>
            <a:r>
              <a:rPr lang="cs-CZ" sz="1800" dirty="0">
                <a:latin typeface="Candara" panose="020E0502030303020204" pitchFamily="34" charset="0"/>
                <a:hlinkClick r:id="rId7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7"/>
              </a:rPr>
              <a:t>cs.wikipedia.org/wiki/Soubor:Van_de_graaf_generator.svg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600" dirty="0">
              <a:latin typeface="Candara" pitchFamily="34" charset="0"/>
            </a:endParaRP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6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1732</TotalTime>
  <Words>775</Words>
  <Application>Microsoft Office PowerPoint</Application>
  <PresentationFormat>Předvádění na obrazovce (4:3)</PresentationFormat>
  <Paragraphs>126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Snímek 1</vt:lpstr>
      <vt:lpstr>     Elektroskop a jednotka elektrického náboje</vt:lpstr>
      <vt:lpstr>Snímek 3</vt:lpstr>
      <vt:lpstr>Elektroskop</vt:lpstr>
      <vt:lpstr>Žákovský elektroskop</vt:lpstr>
      <vt:lpstr>Školní ručkový elektroskop</vt:lpstr>
      <vt:lpstr>Princip elektroskopu:</vt:lpstr>
      <vt:lpstr>Princip elektroskopu:</vt:lpstr>
      <vt:lpstr>Určování druhu elektrického náboje pomocí elektroskopu</vt:lpstr>
      <vt:lpstr>Nabíjení elektroskopu</vt:lpstr>
      <vt:lpstr>Snímek 11</vt:lpstr>
      <vt:lpstr>Jednotka elektrického náboje</vt:lpstr>
      <vt:lpstr>Uzemnění zelektrovaného elektroskopu</vt:lpstr>
      <vt:lpstr>Snímek 14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226</cp:revision>
  <dcterms:created xsi:type="dcterms:W3CDTF">2013-01-16T20:09:48Z</dcterms:created>
  <dcterms:modified xsi:type="dcterms:W3CDTF">2015-07-17T07:35:52Z</dcterms:modified>
</cp:coreProperties>
</file>