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4"/>
  </p:notesMasterIdLst>
  <p:sldIdLst>
    <p:sldId id="271" r:id="rId2"/>
    <p:sldId id="256" r:id="rId3"/>
    <p:sldId id="297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264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4724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4724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4724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microsoft.com/office/2007/relationships/media" Target="../media/media2.gif"/><Relationship Id="rId2" Type="http://schemas.openxmlformats.org/officeDocument/2006/relationships/video" Target="../media/media2.gif"/><Relationship Id="rId1" Type="http://schemas.openxmlformats.org/officeDocument/2006/relationships/video" Target="../media/media1.gif"/><Relationship Id="rId6" Type="http://schemas.openxmlformats.org/officeDocument/2006/relationships/image" Target="../media/image18.png"/><Relationship Id="rId5" Type="http://schemas.microsoft.com/office/2007/relationships/media" Target="../media/media1.gif"/><Relationship Id="rId4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2.5/deed.en" TargetMode="External"/><Relationship Id="rId2" Type="http://schemas.openxmlformats.org/officeDocument/2006/relationships/hyperlink" Target="http://en.wikipedia.org/wiki/en:Creative_Commo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atteries.jpg" TargetMode="External"/><Relationship Id="rId5" Type="http://schemas.openxmlformats.org/officeDocument/2006/relationships/hyperlink" Target="http://cs.wikipedia.org/wiki/Soubor:Fluorescent_lamp-function.gif" TargetMode="External"/><Relationship Id="rId4" Type="http://schemas.openxmlformats.org/officeDocument/2006/relationships/hyperlink" Target="http://cs.wikipedia.org/wiki/Soubor:Lightnings_sequence_2_animation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1908" y="273213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556792"/>
            <a:ext cx="77768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Elektrický proud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III/2/FY/2/2/7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elektrickým obvodem a jeho jednotlivými částmi. Naučí se zakreslovat obvody pomocí schematických značek a princip vedení elektrického proudu v kovech, kapalinách a plynech.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Klíčová </a:t>
            </a:r>
            <a:r>
              <a:rPr lang="cs-CZ" dirty="0">
                <a:latin typeface="Candara" panose="020E0502030303020204" pitchFamily="34" charset="0"/>
              </a:rPr>
              <a:t>slova</a:t>
            </a:r>
            <a:r>
              <a:rPr lang="cs-CZ" dirty="0" smtClean="0">
                <a:latin typeface="Candara" panose="020E0502030303020204" pitchFamily="34" charset="0"/>
              </a:rPr>
              <a:t>: Elektrický obvod, elektrický proud, vedení elektrického proudu, schematické značky.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Metodické 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</a:t>
            </a:r>
            <a:r>
              <a:rPr lang="cs-CZ" dirty="0" smtClean="0">
                <a:latin typeface="Candara" panose="020E0502030303020204" pitchFamily="34" charset="0"/>
              </a:rPr>
              <a:t>materiálu.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8.8.2013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594928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7239000" cy="489654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Platí: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Elektrickým obvodem prochází elektrický proud v případě, je-li složen z elektrických spotřebičů, které jsou vodivě propojené a je-li v něm zapojen zdroj elektrického napětí.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obvod je uzavřen.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Pro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zakreslování elektrických obvodů budeme používat schematické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značky, abychom jednoduše zobrazili jednotlivé součásti obvodu.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476672"/>
            <a:ext cx="37337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OBVOD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509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obsah 27"/>
          <p:cNvSpPr>
            <a:spLocks noGrp="1"/>
          </p:cNvSpPr>
          <p:nvPr>
            <p:ph sz="half" idx="2"/>
          </p:nvPr>
        </p:nvSpPr>
        <p:spPr>
          <a:xfrm>
            <a:off x="5075687" y="922910"/>
            <a:ext cx="377532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Rezistor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Žárovka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Zvonek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Ampérmetr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Voltmetr</a:t>
            </a:r>
            <a:endParaRPr lang="cs-CZ" sz="30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6" name="Zástupný symbol pro obsah 15"/>
          <p:cNvSpPr>
            <a:spLocks noGrp="1"/>
          </p:cNvSpPr>
          <p:nvPr>
            <p:ph sz="half" idx="1"/>
          </p:nvPr>
        </p:nvSpPr>
        <p:spPr>
          <a:xfrm>
            <a:off x="265728" y="908720"/>
            <a:ext cx="4669994" cy="61206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článek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Baterie elektrických článků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Zdroj napětí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Uzavřený spínač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Otevřený spínač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42048" cy="482312"/>
          </a:xfrm>
        </p:spPr>
        <p:txBody>
          <a:bodyPr>
            <a:normAutofit/>
          </a:bodyPr>
          <a:lstStyle/>
          <a:p>
            <a:pPr algn="ctr"/>
            <a:r>
              <a:rPr lang="cs-CZ" sz="28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Schematické značky</a:t>
            </a:r>
            <a:endParaRPr lang="cs-CZ" sz="28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1959" y="4724137"/>
            <a:ext cx="1566420" cy="604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9473" y="3818247"/>
            <a:ext cx="2066054" cy="521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63618"/>
            <a:ext cx="908050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5939" y="2503108"/>
            <a:ext cx="1246798" cy="583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1638" y="2260907"/>
            <a:ext cx="1112069" cy="774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6672" y="5942306"/>
            <a:ext cx="1998855" cy="267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5036" y="3620224"/>
            <a:ext cx="1140267" cy="53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0963" y="4873853"/>
            <a:ext cx="1743075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8002" y="5796971"/>
            <a:ext cx="1580377" cy="617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7317" y="1525543"/>
            <a:ext cx="1768475" cy="29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92243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7239000" cy="489654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prochází vodiči, které obsahují volné částice s elektrickým nábojem.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Kovové vodiče obsahují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volné elektrony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Vodné roztoky kyselin a solí obsahují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kladné a záporné ionty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Vodivé plyny obsahují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kladné ionty, záporné ionty a volné elektrony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Elektrické izolanty neobsahují volné částice s elektrickým nábojem nebo jich je tam jen nepatrně, proto nevedou elektrický proud.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835696" y="476672"/>
            <a:ext cx="3709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2929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7239000" cy="47525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Do obvodu zapojíme zdroj elektrického napětí, např. el. článek.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článek má na jednom pólu stále záporný náboj a na druhém kladný náboj.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Uzavřením obvodu se ve všech částech vodiče  vytvoří elektrické pole.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Toto pole působí na volné částice s elektrickým nábojem, které se současně uvedou do usměrněného pohybu.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Vodičem začne procházet elektrický proud.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619672" y="620688"/>
            <a:ext cx="4671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PRINCIP VEDENÍ PROUDU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5923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7115" y="941213"/>
            <a:ext cx="7239000" cy="591678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Kovy obsahují volné elektrony, které se pohybují neuspořádaně. obr. a)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Po připojení zdroje napětí a uzavřením obvodu se vytvoří el. pole, které okamžitě působí el. silou na všechny volné elektrony, které se současně uvedou do pohybu.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br. b)</a:t>
            </a:r>
          </a:p>
          <a:p>
            <a:endParaRPr lang="cs-CZ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Tento uspořádaný pohyb volných elektronů se nazývá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11559" y="328299"/>
            <a:ext cx="7308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V KOVOVÉM VODIČI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2078" name="Picture 3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7595" y="3972595"/>
            <a:ext cx="2689225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0" name="Picture 3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6588" y="4020221"/>
            <a:ext cx="2609850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382208" y="3522638"/>
            <a:ext cx="444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a)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91292" y="3510930"/>
            <a:ext cx="4651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b)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3013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9813"/>
            <a:ext cx="7848872" cy="608818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 kapalinách musí nejdříve dojít k rozštěpení molekul na kladné a záporné ionty.(disociace)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Potom dochází působením vnějšího elektrického pole k jejich uspořádanému pohybu a průchodu elektrického proudu.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Záporné ionty směřují ke kladnému pólu zdroje, kladné ionty k zápornému pólu.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ve vodném roztoku soli: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02620" y="328299"/>
            <a:ext cx="64393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V KAPALINÁCH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097" name="Picture 2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5505" y="4111960"/>
            <a:ext cx="5278946" cy="2746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52170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7488832" cy="551723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Plyny jsou za normálních podmínek nevodivé.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Po rozštěpení molekul na ionty (při ionizaci plynu), může procházet těmito plyny elektrický proud.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K ionizaci plynu může dojít při působení silného elektrického pole, zahřátím plynu nebo nízkým tlakem.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02620" y="328299"/>
            <a:ext cx="57458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V PLYNECH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4" name="blesk.gif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539552" y="4104610"/>
            <a:ext cx="2286363" cy="1725165"/>
          </a:xfrm>
          <a:prstGeom prst="rect">
            <a:avLst/>
          </a:prstGeom>
        </p:spPr>
      </p:pic>
      <p:pic>
        <p:nvPicPr>
          <p:cNvPr id="5" name="zářivka.gi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131840" y="3959081"/>
            <a:ext cx="4648313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9631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81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7239000" cy="626328"/>
          </a:xfrm>
        </p:spPr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Zapamatujte si!</a:t>
            </a:r>
            <a:endParaRPr lang="cs-CZ" sz="32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ve vodičích je tvořen uspořádaným pohybem volných částic s elektrickým nábojem.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Dohodou byl určen směr elektrického proudu ve vnější části obvodu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od kladného pólu k zápornému pólu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zdroje napětí.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7920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223099"/>
            <a:ext cx="28648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itchFamily="34" charset="0"/>
              </a:rPr>
              <a:t>Otázky a úkoly</a:t>
            </a:r>
            <a:r>
              <a:rPr lang="cs-CZ" sz="3200" dirty="0">
                <a:solidFill>
                  <a:schemeClr val="bg1"/>
                </a:solidFill>
                <a:latin typeface="+mj-lt"/>
              </a:rPr>
              <a:t>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8" y="807874"/>
            <a:ext cx="8942387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Jaké jsou podmínky, aby obvodem procházel elektrický proud?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Musí být složen z vodivě propojených el. spotřebičů, je-li v obvodu zapojen zdroj el. napětí a obvod musí být uzavřen.</a:t>
            </a:r>
            <a:endParaRPr lang="cs-CZ" sz="2600" baseline="-250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2. Nakresli schematické značky žárovky, rezistoru, zvonku atd.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Čím je tvořen elektrický proud v kovových vodičích, kapalinách a plynech? 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Uspořádaným pohybem volných částic s elektrickým nábojem (volnými elektrony, kladnými a zápornými ionty, obojím).</a:t>
            </a:r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Vysvětli princip vedení elektrického proudu v kovech, kapalinách a plynech.</a:t>
            </a:r>
            <a:endParaRPr lang="cs-CZ" sz="2600" dirty="0">
              <a:solidFill>
                <a:schemeClr val="accent6">
                  <a:lumMod val="75000"/>
                </a:schemeClr>
              </a:solidFill>
              <a:latin typeface="Candara" pitchFamily="34" charset="0"/>
            </a:endParaRP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5. Jaký je dohodnutý směr elektrického proudu v obvodu?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Od kladného pólu k zápornému pólu zdroje.</a:t>
            </a:r>
          </a:p>
          <a:p>
            <a:pPr marL="0" indent="0"/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196752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SEBASTIEN </a:t>
            </a:r>
            <a:r>
              <a:rPr lang="cs-CZ" sz="1600" dirty="0"/>
              <a:t>D'ARCO, ANIMATE: KOBA-CHAN. </a:t>
            </a:r>
            <a:r>
              <a:rPr lang="cs-CZ" sz="1600" i="1" dirty="0" err="1"/>
              <a:t>wikimedia</a:t>
            </a:r>
            <a:r>
              <a:rPr lang="cs-CZ" sz="1600" dirty="0"/>
              <a:t>: blesk [online]. [cit. </a:t>
            </a:r>
            <a:r>
              <a:rPr lang="cs-CZ" sz="1600" dirty="0" smtClean="0"/>
              <a:t>21.7.2013</a:t>
            </a:r>
            <a:r>
              <a:rPr lang="cs-CZ" sz="1600" dirty="0"/>
              <a:t>]. Dostupný </a:t>
            </a:r>
            <a:r>
              <a:rPr lang="cs-CZ" sz="1600" dirty="0" smtClean="0"/>
              <a:t>pod licencí </a:t>
            </a:r>
            <a:r>
              <a:rPr lang="en-US" sz="1600" dirty="0" smtClean="0">
                <a:hlinkClick r:id="rId2" tooltip="w:en:Creative Commons"/>
              </a:rPr>
              <a:t>Creative </a:t>
            </a:r>
            <a:r>
              <a:rPr lang="en-US" sz="1600" dirty="0">
                <a:hlinkClick r:id="rId2" tooltip="w:en:Creative Commons"/>
              </a:rPr>
              <a:t>Commons</a:t>
            </a:r>
            <a:r>
              <a:rPr lang="en-US" sz="1600" dirty="0"/>
              <a:t> </a:t>
            </a:r>
            <a:r>
              <a:rPr lang="en-US" sz="1600" dirty="0">
                <a:hlinkClick r:id="rId3"/>
              </a:rPr>
              <a:t>Attribution-Share Alike 2.5 </a:t>
            </a:r>
            <a:r>
              <a:rPr lang="en-US" sz="1600" dirty="0" smtClean="0">
                <a:hlinkClick r:id="rId3"/>
              </a:rPr>
              <a:t>Generic</a:t>
            </a:r>
            <a:r>
              <a:rPr lang="cs-CZ" sz="1600" dirty="0" smtClean="0"/>
              <a:t> na </a:t>
            </a:r>
            <a:r>
              <a:rPr lang="cs-CZ" sz="1600" dirty="0"/>
              <a:t>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cs.wikipedia.org/wiki/Soubor:Lightnings_sequence_2_animation.gif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VLADIMÍR KOŠINA (H.SELDON). </a:t>
            </a:r>
            <a:r>
              <a:rPr lang="cs-CZ" sz="1600" i="1" dirty="0" err="1"/>
              <a:t>wikimedia</a:t>
            </a:r>
            <a:r>
              <a:rPr lang="cs-CZ" sz="1600" dirty="0"/>
              <a:t>: lampa [online]. [cit. </a:t>
            </a:r>
            <a:r>
              <a:rPr lang="cs-CZ" sz="1600" dirty="0" smtClean="0"/>
              <a:t>21.7.2013</a:t>
            </a:r>
            <a:r>
              <a:rPr lang="cs-CZ" sz="1600" dirty="0"/>
              <a:t>]. Dostupné pod licencí Public </a:t>
            </a:r>
            <a:r>
              <a:rPr lang="cs-CZ" sz="1600" smtClean="0"/>
              <a:t>Domain </a:t>
            </a:r>
            <a:r>
              <a:rPr lang="cs-CZ" sz="1600" dirty="0"/>
              <a:t>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cs.wikipedia.org/wiki/Soubor:Fluorescent_lamp-function.gif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latin typeface="Candara" pitchFamily="34" charset="0"/>
              </a:rPr>
              <a:t>Ostatní </a:t>
            </a:r>
            <a:r>
              <a:rPr lang="cs-CZ" sz="1600" dirty="0">
                <a:latin typeface="Candara" pitchFamily="34" charset="0"/>
              </a:rPr>
              <a:t>obrázky autor.</a:t>
            </a:r>
          </a:p>
          <a:p>
            <a:pPr marL="0" indent="0">
              <a:buNone/>
            </a:pPr>
            <a:endParaRPr lang="cs-CZ" sz="1600" b="1" dirty="0" smtClean="0">
              <a:latin typeface="Candara" pitchFamily="34" charset="0"/>
              <a:hlinkClick r:id="rId6"/>
            </a:endParaRPr>
          </a:p>
          <a:p>
            <a:pPr marL="0" indent="0">
              <a:buNone/>
            </a:pPr>
            <a:endParaRPr lang="cs-CZ" sz="1600" b="1" dirty="0" smtClean="0">
              <a:latin typeface="Candara" pitchFamily="34" charset="0"/>
              <a:hlinkClick r:id="rId6"/>
            </a:endParaRPr>
          </a:p>
          <a:p>
            <a:pPr marL="0" indent="0">
              <a:buNone/>
            </a:pPr>
            <a:endParaRPr lang="cs-CZ" sz="1600" b="1" dirty="0">
              <a:latin typeface="Candara" pitchFamily="34" charset="0"/>
              <a:hlinkClick r:id="rId6"/>
            </a:endParaRP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  <a:hlinkClick r:id="rId6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1457</TotalTime>
  <Words>676</Words>
  <Application>Microsoft Office PowerPoint</Application>
  <PresentationFormat>Předvádění na obrazovce (4:3)</PresentationFormat>
  <Paragraphs>98</Paragraphs>
  <Slides>12</Slides>
  <Notes>5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Elektrický proud</vt:lpstr>
      <vt:lpstr>Snímek 3</vt:lpstr>
      <vt:lpstr>Schematické značky</vt:lpstr>
      <vt:lpstr>Snímek 5</vt:lpstr>
      <vt:lpstr>Snímek 6</vt:lpstr>
      <vt:lpstr>Snímek 7</vt:lpstr>
      <vt:lpstr>Snímek 8</vt:lpstr>
      <vt:lpstr>Snímek 9</vt:lpstr>
      <vt:lpstr>Zapamatujte si!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189</cp:revision>
  <dcterms:created xsi:type="dcterms:W3CDTF">2013-01-16T20:09:48Z</dcterms:created>
  <dcterms:modified xsi:type="dcterms:W3CDTF">2015-07-17T07:34:05Z</dcterms:modified>
</cp:coreProperties>
</file>