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notesMasterIdLst>
    <p:notesMasterId r:id="rId12"/>
  </p:notesMasterIdLst>
  <p:sldIdLst>
    <p:sldId id="271" r:id="rId2"/>
    <p:sldId id="256" r:id="rId3"/>
    <p:sldId id="297" r:id="rId4"/>
    <p:sldId id="301" r:id="rId5"/>
    <p:sldId id="302" r:id="rId6"/>
    <p:sldId id="303" r:id="rId7"/>
    <p:sldId id="304" r:id="rId8"/>
    <p:sldId id="305" r:id="rId9"/>
    <p:sldId id="264" r:id="rId10"/>
    <p:sldId id="27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26BD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0941" autoAdjust="0"/>
  </p:normalViewPr>
  <p:slideViewPr>
    <p:cSldViewPr>
      <p:cViewPr>
        <p:scale>
          <a:sx n="70" d="100"/>
          <a:sy n="70" d="100"/>
        </p:scale>
        <p:origin x="-1074" y="-57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9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Batteries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1908" y="273213"/>
            <a:ext cx="577215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23529" y="1556792"/>
            <a:ext cx="7776864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Candara" panose="020E0502030303020204" pitchFamily="34" charset="0"/>
              </a:rPr>
              <a:t>Číslo </a:t>
            </a:r>
            <a:r>
              <a:rPr lang="cs-CZ" dirty="0" smtClean="0">
                <a:latin typeface="Candara" panose="020E0502030303020204" pitchFamily="34" charset="0"/>
              </a:rPr>
              <a:t>projektu: </a:t>
            </a:r>
            <a:r>
              <a:rPr lang="cs-CZ" b="1" dirty="0" smtClean="0">
                <a:latin typeface="Candara" panose="020E0502030303020204" pitchFamily="34" charset="0"/>
              </a:rPr>
              <a:t>CZ.1.07/1.4.00/21.3811</a:t>
            </a:r>
            <a:endParaRPr lang="cs-CZ" b="1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Název DUM</a:t>
            </a:r>
            <a:r>
              <a:rPr lang="cs-CZ" dirty="0" smtClean="0">
                <a:latin typeface="Candara" panose="020E0502030303020204" pitchFamily="34" charset="0"/>
              </a:rPr>
              <a:t>: </a:t>
            </a:r>
            <a:r>
              <a:rPr lang="cs-CZ" b="1" dirty="0" smtClean="0">
                <a:latin typeface="Candara" panose="020E0502030303020204" pitchFamily="34" charset="0"/>
              </a:rPr>
              <a:t>Elektrická práce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Číslo </a:t>
            </a:r>
            <a:r>
              <a:rPr lang="cs-CZ" dirty="0" smtClean="0">
                <a:latin typeface="Candara" panose="020E0502030303020204" pitchFamily="34" charset="0"/>
              </a:rPr>
              <a:t>DUM: III/2/FY/2/2/15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Vzdělávací </a:t>
            </a:r>
            <a:r>
              <a:rPr lang="cs-CZ" dirty="0" smtClean="0">
                <a:latin typeface="Candara" panose="020E0502030303020204" pitchFamily="34" charset="0"/>
              </a:rPr>
              <a:t>předmět: Fyzika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Tematická </a:t>
            </a:r>
            <a:r>
              <a:rPr lang="cs-CZ" dirty="0" smtClean="0">
                <a:latin typeface="Candara" panose="020E0502030303020204" pitchFamily="34" charset="0"/>
              </a:rPr>
              <a:t>oblast: Elektrické a magnetické jevy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 smtClean="0">
                <a:latin typeface="Candara" panose="020E0502030303020204" pitchFamily="34" charset="0"/>
              </a:rPr>
              <a:t>Autor: </a:t>
            </a:r>
            <a:r>
              <a:rPr lang="cs-CZ" b="1" dirty="0" smtClean="0">
                <a:latin typeface="Candara" panose="020E0502030303020204" pitchFamily="34" charset="0"/>
              </a:rPr>
              <a:t>Mgr</a:t>
            </a:r>
            <a:r>
              <a:rPr lang="cs-CZ" b="1" dirty="0">
                <a:latin typeface="Candara" panose="020E0502030303020204" pitchFamily="34" charset="0"/>
              </a:rPr>
              <a:t>. Petra </a:t>
            </a:r>
            <a:r>
              <a:rPr lang="cs-CZ" b="1" dirty="0" err="1">
                <a:latin typeface="Candara" panose="020E0502030303020204" pitchFamily="34" charset="0"/>
              </a:rPr>
              <a:t>Kejkrtová</a:t>
            </a:r>
            <a:endParaRPr lang="cs-CZ" b="1" dirty="0">
              <a:latin typeface="Candara" panose="020E0502030303020204" pitchFamily="34" charset="0"/>
            </a:endParaRPr>
          </a:p>
          <a:p>
            <a:r>
              <a:rPr lang="cs-CZ" dirty="0" smtClean="0">
                <a:latin typeface="Candara" panose="020E0502030303020204" pitchFamily="34" charset="0"/>
              </a:rPr>
              <a:t>Anotace: Žák </a:t>
            </a:r>
            <a:r>
              <a:rPr lang="cs-CZ" dirty="0">
                <a:latin typeface="Candara" panose="020E0502030303020204" pitchFamily="34" charset="0"/>
              </a:rPr>
              <a:t>se seznámí </a:t>
            </a:r>
            <a:r>
              <a:rPr lang="cs-CZ" dirty="0" smtClean="0">
                <a:latin typeface="Candara" panose="020E0502030303020204" pitchFamily="34" charset="0"/>
              </a:rPr>
              <a:t>s fyzikální veličinou elektrická práce (elektrická energie). Žák se naučí pomocí vzorce vypočítat vykonanou elektrickou práci (spotřebovanou elektrickou energii).</a:t>
            </a:r>
          </a:p>
          <a:p>
            <a:r>
              <a:rPr lang="cs-CZ" dirty="0" smtClean="0">
                <a:latin typeface="Candara" panose="020E0502030303020204" pitchFamily="34" charset="0"/>
              </a:rPr>
              <a:t>Klíčová </a:t>
            </a:r>
            <a:r>
              <a:rPr lang="cs-CZ" dirty="0">
                <a:latin typeface="Candara" panose="020E0502030303020204" pitchFamily="34" charset="0"/>
              </a:rPr>
              <a:t>slova</a:t>
            </a:r>
            <a:r>
              <a:rPr lang="cs-CZ" dirty="0" smtClean="0">
                <a:latin typeface="Candara" panose="020E0502030303020204" pitchFamily="34" charset="0"/>
              </a:rPr>
              <a:t>: Elektrická práce</a:t>
            </a:r>
            <a:r>
              <a:rPr lang="cs-CZ" dirty="0">
                <a:latin typeface="Candara" panose="020E0502030303020204" pitchFamily="34" charset="0"/>
              </a:rPr>
              <a:t>, elektrická energie, jednotka elektrické práce, výpočet elektrické </a:t>
            </a:r>
            <a:r>
              <a:rPr lang="cs-CZ" dirty="0" smtClean="0">
                <a:latin typeface="Candara" panose="020E0502030303020204" pitchFamily="34" charset="0"/>
              </a:rPr>
              <a:t>práce. </a:t>
            </a:r>
          </a:p>
          <a:p>
            <a:r>
              <a:rPr lang="cs-CZ" dirty="0" smtClean="0">
                <a:latin typeface="Candara" panose="020E0502030303020204" pitchFamily="34" charset="0"/>
              </a:rPr>
              <a:t>Metodické pokyny: PC</a:t>
            </a:r>
            <a:r>
              <a:rPr lang="cs-CZ" dirty="0">
                <a:latin typeface="Candara" panose="020E0502030303020204" pitchFamily="34" charset="0"/>
              </a:rPr>
              <a:t>, DTP, metodické </a:t>
            </a:r>
            <a:r>
              <a:rPr lang="cs-CZ" dirty="0" smtClean="0">
                <a:latin typeface="Candara" panose="020E0502030303020204" pitchFamily="34" charset="0"/>
              </a:rPr>
              <a:t>pokyny </a:t>
            </a:r>
            <a:r>
              <a:rPr lang="cs-CZ" dirty="0">
                <a:latin typeface="Candara" panose="020E0502030303020204" pitchFamily="34" charset="0"/>
              </a:rPr>
              <a:t>jsou součástí </a:t>
            </a:r>
            <a:r>
              <a:rPr lang="cs-CZ" dirty="0" smtClean="0">
                <a:latin typeface="Candara" panose="020E0502030303020204" pitchFamily="34" charset="0"/>
              </a:rPr>
              <a:t>materiálu.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Druh učebního </a:t>
            </a:r>
            <a:r>
              <a:rPr lang="cs-CZ" dirty="0" smtClean="0">
                <a:latin typeface="Candara" panose="020E0502030303020204" pitchFamily="34" charset="0"/>
              </a:rPr>
              <a:t>materiálu: Prezentace </a:t>
            </a:r>
            <a:r>
              <a:rPr lang="cs-CZ" dirty="0">
                <a:latin typeface="Candara" panose="020E0502030303020204" pitchFamily="34" charset="0"/>
              </a:rPr>
              <a:t>doplněná fotografiemi a úkoly.</a:t>
            </a:r>
          </a:p>
          <a:p>
            <a:r>
              <a:rPr lang="cs-CZ" dirty="0">
                <a:latin typeface="Candara" panose="020E0502030303020204" pitchFamily="34" charset="0"/>
              </a:rPr>
              <a:t>Druh </a:t>
            </a:r>
            <a:r>
              <a:rPr lang="cs-CZ" dirty="0" smtClean="0">
                <a:latin typeface="Candara" panose="020E0502030303020204" pitchFamily="34" charset="0"/>
              </a:rPr>
              <a:t>interaktivity: Kombinovaná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Cílová </a:t>
            </a:r>
            <a:r>
              <a:rPr lang="cs-CZ" dirty="0" smtClean="0">
                <a:latin typeface="Candara" panose="020E0502030303020204" pitchFamily="34" charset="0"/>
              </a:rPr>
              <a:t>skupina: Žák </a:t>
            </a:r>
            <a:r>
              <a:rPr lang="cs-CZ" dirty="0">
                <a:latin typeface="Candara" panose="020E0502030303020204" pitchFamily="34" charset="0"/>
              </a:rPr>
              <a:t>8</a:t>
            </a:r>
            <a:r>
              <a:rPr lang="cs-CZ" dirty="0" smtClean="0">
                <a:latin typeface="Candara" panose="020E0502030303020204" pitchFamily="34" charset="0"/>
              </a:rPr>
              <a:t>. </a:t>
            </a:r>
            <a:r>
              <a:rPr lang="cs-CZ" dirty="0">
                <a:latin typeface="Candara" panose="020E0502030303020204" pitchFamily="34" charset="0"/>
              </a:rPr>
              <a:t>ročníku</a:t>
            </a:r>
          </a:p>
          <a:p>
            <a:r>
              <a:rPr lang="cs-CZ" dirty="0">
                <a:latin typeface="Candara" panose="020E0502030303020204" pitchFamily="34" charset="0"/>
              </a:rPr>
              <a:t>Datum vzniku </a:t>
            </a:r>
            <a:r>
              <a:rPr lang="cs-CZ" dirty="0" smtClean="0">
                <a:latin typeface="Candara" panose="020E0502030303020204" pitchFamily="34" charset="0"/>
              </a:rPr>
              <a:t>DUM: 22.3.2014</a:t>
            </a:r>
            <a:endParaRPr lang="cs-CZ" dirty="0">
              <a:latin typeface="Candara" panose="020E0502030303020204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61021" y="6081107"/>
            <a:ext cx="4733925" cy="704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67957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Petra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Kejkrtová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971600" y="3068960"/>
            <a:ext cx="6572482" cy="1753294"/>
          </a:xfrm>
        </p:spPr>
        <p:txBody>
          <a:bodyPr>
            <a:normAutofit/>
          </a:bodyPr>
          <a:lstStyle/>
          <a:p>
            <a:pPr algn="ctr"/>
            <a:r>
              <a:rPr lang="cs-CZ" sz="5400" b="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Elektrická práce</a:t>
            </a:r>
            <a:endParaRPr lang="cs-CZ" sz="5400" b="0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1691680" y="800768"/>
            <a:ext cx="5276338" cy="10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08002"/>
            <a:ext cx="7239000" cy="4896544"/>
          </a:xfrm>
        </p:spPr>
        <p:txBody>
          <a:bodyPr>
            <a:no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Platí: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   Elektrickou práci konají síly elektrického pole při průchodu elektrického proudu vodičem po připojení ke zdroji napětí.</a:t>
            </a:r>
          </a:p>
          <a:p>
            <a:pPr marL="0" indent="0">
              <a:buNone/>
            </a:pPr>
            <a:endParaRPr lang="cs-CZ" b="1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Tyto elektrické síly usměrňují pohyb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volných elektronů ve vodiči a přemísťují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je od jednoho konce k druhému.</a:t>
            </a:r>
          </a:p>
          <a:p>
            <a:pPr marL="0" indent="0">
              <a:buNone/>
            </a:pPr>
            <a:endParaRPr lang="cs-CZ" b="1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Elektrická práce je fyzikální veličina.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Značka: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W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Základní jednotka: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J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[joule]</a:t>
            </a:r>
          </a:p>
          <a:p>
            <a:pPr marL="0" indent="0">
              <a:buNone/>
            </a:pPr>
            <a:endParaRPr lang="cs-CZ" b="1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endParaRPr lang="cs-CZ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476672"/>
            <a:ext cx="65566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E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lektrická práce (elektrická energie)</a:t>
            </a:r>
            <a:endParaRPr lang="cs-CZ" sz="3200" b="1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556273"/>
            <a:ext cx="1649586" cy="1147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95096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1268760"/>
                <a:ext cx="7272808" cy="5256584"/>
              </a:xfrm>
              <a:noFill/>
              <a:ln>
                <a:noFill/>
              </a:ln>
            </p:spPr>
            <p:txBody>
              <a:bodyPr>
                <a:noAutofit/>
              </a:bodyPr>
              <a:lstStyle/>
              <a:p>
                <a:r>
                  <a:rPr lang="cs-CZ" dirty="0" smtClean="0">
                    <a:solidFill>
                      <a:schemeClr val="accent1">
                        <a:lumMod val="75000"/>
                      </a:schemeClr>
                    </a:solidFill>
                    <a:latin typeface="Candara" pitchFamily="34" charset="0"/>
                  </a:rPr>
                  <a:t>Elektrická práce, která se vykoná ve vodiči je tím větší, čím větší proud prochází vodičem a čím větší je napětí mezi jeho konci (za stejnou dobu).</a:t>
                </a:r>
              </a:p>
              <a:p>
                <a:r>
                  <a:rPr lang="cs-CZ" b="1" dirty="0" smtClean="0">
                    <a:solidFill>
                      <a:schemeClr val="accent1">
                        <a:lumMod val="75000"/>
                      </a:schemeClr>
                    </a:solidFill>
                    <a:latin typeface="Candara" pitchFamily="34" charset="0"/>
                  </a:rPr>
                  <a:t>Platí, že pokud prochází vodičem, mezi jehož konci je napětí U, elektrický proud I po dobu t, vykoná elektrické pole práci: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0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𝑾</m:t>
                      </m:r>
                      <m:r>
                        <a:rPr lang="cs-CZ" sz="40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40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𝑼</m:t>
                      </m:r>
                      <m:r>
                        <a:rPr lang="cs-CZ" sz="40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 . </m:t>
                      </m:r>
                      <m:r>
                        <a:rPr lang="cs-CZ" sz="40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𝑰</m:t>
                      </m:r>
                      <m:r>
                        <a:rPr lang="cs-CZ" sz="40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 . </m:t>
                      </m:r>
                      <m:r>
                        <a:rPr lang="cs-CZ" sz="40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𝒕</m:t>
                      </m:r>
                    </m:oMath>
                  </m:oMathPara>
                </a14:m>
                <a:endParaRPr lang="cs-CZ" sz="4000" b="1" dirty="0" smtClean="0">
                  <a:solidFill>
                    <a:srgbClr val="FF0000"/>
                  </a:solidFill>
                  <a:latin typeface="Candara" pitchFamily="34" charset="0"/>
                </a:endParaRP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chemeClr val="accent1">
                        <a:lumMod val="75000"/>
                      </a:schemeClr>
                    </a:solidFill>
                    <a:latin typeface="Candara" pitchFamily="34" charset="0"/>
                  </a:rPr>
                  <a:t>W – elektrická práce</a:t>
                </a: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chemeClr val="accent1">
                        <a:lumMod val="75000"/>
                      </a:schemeClr>
                    </a:solidFill>
                    <a:latin typeface="Candara" pitchFamily="34" charset="0"/>
                  </a:rPr>
                  <a:t>U – elektrické napětí</a:t>
                </a: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chemeClr val="accent1">
                        <a:lumMod val="75000"/>
                      </a:schemeClr>
                    </a:solidFill>
                    <a:latin typeface="Candara" pitchFamily="34" charset="0"/>
                  </a:rPr>
                  <a:t>I – elektrický proud</a:t>
                </a: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chemeClr val="accent1">
                        <a:lumMod val="75000"/>
                      </a:schemeClr>
                    </a:solidFill>
                    <a:latin typeface="Candara" pitchFamily="34" charset="0"/>
                  </a:rPr>
                  <a:t>t - čas</a:t>
                </a: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1268760"/>
                <a:ext cx="7272808" cy="5256584"/>
              </a:xfrm>
              <a:blipFill rotWithShape="1">
                <a:blip r:embed="rId2" cstate="print"/>
                <a:stretch>
                  <a:fillRect l="-1509" t="-928" r="-754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1835696" y="476672"/>
            <a:ext cx="45257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Výpočet elektrické práce</a:t>
            </a:r>
            <a:endParaRPr lang="cs-CZ" sz="3200" b="1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52929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7239000" cy="475252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Elektrická práce se nejčastěji projevuje ve formě zvýšení pohybové energie elektrických částic a k přeměně na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teplo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. (ohřev vodiče)</a:t>
            </a: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Užití: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el. 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p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ec, el. vařič, fén, akumulační kamna, el. ohřívač vody, žárovka, rychlovarná konvice, žehlička,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atd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….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619672" y="620688"/>
            <a:ext cx="42789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Využití elektrické práce</a:t>
            </a:r>
            <a:endParaRPr lang="cs-CZ" sz="3200" b="1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4293096"/>
            <a:ext cx="1964033" cy="21515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39" y="4293096"/>
            <a:ext cx="2181253" cy="21515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2959" y="4293096"/>
            <a:ext cx="1728249" cy="21423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225923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239000" cy="482312"/>
          </a:xfrm>
        </p:spPr>
        <p:txBody>
          <a:bodyPr>
            <a:normAutofit/>
          </a:bodyPr>
          <a:lstStyle/>
          <a:p>
            <a:r>
              <a:rPr lang="cs-CZ" sz="2600" b="0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Příklady:</a:t>
            </a:r>
            <a:endParaRPr lang="cs-CZ" sz="2600" b="0" dirty="0">
              <a:solidFill>
                <a:schemeClr val="accent1">
                  <a:lumMod val="75000"/>
                </a:schemeClr>
              </a:solidFill>
              <a:latin typeface="Candara" panose="020E0502030303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7920880" cy="5877272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1. Elektrický vařič je připojený ke zdroji napětí 230 V a odebírá proud 4,5 A. Urči spotřebovanou elektrickou energii (vykonanou el. práci), pokud byl v provozu 2 h.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U =230 V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I = 4,5 A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t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 = 2 h = 7200 s</a:t>
            </a:r>
          </a:p>
          <a:p>
            <a:pPr marL="0" indent="0">
              <a:buNone/>
            </a:pP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W = ? [J]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W = U . I . t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W = 230 . 4,5 . 7200</a:t>
            </a:r>
          </a:p>
          <a:p>
            <a:pPr marL="0" indent="0">
              <a:buNone/>
            </a:pPr>
            <a:r>
              <a:rPr lang="cs-CZ" u="dbl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W = 7 452 000 J</a:t>
            </a:r>
          </a:p>
          <a:p>
            <a:pPr marL="0" indent="0">
              <a:buNone/>
            </a:pPr>
            <a:endParaRPr lang="cs-CZ" u="dbl" dirty="0" smtClean="0">
              <a:solidFill>
                <a:schemeClr val="accent1">
                  <a:lumMod val="75000"/>
                </a:schemeClr>
              </a:solidFill>
              <a:latin typeface="Candara" panose="020E0502030303020204" pitchFamily="34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Elektrickým vařičem bylo spotřebováno 7 452 000 J.</a:t>
            </a:r>
          </a:p>
          <a:p>
            <a:pPr marL="514350" indent="-514350">
              <a:buAutoNum type="arabicPeriod"/>
            </a:pPr>
            <a:endParaRPr lang="cs-CZ" dirty="0">
              <a:solidFill>
                <a:schemeClr val="accent1">
                  <a:lumMod val="75000"/>
                </a:schemeClr>
              </a:solidFill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57906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0"/>
            <a:ext cx="7787208" cy="6309320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2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. Žárovkou prochází 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p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o </a:t>
            </a:r>
            <a:r>
              <a:rPr lang="cs-CZ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dobu 2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hodin proud 0,6 A. Mezi svorkami žárovky je napětí 230  V. Jak velkou elektrickou práci vykoná el. 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p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roud?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U =230 V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I = 0,6 A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t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 = 2 h = 7200 s</a:t>
            </a:r>
          </a:p>
          <a:p>
            <a:pPr marL="0" indent="0">
              <a:buNone/>
            </a:pP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W = ? [J]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W = U . I . t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W = 230 . 0,6 . 7200</a:t>
            </a:r>
          </a:p>
          <a:p>
            <a:pPr marL="0" indent="0">
              <a:buNone/>
            </a:pPr>
            <a:r>
              <a:rPr lang="cs-CZ" u="dbl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W = 993 600 J</a:t>
            </a:r>
          </a:p>
          <a:p>
            <a:pPr marL="0" indent="0">
              <a:buNone/>
            </a:pPr>
            <a:endParaRPr lang="cs-CZ" u="dbl" dirty="0" smtClean="0">
              <a:solidFill>
                <a:schemeClr val="accent1">
                  <a:lumMod val="75000"/>
                </a:schemeClr>
              </a:solidFill>
              <a:latin typeface="Candara" panose="020E0502030303020204" pitchFamily="34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Elektrický proud vykonal práci 993 600 J.</a:t>
            </a:r>
          </a:p>
          <a:p>
            <a:pPr marL="514350" indent="-514350">
              <a:buAutoNum type="arabicPeriod"/>
            </a:pPr>
            <a:endParaRPr lang="cs-CZ" dirty="0">
              <a:solidFill>
                <a:schemeClr val="accent1">
                  <a:lumMod val="75000"/>
                </a:schemeClr>
              </a:solidFill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98196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9" y="260648"/>
            <a:ext cx="7704856" cy="6840760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3. Budeme ohřívat 600 ml vody ponorným elektrickým ohřívačem z počáteční teploty t</a:t>
            </a:r>
            <a:r>
              <a:rPr lang="cs-CZ" baseline="-25000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1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 = 14 °C na teplotu varu. Vařičem prochází proud 1,5 A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a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 mezi jeho svorkami je  napětí 230 V. Za jak dlouho tuto vodu ohřejeme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? (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tepelnou výměnu s okolím zanedbáváme)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V = 600 ml = 0,6 l =&gt; m = 0,6 kg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U =230 V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I = 1,5 A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t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1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 = 14 °C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t</a:t>
            </a:r>
            <a:r>
              <a:rPr lang="cs-CZ" sz="2400" baseline="-25000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2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 = 100 °C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C = 4200 J/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kg.°C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  <a:latin typeface="Candara" panose="020E0502030303020204" pitchFamily="34" charset="0"/>
            </a:endParaRPr>
          </a:p>
          <a:p>
            <a:pPr marL="0" indent="0">
              <a:buNone/>
            </a:pPr>
            <a:r>
              <a:rPr lang="cs-CZ" sz="2400" u="sng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t = ? [s]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Q = c . m . (t</a:t>
            </a:r>
            <a:r>
              <a:rPr lang="cs-CZ" baseline="-25000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2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 – t</a:t>
            </a:r>
            <a:r>
              <a:rPr lang="cs-CZ" baseline="-25000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1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) </a:t>
            </a:r>
            <a:endParaRPr lang="cs-CZ" dirty="0" smtClean="0">
              <a:solidFill>
                <a:schemeClr val="accent1">
                  <a:lumMod val="75000"/>
                </a:schemeClr>
              </a:solidFill>
              <a:latin typeface="Candara" panose="020E0502030303020204" pitchFamily="34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Q = 4200 . 0,6 . (100 – 14)</a:t>
            </a:r>
          </a:p>
          <a:p>
            <a:pPr marL="0" indent="0">
              <a:buNone/>
            </a:pPr>
            <a:r>
              <a:rPr lang="cs-CZ" u="dbl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Q = 216 720 J</a:t>
            </a: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Candara" panose="020E0502030303020204" pitchFamily="34" charset="0"/>
            </a:endParaRPr>
          </a:p>
          <a:p>
            <a:pPr marL="514350" indent="-514350">
              <a:buAutoNum type="arabicPeriod"/>
            </a:pPr>
            <a:endParaRPr lang="cs-CZ" dirty="0">
              <a:solidFill>
                <a:schemeClr val="accent1">
                  <a:lumMod val="75000"/>
                </a:schemeClr>
              </a:solidFill>
              <a:latin typeface="Candara" panose="020E0502030303020204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427984" y="3429000"/>
            <a:ext cx="1872208" cy="7200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58357" y="2884549"/>
            <a:ext cx="3411462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Q = W</a:t>
            </a:r>
          </a:p>
          <a:p>
            <a:r>
              <a:rPr lang="cs-CZ" sz="2600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W = U .I .t</a:t>
            </a:r>
          </a:p>
          <a:p>
            <a:r>
              <a:rPr lang="cs-CZ" sz="2600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216 720 = 230 . 1,5 . t</a:t>
            </a:r>
          </a:p>
          <a:p>
            <a:r>
              <a:rPr lang="cs-CZ" sz="2600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216 720 = 345 . t</a:t>
            </a:r>
          </a:p>
          <a:p>
            <a:r>
              <a:rPr lang="cs-CZ" sz="2600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t = 216 720 : 345</a:t>
            </a:r>
          </a:p>
          <a:p>
            <a:r>
              <a:rPr lang="cs-CZ" sz="2600" u="dbl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t ≐ </a:t>
            </a:r>
            <a:r>
              <a:rPr lang="cs-CZ" sz="2600" u="dbl" dirty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628 s </a:t>
            </a:r>
            <a:r>
              <a:rPr lang="cs-CZ" sz="2600" u="dbl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≐ 10,5 min</a:t>
            </a:r>
            <a:endParaRPr lang="cs-CZ" sz="2600" u="dbl" dirty="0">
              <a:solidFill>
                <a:schemeClr val="accent1">
                  <a:lumMod val="75000"/>
                </a:schemeClr>
              </a:solidFill>
              <a:latin typeface="Candara" panose="020E050203030302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83968" y="5661247"/>
            <a:ext cx="3600401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Vodu ohřejeme </a:t>
            </a:r>
            <a:r>
              <a:rPr lang="cs-CZ" sz="2600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přibližně </a:t>
            </a:r>
            <a:r>
              <a:rPr lang="cs-CZ" sz="2600" dirty="0" smtClean="0">
                <a:solidFill>
                  <a:schemeClr val="accent1">
                    <a:lumMod val="75000"/>
                  </a:schemeClr>
                </a:solidFill>
                <a:latin typeface="Candara" panose="020E0502030303020204" pitchFamily="34" charset="0"/>
              </a:rPr>
              <a:t>za 10,5 min.</a:t>
            </a:r>
            <a:endParaRPr lang="cs-CZ" sz="2600" dirty="0">
              <a:solidFill>
                <a:schemeClr val="accent1">
                  <a:lumMod val="75000"/>
                </a:schemeClr>
              </a:solidFill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46243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401461" y="223099"/>
            <a:ext cx="2864887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200" dirty="0">
                <a:solidFill>
                  <a:schemeClr val="bg1"/>
                </a:solidFill>
                <a:latin typeface="Candara" pitchFamily="34" charset="0"/>
              </a:rPr>
              <a:t>Otázky a úkoly</a:t>
            </a:r>
            <a:r>
              <a:rPr lang="cs-CZ" sz="3200" dirty="0">
                <a:solidFill>
                  <a:schemeClr val="bg1"/>
                </a:solidFill>
                <a:latin typeface="+mj-lt"/>
              </a:rPr>
              <a:t>:</a:t>
            </a:r>
            <a:endParaRPr lang="cs-CZ" sz="32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89808" y="807874"/>
            <a:ext cx="8942387" cy="449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1. Co koná elektrickou práci?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rgbClr val="C00000"/>
                </a:solidFill>
                <a:latin typeface="Candara" pitchFamily="34" charset="0"/>
              </a:rPr>
              <a:t>El. práci konají síly el. pole při průchodu el. proudu vodičem po připojení ke zdroji napětí.</a:t>
            </a:r>
            <a:endParaRPr lang="cs-CZ" sz="2600" baseline="-25000" dirty="0">
              <a:solidFill>
                <a:srgbClr val="C00000"/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2. Jaká je značka a jednotka elektrické práce?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rgbClr val="C00000"/>
                </a:solidFill>
                <a:latin typeface="Candara" pitchFamily="34" charset="0"/>
              </a:rPr>
              <a:t>W, J</a:t>
            </a:r>
          </a:p>
          <a:p>
            <a:pPr marL="0" indent="0"/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3. Na čem závisí velikost vykonané elektrické práce?</a:t>
            </a:r>
          </a:p>
          <a:p>
            <a:pPr marL="0" indent="0"/>
            <a:r>
              <a:rPr lang="cs-CZ" sz="2600" dirty="0" smtClean="0">
                <a:solidFill>
                  <a:srgbClr val="C00000"/>
                </a:solidFill>
                <a:latin typeface="Candara" pitchFamily="34" charset="0"/>
              </a:rPr>
              <a:t>Na velikosti procházejícího proudu, na velikosti připojeného napětí a době, po kterou byl obvod zapojen.</a:t>
            </a:r>
            <a:endParaRPr lang="cs-CZ" sz="2600" dirty="0">
              <a:solidFill>
                <a:srgbClr val="C00000"/>
              </a:solidFill>
              <a:latin typeface="Candara" pitchFamily="34" charset="0"/>
            </a:endParaRPr>
          </a:p>
          <a:p>
            <a:pPr marL="0" indent="0"/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4. Podle jakého vzorce vypočítáte velikost elektrické práce?</a:t>
            </a:r>
          </a:p>
          <a:p>
            <a:pPr marL="0" indent="0"/>
            <a:r>
              <a:rPr lang="cs-CZ" sz="2600" dirty="0" smtClean="0">
                <a:solidFill>
                  <a:srgbClr val="C00000"/>
                </a:solidFill>
                <a:latin typeface="Candara" pitchFamily="34" charset="0"/>
              </a:rPr>
              <a:t>W = U . I . t</a:t>
            </a:r>
          </a:p>
          <a:p>
            <a:pPr marL="0" indent="0"/>
            <a:endParaRPr lang="cs-CZ" sz="2600" dirty="0">
              <a:solidFill>
                <a:srgbClr val="C00000"/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22684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404664"/>
            <a:ext cx="8229600" cy="504056"/>
          </a:xfrm>
        </p:spPr>
        <p:txBody>
          <a:bodyPr>
            <a:normAutofit/>
          </a:bodyPr>
          <a:lstStyle/>
          <a:p>
            <a:pPr algn="l"/>
            <a:r>
              <a:rPr lang="cs-CZ" sz="1700" b="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Použité zdroje:</a:t>
            </a:r>
            <a:endParaRPr lang="cs-CZ" sz="1600" b="0" dirty="0">
              <a:solidFill>
                <a:srgbClr val="FFC000"/>
              </a:solidFill>
              <a:latin typeface="Candara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340768"/>
            <a:ext cx="7812856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>
                <a:latin typeface="Candara" panose="020E0502030303020204" pitchFamily="34" charset="0"/>
              </a:rPr>
              <a:t>MAGNUS MANSKE. </a:t>
            </a:r>
            <a:r>
              <a:rPr lang="cs-CZ" sz="1800" i="1" dirty="0" err="1">
                <a:latin typeface="Candara" panose="020E0502030303020204" pitchFamily="34" charset="0"/>
              </a:rPr>
              <a:t>wikimedia</a:t>
            </a:r>
            <a:r>
              <a:rPr lang="cs-CZ" sz="1800" dirty="0">
                <a:latin typeface="Candara" panose="020E0502030303020204" pitchFamily="34" charset="0"/>
              </a:rPr>
              <a:t>: vysoušeč vlasů [online]. [cit. 18.3.2014]. Dostupný pod licencí </a:t>
            </a:r>
            <a:r>
              <a:rPr lang="cs-CZ" sz="1800" dirty="0" err="1">
                <a:latin typeface="Candara" panose="020E0502030303020204" pitchFamily="34" charset="0"/>
              </a:rPr>
              <a:t>Creative</a:t>
            </a:r>
            <a:r>
              <a:rPr lang="cs-CZ" sz="1800" dirty="0">
                <a:latin typeface="Candara" panose="020E0502030303020204" pitchFamily="34" charset="0"/>
              </a:rPr>
              <a:t> </a:t>
            </a:r>
            <a:r>
              <a:rPr lang="cs-CZ" sz="1800" dirty="0" err="1">
                <a:latin typeface="Candara" panose="020E0502030303020204" pitchFamily="34" charset="0"/>
              </a:rPr>
              <a:t>Commons</a:t>
            </a:r>
            <a:r>
              <a:rPr lang="cs-CZ" sz="1800" dirty="0">
                <a:latin typeface="Candara" panose="020E0502030303020204" pitchFamily="34" charset="0"/>
              </a:rPr>
              <a:t> </a:t>
            </a:r>
            <a:r>
              <a:rPr lang="cs-CZ" sz="1800" dirty="0" err="1">
                <a:latin typeface="Candara" panose="020E0502030303020204" pitchFamily="34" charset="0"/>
              </a:rPr>
              <a:t>Attribution-Share</a:t>
            </a:r>
            <a:r>
              <a:rPr lang="cs-CZ" sz="1800" dirty="0">
                <a:latin typeface="Candara" panose="020E0502030303020204" pitchFamily="34" charset="0"/>
              </a:rPr>
              <a:t> </a:t>
            </a:r>
            <a:r>
              <a:rPr lang="cs-CZ" sz="1800" dirty="0" err="1">
                <a:latin typeface="Candara" panose="020E0502030303020204" pitchFamily="34" charset="0"/>
              </a:rPr>
              <a:t>Alike</a:t>
            </a:r>
            <a:r>
              <a:rPr lang="cs-CZ" sz="1800" dirty="0">
                <a:latin typeface="Candara" panose="020E0502030303020204" pitchFamily="34" charset="0"/>
              </a:rPr>
              <a:t> 3.0 </a:t>
            </a:r>
            <a:r>
              <a:rPr lang="cs-CZ" sz="1800" dirty="0" err="1">
                <a:latin typeface="Candara" panose="020E0502030303020204" pitchFamily="34" charset="0"/>
              </a:rPr>
              <a:t>Unported</a:t>
            </a:r>
            <a:r>
              <a:rPr lang="cs-CZ" sz="1800" dirty="0">
                <a:latin typeface="Candara" panose="020E0502030303020204" pitchFamily="34" charset="0"/>
              </a:rPr>
              <a:t> na WWW: </a:t>
            </a:r>
            <a:r>
              <a:rPr lang="cs-CZ" sz="1800" dirty="0" smtClean="0">
                <a:latin typeface="Candara" panose="020E0502030303020204" pitchFamily="34" charset="0"/>
              </a:rPr>
              <a:t>http://commons.wikimedia.org/wiki/File:Hair_dryer.jpg </a:t>
            </a:r>
          </a:p>
          <a:p>
            <a:pPr marL="0" indent="0">
              <a:buNone/>
            </a:pPr>
            <a:r>
              <a:rPr lang="cs-CZ" sz="1800" dirty="0" smtClean="0">
                <a:latin typeface="Candara" panose="020E0502030303020204" pitchFamily="34" charset="0"/>
              </a:rPr>
              <a:t>LI-SUNG</a:t>
            </a:r>
            <a:r>
              <a:rPr lang="cs-CZ" sz="1800" dirty="0">
                <a:latin typeface="Candara" panose="020E0502030303020204" pitchFamily="34" charset="0"/>
              </a:rPr>
              <a:t>. </a:t>
            </a:r>
            <a:r>
              <a:rPr lang="cs-CZ" sz="1800" i="1" dirty="0" err="1">
                <a:latin typeface="Candara" panose="020E0502030303020204" pitchFamily="34" charset="0"/>
              </a:rPr>
              <a:t>wikimedia</a:t>
            </a:r>
            <a:r>
              <a:rPr lang="cs-CZ" sz="1800" dirty="0">
                <a:latin typeface="Candara" panose="020E0502030303020204" pitchFamily="34" charset="0"/>
              </a:rPr>
              <a:t>: žehlička [online]. [cit. 18.3.2014]. Dostupný pod licencí </a:t>
            </a:r>
            <a:r>
              <a:rPr lang="cs-CZ" sz="1800" dirty="0" err="1">
                <a:latin typeface="Candara" panose="020E0502030303020204" pitchFamily="34" charset="0"/>
              </a:rPr>
              <a:t>Creative</a:t>
            </a:r>
            <a:r>
              <a:rPr lang="cs-CZ" sz="1800" dirty="0">
                <a:latin typeface="Candara" panose="020E0502030303020204" pitchFamily="34" charset="0"/>
              </a:rPr>
              <a:t> </a:t>
            </a:r>
            <a:r>
              <a:rPr lang="cs-CZ" sz="1800" dirty="0" err="1">
                <a:latin typeface="Candara" panose="020E0502030303020204" pitchFamily="34" charset="0"/>
              </a:rPr>
              <a:t>Commons</a:t>
            </a:r>
            <a:r>
              <a:rPr lang="cs-CZ" sz="1800" dirty="0">
                <a:latin typeface="Candara" panose="020E0502030303020204" pitchFamily="34" charset="0"/>
              </a:rPr>
              <a:t> </a:t>
            </a:r>
            <a:r>
              <a:rPr lang="cs-CZ" sz="1800" dirty="0" err="1">
                <a:latin typeface="Candara" panose="020E0502030303020204" pitchFamily="34" charset="0"/>
              </a:rPr>
              <a:t>Attribution-Share</a:t>
            </a:r>
            <a:r>
              <a:rPr lang="cs-CZ" sz="1800" dirty="0">
                <a:latin typeface="Candara" panose="020E0502030303020204" pitchFamily="34" charset="0"/>
              </a:rPr>
              <a:t> </a:t>
            </a:r>
            <a:r>
              <a:rPr lang="cs-CZ" sz="1800" dirty="0" err="1">
                <a:latin typeface="Candara" panose="020E0502030303020204" pitchFamily="34" charset="0"/>
              </a:rPr>
              <a:t>Alike</a:t>
            </a:r>
            <a:r>
              <a:rPr lang="cs-CZ" sz="1800" dirty="0">
                <a:latin typeface="Candara" panose="020E0502030303020204" pitchFamily="34" charset="0"/>
              </a:rPr>
              <a:t> 2.5 </a:t>
            </a:r>
            <a:r>
              <a:rPr lang="cs-CZ" sz="1800" dirty="0" err="1">
                <a:latin typeface="Candara" panose="020E0502030303020204" pitchFamily="34" charset="0"/>
              </a:rPr>
              <a:t>Generic</a:t>
            </a:r>
            <a:r>
              <a:rPr lang="cs-CZ" sz="1800" dirty="0">
                <a:latin typeface="Candara" panose="020E0502030303020204" pitchFamily="34" charset="0"/>
              </a:rPr>
              <a:t> na WWW: http://commons.wikimedia.org/wiki/File:Electric_iron_lie.jpg </a:t>
            </a:r>
            <a:endParaRPr lang="cs-CZ" sz="1800" dirty="0" smtClean="0">
              <a:latin typeface="Candara" panose="020E0502030303020204" pitchFamily="34" charset="0"/>
            </a:endParaRPr>
          </a:p>
          <a:p>
            <a:pPr marL="0" indent="0">
              <a:buNone/>
            </a:pPr>
            <a:r>
              <a:rPr lang="cs-CZ" sz="1800" dirty="0">
                <a:latin typeface="Candara" panose="020E0502030303020204" pitchFamily="34" charset="0"/>
              </a:rPr>
              <a:t>RAFA. </a:t>
            </a:r>
            <a:r>
              <a:rPr lang="cs-CZ" sz="1800" i="1" dirty="0" err="1">
                <a:latin typeface="Candara" panose="020E0502030303020204" pitchFamily="34" charset="0"/>
              </a:rPr>
              <a:t>wikimedia</a:t>
            </a:r>
            <a:r>
              <a:rPr lang="cs-CZ" sz="1800" dirty="0">
                <a:latin typeface="Candara" panose="020E0502030303020204" pitchFamily="34" charset="0"/>
              </a:rPr>
              <a:t>: rychlovarná konvice [online]. [cit. 18.3.2014]. Dostupný pod licencí public </a:t>
            </a:r>
            <a:r>
              <a:rPr lang="cs-CZ" sz="1800" dirty="0" err="1">
                <a:latin typeface="Candara" panose="020E0502030303020204" pitchFamily="34" charset="0"/>
              </a:rPr>
              <a:t>domain</a:t>
            </a:r>
            <a:r>
              <a:rPr lang="cs-CZ" sz="1800" dirty="0">
                <a:latin typeface="Candara" panose="020E0502030303020204" pitchFamily="34" charset="0"/>
              </a:rPr>
              <a:t> na WWW: http://commons.wikimedia.org/wiki/File:Electric_kettle_phillips_white.JPG </a:t>
            </a:r>
            <a:endParaRPr lang="cs-CZ" sz="1800" dirty="0" smtClean="0">
              <a:latin typeface="Candara" panose="020E0502030303020204" pitchFamily="34" charset="0"/>
            </a:endParaRPr>
          </a:p>
          <a:p>
            <a:pPr marL="0" indent="0">
              <a:buNone/>
            </a:pPr>
            <a:endParaRPr lang="cs-CZ" sz="1600" dirty="0" smtClean="0">
              <a:latin typeface="Candara" pitchFamily="34" charset="0"/>
              <a:hlinkClick r:id="rId2"/>
            </a:endParaRPr>
          </a:p>
          <a:p>
            <a:pPr marL="0" indent="0">
              <a:buNone/>
            </a:pPr>
            <a:endParaRPr lang="cs-CZ" sz="1600" dirty="0" smtClean="0">
              <a:latin typeface="Candara" pitchFamily="34" charset="0"/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65094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1630</TotalTime>
  <Words>755</Words>
  <Application>Microsoft Office PowerPoint</Application>
  <PresentationFormat>Předvádění na obrazovce (4:3)</PresentationFormat>
  <Paragraphs>85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Bohatý</vt:lpstr>
      <vt:lpstr>Snímek 1</vt:lpstr>
      <vt:lpstr>Elektrická práce</vt:lpstr>
      <vt:lpstr>Snímek 3</vt:lpstr>
      <vt:lpstr>Snímek 4</vt:lpstr>
      <vt:lpstr>Snímek 5</vt:lpstr>
      <vt:lpstr>Příklady:</vt:lpstr>
      <vt:lpstr>Snímek 7</vt:lpstr>
      <vt:lpstr>Snímek 8</vt:lpstr>
      <vt:lpstr>Snímek 9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213</cp:revision>
  <dcterms:created xsi:type="dcterms:W3CDTF">2013-01-16T20:09:48Z</dcterms:created>
  <dcterms:modified xsi:type="dcterms:W3CDTF">2015-07-17T07:32:49Z</dcterms:modified>
</cp:coreProperties>
</file>