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92" r:id="rId2"/>
    <p:sldId id="256" r:id="rId3"/>
    <p:sldId id="274" r:id="rId4"/>
    <p:sldId id="265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80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7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trinObservationTower.jpg" TargetMode="External"/><Relationship Id="rId2" Type="http://schemas.openxmlformats.org/officeDocument/2006/relationships/hyperlink" Target="http://cs.wikipedia.org/wiki/Soubor:Tour_Eiffel_Wikimedia_Common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LSeatri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5143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150769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60377" y="1628800"/>
            <a:ext cx="83529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Výpočty s hustotou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III/2/FY/2/1/10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</a:t>
            </a:r>
            <a:r>
              <a:rPr lang="cs-CZ" dirty="0" smtClean="0"/>
              <a:t>naučí vypočítat hmotnost a objem pomocí hustoty. Tyto vzorce si vyzkouší na konkrétních praktických příkladech. </a:t>
            </a:r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Výpočet hmotnosti, výpočet objemu, hustota.</a:t>
            </a:r>
            <a:r>
              <a:rPr lang="cs-CZ" dirty="0"/>
              <a:t>	</a:t>
            </a:r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19.4.2013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815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Výpočty s hustotou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1267084"/>
            <a:ext cx="7560840" cy="46101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Výpočet hmotnosti</a:t>
            </a:r>
          </a:p>
          <a:p>
            <a:r>
              <a:rPr lang="cs-CZ" dirty="0" smtClean="0"/>
              <a:t>Hmotnost tělesa vypočítáme tak, že hustotu látky, ze které je těleso vyrobené, vynásobíme objemem daného tělesa.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Výpočet objemu</a:t>
            </a:r>
          </a:p>
          <a:p>
            <a:r>
              <a:rPr lang="cs-CZ" dirty="0" smtClean="0"/>
              <a:t>Objem tělesa vypočítáme tak, že jeho hmotnost dělíme hustotou látky, ze které je těleso vyrobené.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Výpočet hustoty můžeme využít v řadě praktických a zajímavých problémů.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7931224" cy="100244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Pomocí hustoty můžeme vypočítat hmotnost a objem stejnorodého tělesa</a:t>
            </a:r>
            <a:endParaRPr lang="cs-CZ" sz="3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5527" y="2780928"/>
            <a:ext cx="1152128" cy="428699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2274" y="4221088"/>
            <a:ext cx="768782" cy="72485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3109" y="4368990"/>
            <a:ext cx="1238790" cy="41293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178446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9469" y="1340768"/>
            <a:ext cx="8942387" cy="51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</a:t>
            </a: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Eiffelova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věž v Paříži je vysoká 321 m a její ocelová konstrukce váží 7 175 tun. Vypočítejte objem spotřebované oceli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(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oceli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7800kg/m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7 175 t = 7 175 000 kg</a:t>
            </a:r>
            <a:endParaRPr lang="cs-CZ" sz="2800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7 800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7 175 000 : 7 800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dbl" dirty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V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</a:t>
            </a:r>
            <a:r>
              <a:rPr lang="cs-CZ" u="dbl" dirty="0" smtClean="0">
                <a:solidFill>
                  <a:schemeClr val="tx2"/>
                </a:solidFill>
                <a:latin typeface="+mn-lt"/>
              </a:rPr>
              <a:t>≐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920 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Objem spotřebované oceli je 920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08920"/>
            <a:ext cx="1853977" cy="3427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9469" y="1340768"/>
            <a:ext cx="8942387" cy="51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Petřínská rozhledna měří 60 m a spotřebovalo se na ni 175 tun oceli. Vypočítejte objem spotřebované oceli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(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oceli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7 800kg/m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175 t = 175 000 kg</a:t>
            </a:r>
            <a:endParaRPr lang="cs-CZ" sz="2800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7800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175 000 : 7 800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dbl" dirty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V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</a:t>
            </a:r>
            <a:r>
              <a:rPr lang="cs-CZ" u="dbl" dirty="0" smtClean="0">
                <a:solidFill>
                  <a:schemeClr val="tx2"/>
                </a:solidFill>
                <a:latin typeface="+mn-lt"/>
              </a:rPr>
              <a:t>≐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22,4 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Objem spotřebované oceli je 22,4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8825"/>
            <a:ext cx="2264171" cy="3485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5054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7314" y="692696"/>
            <a:ext cx="8944531" cy="6104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Tanker je námořní loď, která je určená pro přepravu kapalných látek, např. ropy. Do svých nádrží pojmou až 300 000 tun kapalin. Jaký objem mají tyto nádrže?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(hustota ropy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900kg/m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, hustota ropy je v rozmezí  podle množství příměsí)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300 000 t = 300 000 000kg</a:t>
            </a:r>
            <a:endParaRPr lang="cs-CZ" sz="2800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9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300 000 000 :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9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00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dbl" dirty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V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</a:t>
            </a:r>
            <a:r>
              <a:rPr lang="cs-CZ" u="dbl" dirty="0">
                <a:solidFill>
                  <a:schemeClr val="tx2"/>
                </a:solidFill>
                <a:latin typeface="+mn-lt"/>
              </a:rPr>
              <a:t>≐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333 333 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Tyto nádrže mají objem 333 333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8032" y="3501008"/>
            <a:ext cx="3150304" cy="1776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2569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7314" y="692696"/>
            <a:ext cx="8767174" cy="51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4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Jaký je objem vašeho těla? Hmotnost žáka je např.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45 kg, hustota lidského těla je přibližně 1 000 kg/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(zkuste dosadit vaší hmotnost)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m = 45 kg</a:t>
            </a:r>
            <a:endParaRPr lang="cs-CZ" sz="2800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1 000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 = ? m</a:t>
            </a:r>
            <a:r>
              <a:rPr lang="cs-CZ" sz="2800" u="sng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m :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45 : 1 000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u="dbl" dirty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V</a:t>
            </a:r>
            <a:r>
              <a:rPr lang="cs-CZ" sz="2800" u="dbl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 = 0,045m</a:t>
            </a:r>
            <a:r>
              <a:rPr lang="cs-CZ" sz="2800" u="dbl" baseline="300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3</a:t>
            </a:r>
          </a:p>
          <a:p>
            <a:pPr marL="0" indent="0"/>
            <a:endParaRPr lang="cs-CZ" sz="2800" u="dbl" baseline="30000" dirty="0" smtClean="0">
              <a:solidFill>
                <a:schemeClr val="tx2"/>
              </a:solidFill>
              <a:uFill>
                <a:solidFill>
                  <a:schemeClr val="tx2"/>
                </a:solidFill>
              </a:u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Objem našeho těla je přibližně 0,045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87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7315" y="692696"/>
            <a:ext cx="8479142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 Vypočítej hmotnost vody v akváriu dlouhém 60cm, širokém 40 cm a vysokém 35 cm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(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vody              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= 1 000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</a:t>
            </a:r>
            <a:endParaRPr lang="cs-CZ" sz="2800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60 cm = 0,6m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b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40 cm = 0,4 m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c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35 cm = 0,35 m</a:t>
            </a:r>
            <a:endParaRPr lang="cs-CZ" sz="2800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1 000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m = ?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k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 = a . b .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c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                         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 = 0,6 . 0,4 . 0,35</a:t>
            </a:r>
          </a:p>
          <a:p>
            <a:pPr marL="0" indent="0"/>
            <a:r>
              <a:rPr lang="cs-CZ" sz="2800" u="dbl" dirty="0" smtClean="0">
                <a:solidFill>
                  <a:schemeClr val="tx2"/>
                </a:solidFill>
                <a:latin typeface="+mn-lt"/>
              </a:rPr>
              <a:t>V = 0,084 m</a:t>
            </a:r>
            <a:r>
              <a:rPr lang="cs-CZ" sz="2800" u="dbl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Hmotnost vody v akváriu je 84 kg.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2951163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86861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61140" y="620688"/>
            <a:ext cx="8839181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6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Lžíce rypadla má objem 0,7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Vypočítej hmotnost písku, který nabere rypadlo. Kolikrát bude muset rypadlo nabrat písek, když nákladní auto, na který ho nakládá, má nosnost 5,25 tun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(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písku </a:t>
            </a:r>
            <a:r>
              <a:rPr lang="el-GR" sz="2800" dirty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 = 1 5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</a:t>
            </a:r>
            <a:endParaRPr lang="cs-CZ" sz="2800" baseline="300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0,7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1 500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m = ?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k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 =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. V 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 = 1 500 . 0,7  </a:t>
            </a:r>
          </a:p>
          <a:p>
            <a:pPr marL="0" indent="0"/>
            <a:r>
              <a:rPr lang="cs-CZ" sz="2800" u="dbl" dirty="0" smtClean="0">
                <a:solidFill>
                  <a:schemeClr val="tx2"/>
                </a:solidFill>
                <a:latin typeface="+mn-lt"/>
              </a:rPr>
              <a:t>m = 1 050 kg</a:t>
            </a:r>
          </a:p>
          <a:p>
            <a:pPr marL="0" indent="0"/>
            <a:r>
              <a:rPr lang="cs-CZ" sz="2800" u="dbl" dirty="0" smtClean="0">
                <a:solidFill>
                  <a:schemeClr val="tx2"/>
                </a:solidFill>
                <a:latin typeface="+mn-lt"/>
              </a:rPr>
              <a:t>5 250 : 1050 = 5</a:t>
            </a:r>
            <a:endParaRPr lang="cs-CZ" sz="2800" u="sng" baseline="300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Hmotnost písku je 1050 kg. Rypadlo bude muset 5krát nabrat písek.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8233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61139" y="980728"/>
            <a:ext cx="8839181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7. Lahvička o objemu 150 ml je naplněna rtutí. Jaká je hmotnost této rtuti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? (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hustota rtuti </a:t>
            </a:r>
            <a:r>
              <a:rPr lang="el-GR" sz="2800" dirty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 =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13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500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</a:t>
            </a:r>
            <a:endParaRPr lang="cs-CZ" sz="2800" baseline="300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 = 150 ml = 0,00015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13 500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m = ?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k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 = </a:t>
            </a:r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. V 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 = 13 500 . 0,00015  </a:t>
            </a:r>
          </a:p>
          <a:p>
            <a:pPr marL="0" indent="0"/>
            <a:r>
              <a:rPr lang="cs-CZ" sz="2800" u="dbl" dirty="0" smtClean="0">
                <a:solidFill>
                  <a:schemeClr val="tx2"/>
                </a:solidFill>
                <a:latin typeface="+mn-lt"/>
              </a:rPr>
              <a:t>m = 2,025 kg</a:t>
            </a:r>
          </a:p>
          <a:p>
            <a:pPr marL="0" indent="0"/>
            <a:endParaRPr lang="cs-CZ" sz="2800" u="dbl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Hmotnost rtuti v lahvičce  je 2,025 kg.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520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38265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3715" y="701603"/>
            <a:ext cx="8587325" cy="6247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8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Pracovník v tiskárně veze na vozíku archy papíru          1 189 mm x 841 mm, které jsou na sebe složené do výšky 60 cm. Jakou hmotnost má tento papír, má-li hustotu 900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?</a:t>
            </a:r>
            <a:endParaRPr lang="cs-CZ" sz="2800" baseline="300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a = 1 189 mm = 1,189 m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b = 841 mm = 0,841 m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c = 60 cm = 0,6 m</a:t>
            </a:r>
          </a:p>
          <a:p>
            <a:pPr marL="0" indent="0"/>
            <a:r>
              <a:rPr lang="el-GR" sz="2800" dirty="0" smtClean="0">
                <a:solidFill>
                  <a:schemeClr val="tx2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900 kg/m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m = ? </a:t>
            </a:r>
            <a:r>
              <a:rPr lang="cs-CZ" sz="2800" u="sng" dirty="0">
                <a:solidFill>
                  <a:schemeClr val="tx2"/>
                </a:solidFill>
                <a:latin typeface="+mn-lt"/>
              </a:rPr>
              <a:t>k</a:t>
            </a:r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 = a . b . c            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 = 1,189 . 0,841 . 0,6       </a:t>
            </a:r>
          </a:p>
          <a:p>
            <a:pPr marL="0" indent="0"/>
            <a:r>
              <a:rPr lang="cs-CZ" sz="2800" u="dbl" dirty="0" smtClean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3600" u="dbl" dirty="0" smtClean="0">
                <a:solidFill>
                  <a:schemeClr val="tx2"/>
                </a:solidFill>
              </a:rPr>
              <a:t> </a:t>
            </a:r>
            <a:r>
              <a:rPr lang="cs-CZ" u="dbl" dirty="0">
                <a:solidFill>
                  <a:schemeClr val="tx2"/>
                </a:solidFill>
                <a:latin typeface="+mn-lt"/>
              </a:rPr>
              <a:t>≐ </a:t>
            </a:r>
            <a:r>
              <a:rPr lang="cs-CZ" sz="2800" u="dbl" dirty="0" smtClean="0">
                <a:solidFill>
                  <a:schemeClr val="tx2"/>
                </a:solidFill>
                <a:latin typeface="+mn-lt"/>
              </a:rPr>
              <a:t>0,6 m</a:t>
            </a:r>
            <a:r>
              <a:rPr lang="cs-CZ" sz="2800" u="dbl" baseline="30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uFill>
                  <a:solidFill>
                    <a:schemeClr val="tx2"/>
                  </a:solidFill>
                </a:uFill>
                <a:latin typeface="+mn-lt"/>
              </a:rPr>
              <a:t>Hmotnost papíru je 540 kg.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60299"/>
            <a:ext cx="2365375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30188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55115" y="908720"/>
            <a:ext cx="8942387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Jak můžeme pomocí hustoty vypočítat objem a hmotnost?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 = m : </a:t>
            </a:r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m = </a:t>
            </a:r>
            <a:r>
              <a:rPr lang="el-GR" sz="2800" dirty="0">
                <a:solidFill>
                  <a:srgbClr val="FF0000"/>
                </a:solidFill>
                <a:latin typeface="+mn-lt"/>
              </a:rPr>
              <a:t>ρ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 . V   </a:t>
            </a:r>
            <a:endParaRPr lang="cs-CZ" sz="2800" dirty="0" smtClean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Jaký objem má rybářské olůvko o hmotnosti 15 g? 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 ≐ 1,3 cm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Jaká je hmotnost 0,5 rtuti?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m = 6750 kg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Urči objem těla dospělého člověka o hmotnosti 75 kg.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 = 0,075 m</a:t>
            </a:r>
            <a:r>
              <a:rPr lang="cs-CZ" sz="2800" baseline="30000" dirty="0" smtClean="0">
                <a:solidFill>
                  <a:srgbClr val="FF0000"/>
                </a:solidFill>
                <a:latin typeface="+mn-lt"/>
              </a:rPr>
              <a:t>3</a:t>
            </a:r>
            <a:endParaRPr lang="cs-CZ" sz="2800" baseline="30000" dirty="0" smtClean="0"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</a:t>
            </a:r>
            <a:r>
              <a:rPr lang="cs-CZ" sz="2800" dirty="0" smtClean="0">
                <a:latin typeface="+mn-lt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Vypočítej hmotnost hliníkové a železné krychle o objemu 1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</a:t>
            </a:r>
          </a:p>
          <a:p>
            <a:pPr marL="0" indent="0"/>
            <a:r>
              <a:rPr lang="cs-CZ" sz="2800" dirty="0" err="1">
                <a:solidFill>
                  <a:srgbClr val="FF0000"/>
                </a:solidFill>
                <a:latin typeface="+mn-lt"/>
              </a:rPr>
              <a:t>m</a:t>
            </a:r>
            <a:r>
              <a:rPr lang="cs-CZ" sz="2800" baseline="-25000" dirty="0" err="1" smtClean="0">
                <a:solidFill>
                  <a:srgbClr val="FF0000"/>
                </a:solidFill>
                <a:latin typeface="+mn-lt"/>
              </a:rPr>
              <a:t>h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2700 kg, </a:t>
            </a:r>
            <a:r>
              <a:rPr lang="cs-CZ" sz="2800" dirty="0" err="1" smtClean="0">
                <a:solidFill>
                  <a:srgbClr val="FF0000"/>
                </a:solidFill>
                <a:latin typeface="+mn-lt"/>
              </a:rPr>
              <a:t>m</a:t>
            </a:r>
            <a:r>
              <a:rPr lang="cs-CZ" sz="2800" baseline="-25000" dirty="0" err="1" smtClean="0">
                <a:solidFill>
                  <a:srgbClr val="FF0000"/>
                </a:solidFill>
                <a:latin typeface="+mn-lt"/>
              </a:rPr>
              <a:t>ž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7870 kg</a:t>
            </a:r>
          </a:p>
          <a:p>
            <a:pPr marL="0" indent="0"/>
            <a:endParaRPr lang="cs-CZ" sz="2800" dirty="0">
              <a:solidFill>
                <a:schemeClr val="tx2"/>
              </a:solidFill>
              <a:latin typeface="+mn-lt"/>
            </a:endParaRPr>
          </a:p>
          <a:p>
            <a:pPr marL="0" indent="0"/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386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268760"/>
            <a:ext cx="7956872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Tabulky pro základní školu: František </a:t>
            </a:r>
            <a:r>
              <a:rPr lang="cs-CZ" sz="1800" dirty="0" err="1" smtClean="0"/>
              <a:t>Běloun</a:t>
            </a:r>
            <a:r>
              <a:rPr lang="cs-CZ" sz="1800" dirty="0" smtClean="0"/>
              <a:t>, dr. Marta Chytilová, CSc., dr. Růžena Kolářová, </a:t>
            </a:r>
            <a:r>
              <a:rPr lang="cs-CZ" sz="1800" dirty="0" err="1" smtClean="0"/>
              <a:t>CSc</a:t>
            </a:r>
            <a:r>
              <a:rPr lang="cs-CZ" sz="1800" dirty="0" smtClean="0"/>
              <a:t>, Milan Petera a ing. Jan Vojtík, vydalo SPN v Praze r. 1989</a:t>
            </a:r>
          </a:p>
          <a:p>
            <a:pPr marL="0" indent="0">
              <a:buNone/>
            </a:pPr>
            <a:r>
              <a:rPr lang="cs-CZ" sz="1800" dirty="0" smtClean="0"/>
              <a:t>BENH </a:t>
            </a:r>
            <a:r>
              <a:rPr lang="cs-CZ" sz="1800" dirty="0"/>
              <a:t>LIEU SONG. </a:t>
            </a:r>
            <a:r>
              <a:rPr lang="cs-CZ" sz="1800" i="1" dirty="0" err="1"/>
              <a:t>wikimedia</a:t>
            </a:r>
            <a:r>
              <a:rPr lang="cs-CZ" sz="1800" dirty="0"/>
              <a:t>: </a:t>
            </a:r>
            <a:r>
              <a:rPr lang="cs-CZ" sz="1800" dirty="0" err="1"/>
              <a:t>E</a:t>
            </a:r>
            <a:r>
              <a:rPr lang="cs-CZ" sz="1800" dirty="0" err="1" smtClean="0"/>
              <a:t>if</a:t>
            </a:r>
            <a:r>
              <a:rPr lang="cs-CZ" sz="1800" dirty="0"/>
              <a:t>. věž [online]. [cit. </a:t>
            </a:r>
            <a:r>
              <a:rPr lang="cs-CZ" sz="1800" dirty="0" smtClean="0"/>
              <a:t>18.4.2013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cs.wikipedia.org/wiki/Soubor:Tour_Eiffel_Wikimedia_Commons.jpg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RODGE500. </a:t>
            </a:r>
            <a:r>
              <a:rPr lang="cs-CZ" sz="1800" i="1" dirty="0" err="1"/>
              <a:t>wikimedia</a:t>
            </a:r>
            <a:r>
              <a:rPr lang="cs-CZ" sz="1800" dirty="0"/>
              <a:t>: Petřín [online]. [cit. </a:t>
            </a:r>
            <a:r>
              <a:rPr lang="cs-CZ" sz="1800" dirty="0" smtClean="0"/>
              <a:t>18.4.2013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cs.wikipedia.org/wiki/Soubor:PetrinObservationTower.jpg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KARINGEHLEN. </a:t>
            </a:r>
            <a:r>
              <a:rPr lang="cs-CZ" sz="1800" i="1" dirty="0" err="1"/>
              <a:t>wikimedia</a:t>
            </a:r>
            <a:r>
              <a:rPr lang="cs-CZ" sz="1800" dirty="0"/>
              <a:t>: ponorka [online]. [cit. </a:t>
            </a:r>
            <a:r>
              <a:rPr lang="cs-CZ" sz="1800" dirty="0" smtClean="0"/>
              <a:t>18.4.2013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cs.wikipedia.org/wiki/Soubor:FLSeatrial.jpg</a:t>
            </a:r>
            <a:endParaRPr lang="cs-CZ" sz="18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037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1096</TotalTime>
  <Words>934</Words>
  <Application>Microsoft Office PowerPoint</Application>
  <PresentationFormat>Předvádění na obrazovce (4:3)</PresentationFormat>
  <Paragraphs>148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Výpočty s hustotou</vt:lpstr>
      <vt:lpstr>Pomocí hustoty můžeme vypočítat hmotnost a objem stejnorodého tělesa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157</cp:revision>
  <dcterms:created xsi:type="dcterms:W3CDTF">2013-01-16T20:09:48Z</dcterms:created>
  <dcterms:modified xsi:type="dcterms:W3CDTF">2015-07-17T07:29:32Z</dcterms:modified>
</cp:coreProperties>
</file>