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4"/>
  </p:notesMasterIdLst>
  <p:sldIdLst>
    <p:sldId id="295" r:id="rId2"/>
    <p:sldId id="256" r:id="rId3"/>
    <p:sldId id="274" r:id="rId4"/>
    <p:sldId id="292" r:id="rId5"/>
    <p:sldId id="265" r:id="rId6"/>
    <p:sldId id="293" r:id="rId7"/>
    <p:sldId id="294" r:id="rId8"/>
    <p:sldId id="287" r:id="rId9"/>
    <p:sldId id="288" r:id="rId10"/>
    <p:sldId id="289" r:id="rId11"/>
    <p:sldId id="280" r:id="rId12"/>
    <p:sldId id="28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6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7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8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9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10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Needles_(for_sewing)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3449" y="6085655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5536" y="1838338"/>
            <a:ext cx="83529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DUM: </a:t>
            </a:r>
            <a:r>
              <a:rPr lang="cs-CZ" b="1" dirty="0" smtClean="0"/>
              <a:t>Tlak</a:t>
            </a:r>
            <a:r>
              <a:rPr lang="cs-CZ" dirty="0"/>
              <a:t>	</a:t>
            </a:r>
          </a:p>
          <a:p>
            <a:r>
              <a:rPr lang="cs-CZ" dirty="0"/>
              <a:t>Číslo DUM: </a:t>
            </a:r>
            <a:r>
              <a:rPr lang="cs-CZ" dirty="0" smtClean="0"/>
              <a:t>III/2/FY/2/1/19</a:t>
            </a:r>
            <a:endParaRPr lang="cs-CZ" dirty="0"/>
          </a:p>
          <a:p>
            <a:r>
              <a:rPr lang="cs-CZ" dirty="0"/>
              <a:t>Vzdělávací předmět: Fyzika</a:t>
            </a:r>
          </a:p>
          <a:p>
            <a:r>
              <a:rPr lang="cs-CZ" dirty="0"/>
              <a:t>Tematická oblast: Fyzikální veličiny a jejich měření</a:t>
            </a:r>
          </a:p>
          <a:p>
            <a:r>
              <a:rPr lang="cs-CZ" dirty="0"/>
              <a:t>Autor: </a:t>
            </a:r>
            <a:r>
              <a:rPr lang="cs-CZ" b="1" dirty="0"/>
              <a:t>Mgr.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s </a:t>
            </a:r>
            <a:r>
              <a:rPr lang="cs-CZ" dirty="0" smtClean="0"/>
              <a:t>tlakem </a:t>
            </a:r>
            <a:r>
              <a:rPr lang="cs-CZ" dirty="0"/>
              <a:t>jako fyzikální veličinou, jednotkami </a:t>
            </a:r>
            <a:r>
              <a:rPr lang="cs-CZ" dirty="0" smtClean="0"/>
              <a:t>tlaku </a:t>
            </a:r>
            <a:r>
              <a:rPr lang="cs-CZ" dirty="0"/>
              <a:t>a jejich </a:t>
            </a:r>
            <a:r>
              <a:rPr lang="cs-CZ" dirty="0" smtClean="0"/>
              <a:t>převody, naučí se vypočítat tlak pomocí síly na konkrétních příkladech.</a:t>
            </a:r>
          </a:p>
          <a:p>
            <a:r>
              <a:rPr lang="cs-CZ" dirty="0" smtClean="0"/>
              <a:t>Klíčová </a:t>
            </a:r>
            <a:r>
              <a:rPr lang="cs-CZ" dirty="0"/>
              <a:t>slova: </a:t>
            </a:r>
            <a:r>
              <a:rPr lang="cs-CZ" dirty="0" smtClean="0"/>
              <a:t>Tlak,</a:t>
            </a:r>
            <a:r>
              <a:rPr lang="cs-CZ" dirty="0"/>
              <a:t>	</a:t>
            </a:r>
            <a:r>
              <a:rPr lang="cs-CZ" dirty="0" smtClean="0"/>
              <a:t>značka a jednotka tlaku, výpočet tlaku.</a:t>
            </a:r>
            <a:endParaRPr lang="cs-CZ" dirty="0"/>
          </a:p>
          <a:p>
            <a:r>
              <a:rPr lang="cs-CZ" dirty="0"/>
              <a:t>Metodické pokyny: PC, DTP, metodické pokyny jsou součástí materiálu</a:t>
            </a:r>
          </a:p>
          <a:p>
            <a:r>
              <a:rPr lang="cs-CZ" dirty="0"/>
              <a:t>Druh učebního materiálu: Prezentace doplněná fotografiemi a úkoly.</a:t>
            </a:r>
          </a:p>
          <a:p>
            <a:r>
              <a:rPr lang="cs-CZ" dirty="0"/>
              <a:t>Druh interaktivity: Kombinovaná</a:t>
            </a:r>
          </a:p>
          <a:p>
            <a:r>
              <a:rPr lang="cs-CZ" dirty="0"/>
              <a:t>Cílová skupina: Žák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</a:p>
          <a:p>
            <a:r>
              <a:rPr lang="cs-CZ" dirty="0"/>
              <a:t>Datum vzniku DUM: </a:t>
            </a:r>
            <a:r>
              <a:rPr lang="cs-CZ" dirty="0" smtClean="0"/>
              <a:t>19.4.2013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5131" y="332656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3923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Tlak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562" y="1267084"/>
            <a:ext cx="8290894" cy="4610187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Značka: </a:t>
            </a:r>
            <a:r>
              <a:rPr lang="cs-CZ" b="1" dirty="0" smtClean="0">
                <a:solidFill>
                  <a:srgbClr val="FF0000"/>
                </a:solidFill>
              </a:rPr>
              <a:t>p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Základní jednotka: </a:t>
            </a:r>
            <a:r>
              <a:rPr lang="cs-CZ" b="1" dirty="0" smtClean="0">
                <a:solidFill>
                  <a:srgbClr val="FF0000"/>
                </a:solidFill>
              </a:rPr>
              <a:t>1 Pa </a:t>
            </a:r>
            <a:r>
              <a:rPr lang="cs-CZ" dirty="0" smtClean="0"/>
              <a:t>(Pascal)</a:t>
            </a:r>
          </a:p>
          <a:p>
            <a:pPr lvl="0">
              <a:buFont typeface="Arial" pitchFamily="34" charset="0"/>
              <a:buChar char="•"/>
            </a:pPr>
            <a:r>
              <a:rPr lang="cs-CZ" dirty="0"/>
              <a:t>Někdy je potřeba vyjádřit </a:t>
            </a:r>
            <a:r>
              <a:rPr lang="cs-CZ" dirty="0" smtClean="0"/>
              <a:t>tlak ve větších </a:t>
            </a:r>
            <a:r>
              <a:rPr lang="cs-CZ" dirty="0"/>
              <a:t>jednotkách. K tomu používáme násobky </a:t>
            </a:r>
            <a:r>
              <a:rPr lang="cs-CZ" dirty="0" smtClean="0"/>
              <a:t>jednotek tlaku.</a:t>
            </a:r>
          </a:p>
          <a:p>
            <a:pPr lvl="0">
              <a:buFont typeface="Arial" pitchFamily="34" charset="0"/>
              <a:buChar char="•"/>
            </a:pPr>
            <a:r>
              <a:rPr lang="cs-CZ" dirty="0" smtClean="0"/>
              <a:t>Hektopascal (1 hPa), </a:t>
            </a:r>
            <a:r>
              <a:rPr lang="cs-CZ" dirty="0" err="1" smtClean="0"/>
              <a:t>kilopascal</a:t>
            </a:r>
            <a:r>
              <a:rPr lang="cs-CZ" dirty="0" smtClean="0"/>
              <a:t> (1 </a:t>
            </a:r>
            <a:r>
              <a:rPr lang="cs-CZ" dirty="0" err="1" smtClean="0"/>
              <a:t>kpa</a:t>
            </a:r>
            <a:r>
              <a:rPr lang="cs-CZ" dirty="0" smtClean="0"/>
              <a:t>), megapascal (1 </a:t>
            </a:r>
            <a:r>
              <a:rPr lang="cs-CZ" dirty="0" err="1" smtClean="0"/>
              <a:t>MPa</a:t>
            </a:r>
            <a:r>
              <a:rPr lang="cs-CZ" dirty="0" smtClean="0"/>
              <a:t>)</a:t>
            </a: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/>
              <a:t>Základní převody jednotek </a:t>
            </a:r>
            <a:r>
              <a:rPr lang="cs-CZ" dirty="0" smtClean="0"/>
              <a:t>tlaku: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7931224" cy="100244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Tlak je fyzikální veličina, která vyjadřuje účinky tlakové síly.</a:t>
            </a:r>
            <a:endParaRPr lang="cs-CZ" sz="28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23441660"/>
              </p:ext>
            </p:extLst>
          </p:nvPr>
        </p:nvGraphicFramePr>
        <p:xfrm>
          <a:off x="1187624" y="4725144"/>
          <a:ext cx="6096000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85192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1 hPa = 100 Pa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1 Pa = 0,01 hPa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1 </a:t>
                      </a:r>
                      <a:r>
                        <a:rPr lang="cs-CZ" sz="24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kPa</a:t>
                      </a:r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= 1 000 Pa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1 Pa = 0,001 </a:t>
                      </a:r>
                      <a:r>
                        <a:rPr lang="cs-CZ" sz="24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kPa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1 </a:t>
                      </a:r>
                      <a:r>
                        <a:rPr lang="cs-CZ" sz="24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Mpa</a:t>
                      </a:r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= 1 000 000 Pa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1 Pa = 0,000001 </a:t>
                      </a:r>
                      <a:r>
                        <a:rPr lang="cs-CZ" sz="24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MPa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84465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692696"/>
            <a:ext cx="7408333" cy="5433467"/>
          </a:xfrm>
        </p:spPr>
        <p:txBody>
          <a:bodyPr/>
          <a:lstStyle/>
          <a:p>
            <a:r>
              <a:rPr lang="cs-CZ" dirty="0" smtClean="0"/>
              <a:t>Tlak vyjadřuje poměr tlakové síly, která působí kolmo na rovinnou plochu a obsahem této plochy.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F – tlaková síla působící na rovinnou plochu</a:t>
            </a:r>
          </a:p>
          <a:p>
            <a:pPr marL="0" indent="0">
              <a:buNone/>
            </a:pPr>
            <a:r>
              <a:rPr lang="cs-CZ" dirty="0" smtClean="0"/>
              <a:t>S – obsah plochy, na kterou působí síla kolmo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5541" y="1844824"/>
            <a:ext cx="1296144" cy="1008112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5" y="1988840"/>
            <a:ext cx="1728192" cy="720079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  <a:effectLst/>
        </p:spPr>
      </p:pic>
      <p:sp>
        <p:nvSpPr>
          <p:cNvPr id="8" name="Vývojový diagram: údaje 7"/>
          <p:cNvSpPr/>
          <p:nvPr/>
        </p:nvSpPr>
        <p:spPr>
          <a:xfrm>
            <a:off x="2915816" y="4941168"/>
            <a:ext cx="1872208" cy="79208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</a:t>
            </a:r>
            <a:r>
              <a:rPr lang="cs-CZ" sz="2400" dirty="0" smtClean="0">
                <a:solidFill>
                  <a:schemeClr val="tx2"/>
                </a:solidFill>
              </a:rPr>
              <a:t> S</a:t>
            </a:r>
            <a:endParaRPr lang="cs-CZ" sz="2400" dirty="0">
              <a:solidFill>
                <a:schemeClr val="tx2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851920" y="4221088"/>
            <a:ext cx="0" cy="1116124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923928" y="4427361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F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1256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689002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Řešené příklady pro výpočet tlaku: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64580" y="980728"/>
            <a:ext cx="8621003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1. Hmotnost žákyně a židle je dohromady 55 kg. Obsah stykových ploch nohou je 14 cm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2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Jaký tlak způsobuje židle na podlahu?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m = 55 kg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S = 14cm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2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= 0,0014 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2</a:t>
            </a:r>
          </a:p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g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10 N/kg</a:t>
            </a:r>
          </a:p>
          <a:p>
            <a:pPr marL="0" indent="0"/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p = ? [Pa]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F = m . g                          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F = 55 . 10</a:t>
            </a:r>
          </a:p>
          <a:p>
            <a:pPr marL="0" indent="0"/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F = 550 N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  <a:endParaRPr lang="cs-CZ" sz="2800" u="dbl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endParaRPr lang="cs-CZ" sz="28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Židle způsobuje na podlahu tlak 392 587 Pa.</a:t>
            </a:r>
            <a:endParaRPr lang="cs-CZ" sz="28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13517" y="3933056"/>
            <a:ext cx="251543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tx2"/>
                </a:solidFill>
              </a:rPr>
              <a:t>p = F : S</a:t>
            </a:r>
          </a:p>
          <a:p>
            <a:r>
              <a:rPr lang="cs-CZ" sz="2800" dirty="0">
                <a:solidFill>
                  <a:schemeClr val="tx2"/>
                </a:solidFill>
              </a:rPr>
              <a:t>p = 550 : 0,0014</a:t>
            </a:r>
          </a:p>
          <a:p>
            <a:r>
              <a:rPr lang="cs-CZ" sz="2800" u="dbl" dirty="0">
                <a:solidFill>
                  <a:schemeClr val="tx2"/>
                </a:solidFill>
              </a:rPr>
              <a:t>p ≐ 392 587 </a:t>
            </a:r>
            <a:r>
              <a:rPr lang="cs-CZ" sz="2800" u="dbl" dirty="0" smtClean="0">
                <a:solidFill>
                  <a:schemeClr val="tx2"/>
                </a:solidFill>
              </a:rPr>
              <a:t>Pa</a:t>
            </a:r>
          </a:p>
          <a:p>
            <a:endParaRPr lang="cs-CZ" sz="2800" u="dbl" dirty="0">
              <a:solidFill>
                <a:schemeClr val="tx2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689002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Řešené příklady pro výpočet tlaku: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51520" y="1052736"/>
            <a:ext cx="842493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tx2"/>
                </a:solidFill>
              </a:rPr>
              <a:t>2. Na špičku jehly působíme silou 2 N. Obsah plochy špičky je 0,02 mm</a:t>
            </a:r>
            <a:r>
              <a:rPr lang="cs-CZ" sz="2800" baseline="30000" dirty="0">
                <a:solidFill>
                  <a:schemeClr val="tx2"/>
                </a:solidFill>
              </a:rPr>
              <a:t>2</a:t>
            </a:r>
            <a:r>
              <a:rPr lang="cs-CZ" sz="2800" dirty="0">
                <a:solidFill>
                  <a:schemeClr val="tx2"/>
                </a:solidFill>
              </a:rPr>
              <a:t>. Jaký tlak způsobuje špička jehly na látku?</a:t>
            </a:r>
          </a:p>
          <a:p>
            <a:r>
              <a:rPr lang="cs-CZ" sz="2800" dirty="0">
                <a:solidFill>
                  <a:schemeClr val="tx2"/>
                </a:solidFill>
              </a:rPr>
              <a:t>F = 2 N</a:t>
            </a:r>
          </a:p>
          <a:p>
            <a:r>
              <a:rPr lang="cs-CZ" sz="2800" dirty="0">
                <a:solidFill>
                  <a:schemeClr val="tx2"/>
                </a:solidFill>
              </a:rPr>
              <a:t>S = 0,02 mm</a:t>
            </a:r>
            <a:r>
              <a:rPr lang="cs-CZ" sz="2800" baseline="30000" dirty="0">
                <a:solidFill>
                  <a:schemeClr val="tx2"/>
                </a:solidFill>
              </a:rPr>
              <a:t>2 </a:t>
            </a:r>
            <a:r>
              <a:rPr lang="cs-CZ" sz="2800" dirty="0">
                <a:solidFill>
                  <a:schemeClr val="tx2"/>
                </a:solidFill>
              </a:rPr>
              <a:t>= 0,000002 m</a:t>
            </a:r>
            <a:r>
              <a:rPr lang="cs-CZ" sz="2800" baseline="30000" dirty="0">
                <a:solidFill>
                  <a:schemeClr val="tx2"/>
                </a:solidFill>
              </a:rPr>
              <a:t>2</a:t>
            </a:r>
          </a:p>
          <a:p>
            <a:r>
              <a:rPr lang="cs-CZ" sz="2800" u="sng" dirty="0">
                <a:solidFill>
                  <a:schemeClr val="tx2"/>
                </a:solidFill>
              </a:rPr>
              <a:t>p = ? [Pa]</a:t>
            </a:r>
          </a:p>
          <a:p>
            <a:r>
              <a:rPr lang="cs-CZ" sz="2800" dirty="0">
                <a:solidFill>
                  <a:schemeClr val="tx2"/>
                </a:solidFill>
              </a:rPr>
              <a:t>p = F : S</a:t>
            </a:r>
          </a:p>
          <a:p>
            <a:r>
              <a:rPr lang="cs-CZ" sz="2800" dirty="0">
                <a:solidFill>
                  <a:schemeClr val="tx2"/>
                </a:solidFill>
              </a:rPr>
              <a:t>p = 2 : 0,000002</a:t>
            </a:r>
          </a:p>
          <a:p>
            <a:r>
              <a:rPr lang="cs-CZ" sz="2800" u="dbl" dirty="0">
                <a:solidFill>
                  <a:schemeClr val="tx2"/>
                </a:solidFill>
              </a:rPr>
              <a:t>p = 1 000 000 Pa = 1 </a:t>
            </a:r>
            <a:r>
              <a:rPr lang="cs-CZ" sz="2800" u="dbl" dirty="0" err="1">
                <a:solidFill>
                  <a:schemeClr val="tx2"/>
                </a:solidFill>
              </a:rPr>
              <a:t>Mpa</a:t>
            </a:r>
            <a:endParaRPr lang="cs-CZ" sz="2800" u="dbl" dirty="0">
              <a:solidFill>
                <a:schemeClr val="tx2"/>
              </a:solidFill>
            </a:endParaRPr>
          </a:p>
          <a:p>
            <a:r>
              <a:rPr lang="cs-CZ" sz="2800" dirty="0">
                <a:solidFill>
                  <a:schemeClr val="tx2"/>
                </a:solidFill>
              </a:rPr>
              <a:t>								</a:t>
            </a:r>
          </a:p>
          <a:p>
            <a:r>
              <a:rPr lang="cs-CZ" sz="2800" dirty="0">
                <a:solidFill>
                  <a:schemeClr val="tx2"/>
                </a:solidFill>
              </a:rPr>
              <a:t>Špička jehly způsobuje na látku tlak 1 </a:t>
            </a:r>
            <a:r>
              <a:rPr lang="cs-CZ" sz="2800" dirty="0" err="1">
                <a:solidFill>
                  <a:schemeClr val="tx2"/>
                </a:solidFill>
              </a:rPr>
              <a:t>Mpa</a:t>
            </a:r>
            <a:r>
              <a:rPr lang="cs-CZ" sz="2800" dirty="0">
                <a:solidFill>
                  <a:schemeClr val="tx2"/>
                </a:solidFill>
              </a:rPr>
              <a:t>.		</a:t>
            </a:r>
          </a:p>
          <a:p>
            <a:endParaRPr lang="cs-CZ" sz="2800" u="dbl" dirty="0">
              <a:solidFill>
                <a:schemeClr val="tx2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644775"/>
            <a:ext cx="2103437" cy="1566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82658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689002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Řešené příklady pro výpočet tlaku: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60251" y="1052736"/>
            <a:ext cx="864096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tx2"/>
                </a:solidFill>
              </a:rPr>
              <a:t>3. Zatloukáme hřebík do prkna. Na hlavičku hřebíku působí kladivo silou 60 N a obsah plochy špičky hřebíku je 0, 015 mm</a:t>
            </a:r>
            <a:r>
              <a:rPr lang="cs-CZ" sz="2800" baseline="30000" dirty="0">
                <a:solidFill>
                  <a:schemeClr val="tx2"/>
                </a:solidFill>
              </a:rPr>
              <a:t>2</a:t>
            </a:r>
            <a:r>
              <a:rPr lang="cs-CZ" sz="2800" dirty="0">
                <a:solidFill>
                  <a:schemeClr val="tx2"/>
                </a:solidFill>
              </a:rPr>
              <a:t>. Jak velký tlak způsobuje hřebík na prkno?</a:t>
            </a:r>
          </a:p>
          <a:p>
            <a:r>
              <a:rPr lang="cs-CZ" sz="2800" dirty="0">
                <a:solidFill>
                  <a:schemeClr val="tx2"/>
                </a:solidFill>
              </a:rPr>
              <a:t>F = 60 N</a:t>
            </a:r>
          </a:p>
          <a:p>
            <a:r>
              <a:rPr lang="cs-CZ" sz="2800" dirty="0">
                <a:solidFill>
                  <a:schemeClr val="tx2"/>
                </a:solidFill>
              </a:rPr>
              <a:t>S = 0,015 mm</a:t>
            </a:r>
            <a:r>
              <a:rPr lang="cs-CZ" sz="2800" baseline="30000" dirty="0">
                <a:solidFill>
                  <a:schemeClr val="tx2"/>
                </a:solidFill>
              </a:rPr>
              <a:t>2</a:t>
            </a:r>
            <a:r>
              <a:rPr lang="cs-CZ" sz="2800" dirty="0">
                <a:solidFill>
                  <a:schemeClr val="tx2"/>
                </a:solidFill>
              </a:rPr>
              <a:t> = 0,000015 m</a:t>
            </a:r>
            <a:r>
              <a:rPr lang="cs-CZ" sz="2800" baseline="30000" dirty="0">
                <a:solidFill>
                  <a:schemeClr val="tx2"/>
                </a:solidFill>
              </a:rPr>
              <a:t>2</a:t>
            </a:r>
          </a:p>
          <a:p>
            <a:r>
              <a:rPr lang="cs-CZ" sz="2800" u="sng" dirty="0">
                <a:solidFill>
                  <a:schemeClr val="tx2"/>
                </a:solidFill>
              </a:rPr>
              <a:t>p =  ? [Pa]</a:t>
            </a:r>
          </a:p>
          <a:p>
            <a:r>
              <a:rPr lang="cs-CZ" sz="2800" dirty="0">
                <a:solidFill>
                  <a:schemeClr val="tx2"/>
                </a:solidFill>
              </a:rPr>
              <a:t>p = F : S</a:t>
            </a:r>
          </a:p>
          <a:p>
            <a:r>
              <a:rPr lang="cs-CZ" sz="2800" dirty="0">
                <a:solidFill>
                  <a:schemeClr val="tx2"/>
                </a:solidFill>
              </a:rPr>
              <a:t>p = 60 : 0,000015</a:t>
            </a:r>
          </a:p>
          <a:p>
            <a:r>
              <a:rPr lang="cs-CZ" sz="2800" u="dbl" dirty="0">
                <a:solidFill>
                  <a:schemeClr val="tx2"/>
                </a:solidFill>
              </a:rPr>
              <a:t>p = 4 000 000 Pa = 4 </a:t>
            </a:r>
            <a:r>
              <a:rPr lang="cs-CZ" sz="2800" u="dbl" dirty="0" err="1">
                <a:solidFill>
                  <a:schemeClr val="tx2"/>
                </a:solidFill>
              </a:rPr>
              <a:t>Mpa</a:t>
            </a:r>
            <a:endParaRPr lang="cs-CZ" sz="2800" u="dbl" dirty="0">
              <a:solidFill>
                <a:schemeClr val="tx2"/>
              </a:solidFill>
            </a:endParaRPr>
          </a:p>
          <a:p>
            <a:endParaRPr lang="cs-CZ" sz="2800" dirty="0">
              <a:solidFill>
                <a:schemeClr val="tx2"/>
              </a:solidFill>
            </a:endParaRPr>
          </a:p>
          <a:p>
            <a:r>
              <a:rPr lang="cs-CZ" sz="2800" dirty="0">
                <a:solidFill>
                  <a:schemeClr val="tx2"/>
                </a:solidFill>
              </a:rPr>
              <a:t>Hřebík způsobuje na prkno tlak 4 </a:t>
            </a:r>
            <a:r>
              <a:rPr lang="cs-CZ" sz="2800" dirty="0" err="1">
                <a:solidFill>
                  <a:schemeClr val="tx2"/>
                </a:solidFill>
              </a:rPr>
              <a:t>MPa</a:t>
            </a:r>
            <a:r>
              <a:rPr lang="cs-CZ" sz="2800" dirty="0">
                <a:solidFill>
                  <a:schemeClr val="tx2"/>
                </a:solidFill>
              </a:rPr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96952"/>
            <a:ext cx="2103437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14054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689002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Řešené příklady pro výpočet tlaku: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97315" y="825719"/>
            <a:ext cx="8475590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4. Hmotnost cihly je 4,7 kg. Její rozměry jsou 0,30 m, 0,15 m, 0,07 m. Vypočítej, jaký tlak způsobuje na vodorovnou podložku  ve všech polohách.</a:t>
            </a:r>
          </a:p>
          <a:p>
            <a:pPr marL="0" indent="0"/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2" name="Krychle 1"/>
          <p:cNvSpPr/>
          <p:nvPr/>
        </p:nvSpPr>
        <p:spPr>
          <a:xfrm>
            <a:off x="6216199" y="3893712"/>
            <a:ext cx="2456706" cy="1440160"/>
          </a:xfrm>
          <a:prstGeom prst="cube">
            <a:avLst>
              <a:gd name="adj" fmla="val 13662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4150865" y="3281644"/>
            <a:ext cx="859732" cy="2664296"/>
          </a:xfrm>
          <a:prstGeom prst="cube">
            <a:avLst>
              <a:gd name="adj" fmla="val 43312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539552" y="3935153"/>
            <a:ext cx="2880320" cy="936104"/>
          </a:xfrm>
          <a:prstGeom prst="cube">
            <a:avLst>
              <a:gd name="adj" fmla="val 52967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31135" y="2946927"/>
            <a:ext cx="444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a)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48135" y="2332636"/>
            <a:ext cx="4651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b)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27986" y="3012242"/>
            <a:ext cx="4331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c)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36828" y="4480893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75565" y="450192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0623" y="4429126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874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  <p:bldP spid="2" grpId="0" animBg="1"/>
      <p:bldP spid="3" grpId="0" animBg="1"/>
      <p:bldP spid="4" grpId="0" animBg="1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689002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Řešené příklady pro výpočet tlaku: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97315" y="692696"/>
            <a:ext cx="8479142" cy="6001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dirty="0">
                <a:solidFill>
                  <a:schemeClr val="tx2"/>
                </a:solidFill>
                <a:latin typeface="+mn-lt"/>
              </a:rPr>
              <a:t>a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= 0,30 m</a:t>
            </a:r>
          </a:p>
          <a:p>
            <a:r>
              <a:rPr lang="cs-CZ" dirty="0">
                <a:solidFill>
                  <a:schemeClr val="tx2"/>
                </a:solidFill>
                <a:latin typeface="+mn-lt"/>
              </a:rPr>
              <a:t>b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= 0,15 m</a:t>
            </a:r>
          </a:p>
          <a:p>
            <a:r>
              <a:rPr lang="cs-CZ" dirty="0">
                <a:solidFill>
                  <a:schemeClr val="tx2"/>
                </a:solidFill>
                <a:latin typeface="+mn-lt"/>
              </a:rPr>
              <a:t>c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= 0,07 m</a:t>
            </a:r>
          </a:p>
          <a:p>
            <a:r>
              <a:rPr lang="cs-CZ" dirty="0">
                <a:solidFill>
                  <a:schemeClr val="tx2"/>
                </a:solidFill>
                <a:latin typeface="+mn-lt"/>
              </a:rPr>
              <a:t>m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= 4,7 kg</a:t>
            </a:r>
          </a:p>
          <a:p>
            <a:r>
              <a:rPr lang="cs-CZ" dirty="0">
                <a:solidFill>
                  <a:schemeClr val="tx2"/>
                </a:solidFill>
                <a:latin typeface="+mn-lt"/>
              </a:rPr>
              <a:t>g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= 10 N/kg</a:t>
            </a:r>
          </a:p>
          <a:p>
            <a:r>
              <a:rPr lang="cs-CZ" u="sng" dirty="0" err="1" smtClean="0">
                <a:solidFill>
                  <a:schemeClr val="tx2"/>
                </a:solidFill>
                <a:latin typeface="+mn-lt"/>
              </a:rPr>
              <a:t>p</a:t>
            </a:r>
            <a:r>
              <a:rPr lang="cs-CZ" u="sng" baseline="-25000" dirty="0" err="1" smtClean="0">
                <a:solidFill>
                  <a:schemeClr val="tx2"/>
                </a:solidFill>
                <a:latin typeface="+mn-lt"/>
              </a:rPr>
              <a:t>a</a:t>
            </a:r>
            <a:r>
              <a:rPr lang="cs-CZ" u="sng" dirty="0" smtClean="0">
                <a:solidFill>
                  <a:schemeClr val="tx2"/>
                </a:solidFill>
                <a:latin typeface="+mn-lt"/>
              </a:rPr>
              <a:t>, </a:t>
            </a:r>
            <a:r>
              <a:rPr lang="cs-CZ" u="sng" dirty="0" err="1" smtClean="0">
                <a:solidFill>
                  <a:schemeClr val="tx2"/>
                </a:solidFill>
                <a:latin typeface="+mn-lt"/>
              </a:rPr>
              <a:t>p</a:t>
            </a:r>
            <a:r>
              <a:rPr lang="cs-CZ" u="sng" baseline="-25000" dirty="0" err="1" smtClean="0">
                <a:solidFill>
                  <a:schemeClr val="tx2"/>
                </a:solidFill>
                <a:latin typeface="+mn-lt"/>
              </a:rPr>
              <a:t>b</a:t>
            </a:r>
            <a:r>
              <a:rPr lang="cs-CZ" u="sng" dirty="0" smtClean="0">
                <a:solidFill>
                  <a:schemeClr val="tx2"/>
                </a:solidFill>
                <a:latin typeface="+mn-lt"/>
              </a:rPr>
              <a:t>, </a:t>
            </a:r>
            <a:r>
              <a:rPr lang="cs-CZ" u="sng" dirty="0" err="1" smtClean="0">
                <a:solidFill>
                  <a:schemeClr val="tx2"/>
                </a:solidFill>
                <a:latin typeface="+mn-lt"/>
              </a:rPr>
              <a:t>p</a:t>
            </a:r>
            <a:r>
              <a:rPr lang="cs-CZ" u="sng" baseline="-25000" dirty="0" err="1" smtClean="0">
                <a:solidFill>
                  <a:schemeClr val="tx2"/>
                </a:solidFill>
                <a:latin typeface="+mn-lt"/>
              </a:rPr>
              <a:t>c</a:t>
            </a:r>
            <a:r>
              <a:rPr lang="cs-CZ" u="sng" dirty="0" smtClean="0">
                <a:solidFill>
                  <a:schemeClr val="tx2"/>
                </a:solidFill>
                <a:latin typeface="+mn-lt"/>
              </a:rPr>
              <a:t> = ? [Pa] </a:t>
            </a:r>
          </a:p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S</a:t>
            </a:r>
            <a:r>
              <a:rPr lang="cs-CZ" baseline="-25000" dirty="0" err="1" smtClean="0">
                <a:solidFill>
                  <a:schemeClr val="tx2"/>
                </a:solidFill>
                <a:latin typeface="+mn-lt"/>
              </a:rPr>
              <a:t>a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= a . b                         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S</a:t>
            </a:r>
            <a:r>
              <a:rPr lang="cs-CZ" baseline="-25000" dirty="0" err="1" smtClean="0">
                <a:solidFill>
                  <a:schemeClr val="tx2"/>
                </a:solidFill>
                <a:latin typeface="+mn-lt"/>
              </a:rPr>
              <a:t>b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= b . c                             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S</a:t>
            </a:r>
            <a:r>
              <a:rPr lang="cs-CZ" baseline="-25000" dirty="0" err="1" smtClean="0">
                <a:solidFill>
                  <a:schemeClr val="tx2"/>
                </a:solidFill>
                <a:latin typeface="+mn-lt"/>
              </a:rPr>
              <a:t>c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= a . c</a:t>
            </a:r>
          </a:p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S</a:t>
            </a:r>
            <a:r>
              <a:rPr lang="cs-CZ" baseline="-25000" dirty="0" err="1" smtClean="0">
                <a:solidFill>
                  <a:schemeClr val="tx2"/>
                </a:solidFill>
                <a:latin typeface="+mn-lt"/>
              </a:rPr>
              <a:t>a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= 0,3 . 0,15                 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S</a:t>
            </a:r>
            <a:r>
              <a:rPr lang="cs-CZ" baseline="-25000" dirty="0" err="1" smtClean="0">
                <a:solidFill>
                  <a:schemeClr val="tx2"/>
                </a:solidFill>
                <a:latin typeface="+mn-lt"/>
              </a:rPr>
              <a:t>b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= 0,15 . 0,07                 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S</a:t>
            </a:r>
            <a:r>
              <a:rPr lang="cs-CZ" baseline="-25000" dirty="0" err="1" smtClean="0">
                <a:solidFill>
                  <a:schemeClr val="tx2"/>
                </a:solidFill>
                <a:latin typeface="+mn-lt"/>
              </a:rPr>
              <a:t>c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= 0,3 . 0,07</a:t>
            </a:r>
          </a:p>
          <a:p>
            <a:r>
              <a:rPr lang="cs-CZ" u="sng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u="sng" dirty="0" err="1" smtClean="0">
                <a:solidFill>
                  <a:schemeClr val="tx2"/>
                </a:solidFill>
                <a:latin typeface="+mn-lt"/>
              </a:rPr>
              <a:t>S</a:t>
            </a:r>
            <a:r>
              <a:rPr lang="cs-CZ" u="sng" baseline="-25000" dirty="0" err="1" smtClean="0">
                <a:solidFill>
                  <a:schemeClr val="tx2"/>
                </a:solidFill>
                <a:latin typeface="+mn-lt"/>
              </a:rPr>
              <a:t>a</a:t>
            </a:r>
            <a:r>
              <a:rPr lang="cs-CZ" u="sng" dirty="0" smtClean="0">
                <a:solidFill>
                  <a:schemeClr val="tx2"/>
                </a:solidFill>
                <a:latin typeface="+mn-lt"/>
              </a:rPr>
              <a:t> = 0,045 m</a:t>
            </a:r>
            <a:r>
              <a:rPr lang="cs-CZ" u="sng" baseline="30000" dirty="0" smtClean="0">
                <a:solidFill>
                  <a:schemeClr val="tx2"/>
                </a:solidFill>
                <a:latin typeface="+mn-lt"/>
              </a:rPr>
              <a:t>2</a:t>
            </a:r>
            <a:r>
              <a:rPr lang="cs-CZ" baseline="30000" dirty="0" smtClean="0">
                <a:solidFill>
                  <a:schemeClr val="tx2"/>
                </a:solidFill>
                <a:latin typeface="+mn-lt"/>
              </a:rPr>
              <a:t>                     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</a:t>
            </a:r>
            <a:r>
              <a:rPr lang="cs-CZ" u="sng" dirty="0" err="1" smtClean="0">
                <a:solidFill>
                  <a:schemeClr val="tx2"/>
                </a:solidFill>
                <a:latin typeface="+mn-lt"/>
              </a:rPr>
              <a:t>S</a:t>
            </a:r>
            <a:r>
              <a:rPr lang="cs-CZ" u="sng" baseline="-25000" dirty="0" err="1" smtClean="0">
                <a:solidFill>
                  <a:schemeClr val="tx2"/>
                </a:solidFill>
                <a:latin typeface="+mn-lt"/>
              </a:rPr>
              <a:t>b</a:t>
            </a:r>
            <a:r>
              <a:rPr lang="cs-CZ" u="sng" dirty="0" smtClean="0">
                <a:solidFill>
                  <a:schemeClr val="tx2"/>
                </a:solidFill>
                <a:latin typeface="+mn-lt"/>
              </a:rPr>
              <a:t> = 0,0105 m</a:t>
            </a:r>
            <a:r>
              <a:rPr lang="cs-CZ" u="sng" baseline="30000" dirty="0" smtClean="0">
                <a:solidFill>
                  <a:schemeClr val="tx2"/>
                </a:solidFill>
                <a:latin typeface="+mn-lt"/>
              </a:rPr>
              <a:t>2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              </a:t>
            </a:r>
            <a:r>
              <a:rPr lang="cs-CZ" u="sng" dirty="0" err="1" smtClean="0">
                <a:solidFill>
                  <a:schemeClr val="tx2"/>
                </a:solidFill>
                <a:latin typeface="+mn-lt"/>
              </a:rPr>
              <a:t>S</a:t>
            </a:r>
            <a:r>
              <a:rPr lang="cs-CZ" u="sng" baseline="-25000" dirty="0" err="1" smtClean="0">
                <a:solidFill>
                  <a:schemeClr val="tx2"/>
                </a:solidFill>
                <a:latin typeface="+mn-lt"/>
              </a:rPr>
              <a:t>c</a:t>
            </a:r>
            <a:r>
              <a:rPr lang="cs-CZ" u="sng" dirty="0" smtClean="0">
                <a:solidFill>
                  <a:schemeClr val="tx2"/>
                </a:solidFill>
                <a:latin typeface="+mn-lt"/>
              </a:rPr>
              <a:t> = 0,021 m</a:t>
            </a:r>
            <a:r>
              <a:rPr lang="cs-CZ" u="sng" baseline="30000" dirty="0" smtClean="0">
                <a:solidFill>
                  <a:schemeClr val="tx2"/>
                </a:solidFill>
                <a:latin typeface="+mn-lt"/>
              </a:rPr>
              <a:t>2</a:t>
            </a:r>
          </a:p>
          <a:p>
            <a:endParaRPr lang="cs-CZ" u="sng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F = m . g          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p</a:t>
            </a:r>
            <a:r>
              <a:rPr lang="cs-CZ" baseline="-25000" dirty="0" err="1" smtClean="0">
                <a:solidFill>
                  <a:schemeClr val="tx2"/>
                </a:solidFill>
                <a:latin typeface="+mn-lt"/>
              </a:rPr>
              <a:t>a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= F :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S</a:t>
            </a:r>
            <a:r>
              <a:rPr lang="cs-CZ" baseline="-25000" dirty="0" err="1" smtClean="0">
                <a:solidFill>
                  <a:schemeClr val="tx2"/>
                </a:solidFill>
                <a:latin typeface="+mn-lt"/>
              </a:rPr>
              <a:t>a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                         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p</a:t>
            </a:r>
            <a:r>
              <a:rPr lang="cs-CZ" baseline="-25000" dirty="0" err="1" smtClean="0">
                <a:solidFill>
                  <a:schemeClr val="tx2"/>
                </a:solidFill>
                <a:latin typeface="+mn-lt"/>
              </a:rPr>
              <a:t>b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= F :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S</a:t>
            </a:r>
            <a:r>
              <a:rPr lang="cs-CZ" baseline="-25000" dirty="0" err="1" smtClean="0">
                <a:solidFill>
                  <a:schemeClr val="tx2"/>
                </a:solidFill>
                <a:latin typeface="+mn-lt"/>
              </a:rPr>
              <a:t>b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                        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p</a:t>
            </a:r>
            <a:r>
              <a:rPr lang="cs-CZ" baseline="-25000" dirty="0" err="1" smtClean="0">
                <a:solidFill>
                  <a:schemeClr val="tx2"/>
                </a:solidFill>
                <a:latin typeface="+mn-lt"/>
              </a:rPr>
              <a:t>c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= F :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S</a:t>
            </a:r>
            <a:r>
              <a:rPr lang="cs-CZ" baseline="-25000" dirty="0" err="1" smtClean="0">
                <a:solidFill>
                  <a:schemeClr val="tx2"/>
                </a:solidFill>
                <a:latin typeface="+mn-lt"/>
              </a:rPr>
              <a:t>c</a:t>
            </a:r>
            <a:endParaRPr lang="cs-CZ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F = 4,7 . 10       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p</a:t>
            </a:r>
            <a:r>
              <a:rPr lang="cs-CZ" baseline="-25000" dirty="0" err="1" smtClean="0">
                <a:solidFill>
                  <a:schemeClr val="tx2"/>
                </a:solidFill>
                <a:latin typeface="+mn-lt"/>
              </a:rPr>
              <a:t>a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= 47 : 0,045       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p</a:t>
            </a:r>
            <a:r>
              <a:rPr lang="cs-CZ" baseline="-25000" dirty="0" err="1" smtClean="0">
                <a:solidFill>
                  <a:schemeClr val="tx2"/>
                </a:solidFill>
                <a:latin typeface="+mn-lt"/>
              </a:rPr>
              <a:t>b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= 47 : 0,0105     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p</a:t>
            </a:r>
            <a:r>
              <a:rPr lang="cs-CZ" baseline="-25000" dirty="0" err="1" smtClean="0">
                <a:solidFill>
                  <a:schemeClr val="tx2"/>
                </a:solidFill>
                <a:latin typeface="+mn-lt"/>
              </a:rPr>
              <a:t>c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= 47 : 0,021</a:t>
            </a:r>
          </a:p>
          <a:p>
            <a:r>
              <a:rPr lang="cs-CZ" u="sng" dirty="0" smtClean="0">
                <a:solidFill>
                  <a:schemeClr val="tx2"/>
                </a:solidFill>
                <a:latin typeface="+mn-lt"/>
              </a:rPr>
              <a:t>F = 47 N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        </a:t>
            </a:r>
            <a:r>
              <a:rPr lang="cs-CZ" u="sng" dirty="0" err="1" smtClean="0">
                <a:solidFill>
                  <a:schemeClr val="tx2"/>
                </a:solidFill>
                <a:latin typeface="+mn-lt"/>
              </a:rPr>
              <a:t>p</a:t>
            </a:r>
            <a:r>
              <a:rPr lang="cs-CZ" u="sng" baseline="-25000" dirty="0" err="1" smtClean="0">
                <a:solidFill>
                  <a:schemeClr val="tx2"/>
                </a:solidFill>
                <a:latin typeface="+mn-lt"/>
              </a:rPr>
              <a:t>a</a:t>
            </a:r>
            <a:r>
              <a:rPr lang="cs-CZ" u="sng" baseline="-250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u="sng" dirty="0">
                <a:solidFill>
                  <a:schemeClr val="tx2"/>
                </a:solidFill>
              </a:rPr>
              <a:t>≐ </a:t>
            </a:r>
            <a:r>
              <a:rPr lang="cs-CZ" u="sng" dirty="0" smtClean="0">
                <a:solidFill>
                  <a:schemeClr val="tx2"/>
                </a:solidFill>
                <a:latin typeface="+mn-lt"/>
              </a:rPr>
              <a:t>1044 Pa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       </a:t>
            </a:r>
            <a:r>
              <a:rPr lang="cs-CZ" u="sng" dirty="0" err="1" smtClean="0">
                <a:solidFill>
                  <a:schemeClr val="tx2"/>
                </a:solidFill>
                <a:latin typeface="+mn-lt"/>
              </a:rPr>
              <a:t>p</a:t>
            </a:r>
            <a:r>
              <a:rPr lang="cs-CZ" u="sng" baseline="-25000" dirty="0" err="1" smtClean="0">
                <a:solidFill>
                  <a:schemeClr val="tx2"/>
                </a:solidFill>
                <a:latin typeface="+mn-lt"/>
              </a:rPr>
              <a:t>b</a:t>
            </a:r>
            <a:r>
              <a:rPr lang="cs-CZ" u="sng" baseline="-250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u="sng" dirty="0">
                <a:solidFill>
                  <a:schemeClr val="tx2"/>
                </a:solidFill>
              </a:rPr>
              <a:t>≐ </a:t>
            </a:r>
            <a:r>
              <a:rPr lang="cs-CZ" u="sng" dirty="0" smtClean="0">
                <a:solidFill>
                  <a:schemeClr val="tx2"/>
                </a:solidFill>
                <a:latin typeface="+mn-lt"/>
              </a:rPr>
              <a:t>4476 Pa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      </a:t>
            </a:r>
            <a:r>
              <a:rPr lang="cs-CZ" u="sng" dirty="0" err="1" smtClean="0">
                <a:solidFill>
                  <a:schemeClr val="tx2"/>
                </a:solidFill>
                <a:latin typeface="+mn-lt"/>
              </a:rPr>
              <a:t>p</a:t>
            </a:r>
            <a:r>
              <a:rPr lang="cs-CZ" u="sng" baseline="-25000" dirty="0" err="1" smtClean="0">
                <a:solidFill>
                  <a:schemeClr val="tx2"/>
                </a:solidFill>
                <a:latin typeface="+mn-lt"/>
              </a:rPr>
              <a:t>c</a:t>
            </a:r>
            <a:r>
              <a:rPr lang="cs-CZ" u="sng" baseline="-250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u="sng" dirty="0">
                <a:solidFill>
                  <a:schemeClr val="tx2"/>
                </a:solidFill>
              </a:rPr>
              <a:t>≐ </a:t>
            </a:r>
            <a:r>
              <a:rPr lang="cs-CZ" u="sng" dirty="0" smtClean="0">
                <a:solidFill>
                  <a:schemeClr val="tx2"/>
                </a:solidFill>
                <a:latin typeface="+mn-lt"/>
              </a:rPr>
              <a:t>2238 Pa</a:t>
            </a:r>
          </a:p>
          <a:p>
            <a:endParaRPr lang="cs-CZ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Cihla způsobuje tlak na podložku a) 1044 Pa, b) 4476 Pa, </a:t>
            </a:r>
          </a:p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c) 2238Pa. Čím menší plocha, tím větší tlak.</a:t>
            </a:r>
            <a:endParaRPr lang="cs-CZ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6861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16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816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8160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160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689002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Řešené příklady pro výpočet tlaku: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79388" y="1005408"/>
            <a:ext cx="8839181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>
                <a:solidFill>
                  <a:schemeClr val="tx2"/>
                </a:solidFill>
                <a:latin typeface="+mn-lt"/>
              </a:rPr>
              <a:t>5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Hmotnost člověka je 75 kg. Obsah chodidel člověka je 430 cm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2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Jak velký tlak způsobuje tento člověk na podložku?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m = 75 kg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S = 430 cm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2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= 0,043 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2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g = 10 N/kg</a:t>
            </a:r>
          </a:p>
          <a:p>
            <a:pPr marL="0" indent="0"/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p = ? [Pa]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F = m . g                                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F = 75 . 10</a:t>
            </a:r>
          </a:p>
          <a:p>
            <a:pPr marL="0" indent="0"/>
            <a:r>
              <a:rPr lang="cs-CZ" sz="2800" u="sng" dirty="0" smtClean="0">
                <a:solidFill>
                  <a:schemeClr val="tx2"/>
                </a:solidFill>
                <a:latin typeface="+mn-lt"/>
              </a:rPr>
              <a:t>F = 750 N</a:t>
            </a:r>
          </a:p>
          <a:p>
            <a:pPr marL="0" indent="0"/>
            <a:endParaRPr lang="cs-CZ" sz="2800" u="sng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Člověk způsobuje na podložku tlak přibližně 17 442 Pa.</a:t>
            </a:r>
          </a:p>
        </p:txBody>
      </p:sp>
      <p:sp>
        <p:nvSpPr>
          <p:cNvPr id="2" name="Obdélník 1"/>
          <p:cNvSpPr/>
          <p:nvPr/>
        </p:nvSpPr>
        <p:spPr>
          <a:xfrm>
            <a:off x="3603442" y="4005064"/>
            <a:ext cx="253177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tx2"/>
                </a:solidFill>
              </a:rPr>
              <a:t>p = F : S</a:t>
            </a:r>
          </a:p>
          <a:p>
            <a:r>
              <a:rPr lang="cs-CZ" sz="2800" dirty="0">
                <a:solidFill>
                  <a:schemeClr val="tx2"/>
                </a:solidFill>
              </a:rPr>
              <a:t>p = 750 : 0,043</a:t>
            </a:r>
          </a:p>
          <a:p>
            <a:r>
              <a:rPr lang="cs-CZ" sz="2800" u="sng" dirty="0">
                <a:solidFill>
                  <a:schemeClr val="tx2"/>
                </a:solidFill>
              </a:rPr>
              <a:t>p ≐ 17 442 Pa </a:t>
            </a:r>
          </a:p>
        </p:txBody>
      </p:sp>
    </p:spTree>
    <p:extLst>
      <p:ext uri="{BB962C8B-B14F-4D97-AF65-F5344CB8AC3E}">
        <p14:creationId xmlns:p14="http://schemas.microsoft.com/office/powerpoint/2010/main" xmlns="" val="2198233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55115" y="620688"/>
            <a:ext cx="8737365" cy="6124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Co je to tlak?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Tlak je fyzikální veličina, která vyjadřuje účinky síly.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2. Jaká je značka a základní jednotka tlaku?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P, Pa 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3. Jak se vypočítá tlak?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p = F : S, F – tlaková síla, S – obsah plochy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4. Krasobruslařka má hmotnost 55 kg. Stojí na jedné brusli, která má stykovou plochu 7 cm</a:t>
            </a:r>
            <a:r>
              <a:rPr lang="cs-CZ" sz="2800" baseline="30000" dirty="0" smtClean="0">
                <a:solidFill>
                  <a:schemeClr val="tx2"/>
                </a:solidFill>
                <a:latin typeface="+mn-lt"/>
              </a:rPr>
              <a:t>2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. Jak velký tlak způsobí na led?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p </a:t>
            </a:r>
            <a:r>
              <a:rPr lang="cs-CZ" sz="2800" dirty="0" smtClean="0">
                <a:solidFill>
                  <a:srgbClr val="FF0000"/>
                </a:solidFill>
              </a:rPr>
              <a:t>≐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785 714 Pa</a:t>
            </a:r>
            <a:endParaRPr lang="cs-CZ" sz="2800" dirty="0" smtClean="0"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5.</a:t>
            </a:r>
            <a:r>
              <a:rPr lang="cs-CZ" sz="2800" dirty="0" smtClean="0">
                <a:latin typeface="+mn-lt"/>
              </a:rPr>
              <a:t>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Převeďte na Pa: 4,5 </a:t>
            </a:r>
            <a:r>
              <a:rPr lang="cs-CZ" sz="2800" dirty="0" err="1" smtClean="0">
                <a:solidFill>
                  <a:schemeClr val="tx2"/>
                </a:solidFill>
                <a:latin typeface="+mn-lt"/>
              </a:rPr>
              <a:t>kPa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; 78 hPa; 6 </a:t>
            </a:r>
            <a:r>
              <a:rPr lang="cs-CZ" sz="2800" dirty="0" err="1" smtClean="0">
                <a:solidFill>
                  <a:schemeClr val="tx2"/>
                </a:solidFill>
                <a:latin typeface="+mn-lt"/>
              </a:rPr>
              <a:t>Mpa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; 89kPa; 0,6 hPa, 0,765 </a:t>
            </a:r>
            <a:r>
              <a:rPr lang="cs-CZ" sz="2800" dirty="0" err="1" smtClean="0">
                <a:solidFill>
                  <a:schemeClr val="tx2"/>
                </a:solidFill>
                <a:latin typeface="+mn-lt"/>
              </a:rPr>
              <a:t>MPa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4 500 Pa; 7 800 Pa; 6 000 000 Pa; 89 000 Pa; 60 Pa; 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765 000 Pa</a:t>
            </a:r>
            <a:r>
              <a:rPr lang="cs-CZ" sz="2800" dirty="0" smtClean="0">
                <a:latin typeface="+mn-lt"/>
              </a:rPr>
              <a:t>  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3864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340768"/>
            <a:ext cx="7956872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AUTOR </a:t>
            </a:r>
            <a:r>
              <a:rPr lang="cs-CZ" sz="1800" dirty="0"/>
              <a:t>NEUVEDEN. </a:t>
            </a:r>
            <a:r>
              <a:rPr lang="cs-CZ" sz="1800" i="1" dirty="0" err="1"/>
              <a:t>wikimedia</a:t>
            </a:r>
            <a:r>
              <a:rPr lang="cs-CZ" sz="1800" dirty="0"/>
              <a:t>: jehly [online]. [cit. </a:t>
            </a:r>
            <a:r>
              <a:rPr lang="cs-CZ" sz="1800" dirty="0" smtClean="0"/>
              <a:t>18.4.2013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2"/>
              </a:rPr>
              <a:t>http://cs.wikipedia.org/wiki/Soubor:Needles_(for_sewing).</a:t>
            </a:r>
            <a:r>
              <a:rPr lang="cs-CZ" sz="1800" dirty="0" smtClean="0">
                <a:hlinkClick r:id="rId2"/>
              </a:rPr>
              <a:t>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700" dirty="0" smtClean="0"/>
              <a:t> </a:t>
            </a:r>
            <a:r>
              <a:rPr lang="cs-CZ" sz="1800" dirty="0"/>
              <a:t>WALTER J. PILSAK. </a:t>
            </a:r>
            <a:r>
              <a:rPr lang="cs-CZ" sz="1800" i="1" dirty="0" err="1"/>
              <a:t>wikimedia</a:t>
            </a:r>
            <a:r>
              <a:rPr lang="cs-CZ" sz="1800" dirty="0"/>
              <a:t>: hřebíky [online]. [cit. </a:t>
            </a:r>
            <a:r>
              <a:rPr lang="cs-CZ" sz="1800" dirty="0" smtClean="0"/>
              <a:t>18.4.2013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u="sng" dirty="0">
                <a:solidFill>
                  <a:schemeClr val="accent1"/>
                </a:solidFill>
              </a:rPr>
              <a:t>http://cs.wikipedia.org/wiki/Soubor: </a:t>
            </a:r>
            <a:r>
              <a:rPr lang="cs-CZ" sz="1800" u="sng" dirty="0" smtClean="0">
                <a:solidFill>
                  <a:schemeClr val="accent1"/>
                </a:solidFill>
              </a:rPr>
              <a:t>Nails.jpg</a:t>
            </a:r>
          </a:p>
          <a:p>
            <a:pPr marL="0" indent="0">
              <a:buNone/>
            </a:pPr>
            <a:r>
              <a:rPr lang="cs-CZ" sz="1700" dirty="0" smtClean="0"/>
              <a:t>Ostatní obrázky autor.</a:t>
            </a:r>
            <a:endParaRPr lang="cs-CZ" sz="17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>
                <a:latin typeface="+mn-lt"/>
              </a:rPr>
              <a:t>Použité zdroje:</a:t>
            </a:r>
            <a:endParaRPr lang="cs-CZ" sz="1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0376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1231</TotalTime>
  <Words>817</Words>
  <Application>Microsoft Office PowerPoint</Application>
  <PresentationFormat>Předvádění na obrazovce (4:3)</PresentationFormat>
  <Paragraphs>137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Snímek 1</vt:lpstr>
      <vt:lpstr>Tlak</vt:lpstr>
      <vt:lpstr>Tlak je fyzikální veličina, která vyjadřuje účinky tlakové síly.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187</cp:revision>
  <dcterms:created xsi:type="dcterms:W3CDTF">2013-01-16T20:09:48Z</dcterms:created>
  <dcterms:modified xsi:type="dcterms:W3CDTF">2015-07-17T07:27:49Z</dcterms:modified>
</cp:coreProperties>
</file>