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video/unknown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6"/>
  </p:notesMasterIdLst>
  <p:sldIdLst>
    <p:sldId id="295" r:id="rId2"/>
    <p:sldId id="256" r:id="rId3"/>
    <p:sldId id="274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280" r:id="rId12"/>
    <p:sldId id="284" r:id="rId13"/>
    <p:sldId id="303" r:id="rId14"/>
    <p:sldId id="30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1.gif"/><Relationship Id="rId2" Type="http://schemas.openxmlformats.org/officeDocument/2006/relationships/slideLayout" Target="../slideLayouts/slideLayout2.xml"/><Relationship Id="rId1" Type="http://schemas.openxmlformats.org/officeDocument/2006/relationships/video" Target="../media/media1.gif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ssey_Fergusson_6490_Dynashift.JPG" TargetMode="External"/><Relationship Id="rId7" Type="http://schemas.openxmlformats.org/officeDocument/2006/relationships/hyperlink" Target="http://cs.wikipedia.org/wiki/Soubor:Airforce_skiing_at_keystone_colorado.jpg" TargetMode="External"/><Relationship Id="rId2" Type="http://schemas.openxmlformats.org/officeDocument/2006/relationships/hyperlink" Target="http://cs.wikipedia.org/wiki/Soubor:Alpina_Volvo_Solobus,_Frankfurt_am_Mai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1BFV01.jpg" TargetMode="External"/><Relationship Id="rId5" Type="http://schemas.openxmlformats.org/officeDocument/2006/relationships/hyperlink" Target="http://cs.wikipedia.org/wiki/Soubor:T-72M4_CZ-Lesany-2.jpg" TargetMode="External"/><Relationship Id="rId4" Type="http://schemas.openxmlformats.org/officeDocument/2006/relationships/hyperlink" Target="http://cs.wikipedia.org/wiki/Soubor:Scania_124L-Galliker_(B)-2003.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iceBench-insetSoftJaws.jpg" TargetMode="External"/><Relationship Id="rId2" Type="http://schemas.openxmlformats.org/officeDocument/2006/relationships/hyperlink" Target="http://cs.wikipedia.org/wiki/Soubor:Atlas_snowsho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Zetor_fortera.JPG" TargetMode="External"/><Relationship Id="rId5" Type="http://schemas.openxmlformats.org/officeDocument/2006/relationships/hyperlink" Target="http://cs.wikipedia.org/wiki/Soubor:Zetor_25A.jpg" TargetMode="External"/><Relationship Id="rId4" Type="http://schemas.openxmlformats.org/officeDocument/2006/relationships/hyperlink" Target="http://cs.wikipedia.org/wiki/Soubor:TruLockMachineVice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ef's_Knife.jpg" TargetMode="External"/><Relationship Id="rId7" Type="http://schemas.openxmlformats.org/officeDocument/2006/relationships/hyperlink" Target="http://cs.wikipedia.org/wiki/Soubor:Saint-remy-de-provence-cadran-solaire.jpg" TargetMode="External"/><Relationship Id="rId2" Type="http://schemas.openxmlformats.org/officeDocument/2006/relationships/hyperlink" Target="http://cs.wikipedia.org/wiki/Soubor:Needles_(for_sewing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ower_press_animation.gif" TargetMode="External"/><Relationship Id="rId5" Type="http://schemas.openxmlformats.org/officeDocument/2006/relationships/hyperlink" Target="http://cs.wikipedia.org/wiki/Soubor:Nozyczki4.jpg" TargetMode="External"/><Relationship Id="rId4" Type="http://schemas.openxmlformats.org/officeDocument/2006/relationships/hyperlink" Target="http://cs.wikipedia.org/wiki/Soubor:Ax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2149" y="1628800"/>
            <a:ext cx="83529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DUM: </a:t>
            </a:r>
            <a:r>
              <a:rPr lang="cs-CZ" b="1" dirty="0" smtClean="0"/>
              <a:t>Tlak v praxi</a:t>
            </a:r>
            <a:r>
              <a:rPr lang="cs-CZ" dirty="0"/>
              <a:t>	</a:t>
            </a:r>
          </a:p>
          <a:p>
            <a:r>
              <a:rPr lang="cs-CZ" dirty="0"/>
              <a:t>Číslo DUM: </a:t>
            </a:r>
            <a:r>
              <a:rPr lang="cs-CZ" dirty="0" smtClean="0"/>
              <a:t>III/2/FY/2/1/20</a:t>
            </a:r>
            <a:endParaRPr lang="cs-CZ" dirty="0"/>
          </a:p>
          <a:p>
            <a:r>
              <a:rPr lang="cs-CZ" dirty="0"/>
              <a:t>Vzdělávací předmět: Fyzika</a:t>
            </a:r>
          </a:p>
          <a:p>
            <a:r>
              <a:rPr lang="cs-CZ" dirty="0"/>
              <a:t>Tematická oblast: Fyzikální veličiny a jejich měření</a:t>
            </a:r>
          </a:p>
          <a:p>
            <a:r>
              <a:rPr lang="cs-CZ" dirty="0"/>
              <a:t>Autor: </a:t>
            </a:r>
            <a:r>
              <a:rPr lang="cs-CZ" b="1" dirty="0"/>
              <a:t>Mgr.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s </a:t>
            </a:r>
            <a:r>
              <a:rPr lang="cs-CZ" dirty="0" smtClean="0"/>
              <a:t>jednotlivými příklady, kdy je v praxi potřeba tlak zvětšit nebo zmenšit. </a:t>
            </a:r>
            <a:endParaRPr lang="cs-CZ" dirty="0"/>
          </a:p>
          <a:p>
            <a:r>
              <a:rPr lang="cs-CZ" dirty="0"/>
              <a:t>Klíčová slova: </a:t>
            </a:r>
            <a:r>
              <a:rPr lang="cs-CZ" dirty="0" smtClean="0"/>
              <a:t>Tlak, zmenšení tlaku, zvětšení tlaku.</a:t>
            </a:r>
            <a:r>
              <a:rPr lang="cs-CZ" dirty="0"/>
              <a:t>	</a:t>
            </a:r>
          </a:p>
          <a:p>
            <a:r>
              <a:rPr lang="cs-CZ" dirty="0"/>
              <a:t>Metodické pokyny: PC, DTP, metodické pokyny jsou součástí materiálu</a:t>
            </a:r>
          </a:p>
          <a:p>
            <a:r>
              <a:rPr lang="cs-CZ" dirty="0"/>
              <a:t>Druh učebního materiálu: Prezentace doplněná fotografiemi a úkoly.</a:t>
            </a:r>
          </a:p>
          <a:p>
            <a:r>
              <a:rPr lang="cs-CZ" dirty="0"/>
              <a:t>Druh interaktivity: Kombinovaná</a:t>
            </a:r>
          </a:p>
          <a:p>
            <a:r>
              <a:rPr lang="cs-CZ" dirty="0"/>
              <a:t>Cílová skupina: Žák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Datum vzniku DUM: </a:t>
            </a:r>
            <a:r>
              <a:rPr lang="cs-CZ" dirty="0" smtClean="0"/>
              <a:t>18.5.2013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4338" y="332656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2656" y="6062810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7430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Tlak v praxi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90894" cy="432047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Tlak můžeme zmenšit:</a:t>
            </a:r>
          </a:p>
          <a:p>
            <a:pPr marL="457200" indent="-457200">
              <a:buAutoNum type="alphaLcParenR"/>
            </a:pPr>
            <a:r>
              <a:rPr lang="cs-CZ" dirty="0" smtClean="0"/>
              <a:t>Zvětšením obsahu stykové plochy</a:t>
            </a:r>
          </a:p>
          <a:p>
            <a:pPr marL="457200" indent="-457200">
              <a:buAutoNum type="alphaLcParenR"/>
            </a:pPr>
            <a:r>
              <a:rPr lang="cs-CZ" dirty="0" smtClean="0"/>
              <a:t>Zmenšením tlakové síly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Tlak můžeme zvětšit:</a:t>
            </a:r>
          </a:p>
          <a:p>
            <a:pPr marL="457200" indent="-457200">
              <a:buAutoNum type="alphaLcParenR"/>
            </a:pPr>
            <a:r>
              <a:rPr lang="cs-CZ" dirty="0" smtClean="0"/>
              <a:t>Zmenšením obsahu stykové plochy</a:t>
            </a:r>
          </a:p>
          <a:p>
            <a:pPr marL="457200" indent="-457200">
              <a:buAutoNum type="alphaLcParenR"/>
            </a:pPr>
            <a:r>
              <a:rPr lang="cs-CZ" dirty="0" smtClean="0"/>
              <a:t>Zvětšením tlakové síly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352928" cy="129047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V technické praxi nebo v běžném denním životě někdy potřebujeme zvětšit nebo zmenšit deformační účinky síly (tlak).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784465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562" y="1556792"/>
            <a:ext cx="8290894" cy="43204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1. Zvětšením obsahu stykové plochy</a:t>
            </a:r>
          </a:p>
          <a:p>
            <a:pPr marL="0" indent="0">
              <a:buNone/>
            </a:pPr>
            <a:r>
              <a:rPr lang="cs-CZ" dirty="0" smtClean="0"/>
              <a:t>Např.</a:t>
            </a:r>
          </a:p>
          <a:p>
            <a:pPr marL="0" indent="0">
              <a:buNone/>
            </a:pPr>
            <a:r>
              <a:rPr lang="cs-CZ" dirty="0" smtClean="0"/>
              <a:t>a) Zvětšíme počet a velikost kol u těžkých vozidel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Autobus                         Traktor                 Nákladní automobil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352928" cy="129047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Zmenšení tlaku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62753"/>
            <a:ext cx="2018089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6854" y="4149080"/>
            <a:ext cx="2144407" cy="1529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0841" y="4149080"/>
            <a:ext cx="2066724" cy="1539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27752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562" y="620688"/>
            <a:ext cx="8290894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Použijeme pásy u pásového traktoru nebo tanku</a:t>
            </a:r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r>
              <a:rPr lang="cs-CZ" dirty="0" smtClean="0"/>
              <a:t>                Tank                                     Obrněný transportér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c) Použijeme lyže nebo sněžnice při pohybu po sněhu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dirty="0" smtClean="0"/>
              <a:t>                Lyže                              Sáně                            Sněžnice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08443"/>
            <a:ext cx="2103437" cy="141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4100" y="1990530"/>
            <a:ext cx="2194773" cy="1437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8816" y="5026080"/>
            <a:ext cx="2103437" cy="139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026080"/>
            <a:ext cx="2103437" cy="1401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020990"/>
            <a:ext cx="1080120" cy="1390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12356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562" y="620688"/>
            <a:ext cx="8290894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d) Při uchycení měkkého předmětu do svěráku musí být plocha dostatečně velká, aby se předmět nezdeformoval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e) Pokud se s kamarádem propadne led a my mu chceme pomoct, položíme se na led a teprve potom se k němu pomalu přibližujeme</a:t>
            </a:r>
          </a:p>
          <a:p>
            <a:pPr marL="0" indent="0">
              <a:buNone/>
            </a:pPr>
            <a:endParaRPr lang="cs-CZ" sz="105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34741"/>
            <a:ext cx="2806193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7" y="1700808"/>
            <a:ext cx="3347441" cy="1978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36317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562" y="1556792"/>
            <a:ext cx="8290894" cy="43204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2</a:t>
            </a:r>
            <a:r>
              <a:rPr lang="cs-CZ" b="1" dirty="0" smtClean="0"/>
              <a:t>. Zmenšením tlakové síly</a:t>
            </a:r>
          </a:p>
          <a:p>
            <a:pPr marL="0" indent="0">
              <a:buNone/>
            </a:pPr>
            <a:r>
              <a:rPr lang="cs-CZ" dirty="0" smtClean="0"/>
              <a:t>Např.</a:t>
            </a:r>
          </a:p>
          <a:p>
            <a:pPr marL="0" indent="0">
              <a:buNone/>
            </a:pPr>
            <a:r>
              <a:rPr lang="cs-CZ" dirty="0" smtClean="0"/>
              <a:t>Traktory se vyrábí s co nejmenší hmotností, aby se </a:t>
            </a:r>
            <a:r>
              <a:rPr lang="cs-CZ" dirty="0" smtClean="0"/>
              <a:t>nebořil </a:t>
            </a:r>
            <a:r>
              <a:rPr lang="cs-CZ" dirty="0" smtClean="0"/>
              <a:t>do půdy.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352928" cy="129047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Zmenšení tlaku</a:t>
            </a:r>
            <a:endParaRPr lang="cs-CZ" sz="28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661829"/>
            <a:ext cx="2917422" cy="1944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61829"/>
            <a:ext cx="2592288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33943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562" y="1556792"/>
            <a:ext cx="8290894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1. Zmenšením obsahu stykové plochy</a:t>
            </a:r>
          </a:p>
          <a:p>
            <a:pPr marL="0" indent="0">
              <a:buNone/>
            </a:pPr>
            <a:r>
              <a:rPr lang="cs-CZ" dirty="0" smtClean="0"/>
              <a:t>Např.</a:t>
            </a:r>
          </a:p>
          <a:p>
            <a:pPr marL="0" indent="0">
              <a:buNone/>
            </a:pPr>
            <a:r>
              <a:rPr lang="cs-CZ" dirty="0" smtClean="0"/>
              <a:t>a) Zatloukáme hřebík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b) Šijeme jehlou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Snažíme se, aby špička měla co nejmenší plochu.</a:t>
            </a:r>
          </a:p>
          <a:p>
            <a:pPr marL="457200" indent="-457200">
              <a:buAutoNum type="alphaLcParenR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352928" cy="129047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Zvětšení tlaku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564904"/>
            <a:ext cx="2103437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3225" y="4365104"/>
            <a:ext cx="2103437" cy="156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68258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562" y="620688"/>
            <a:ext cx="8290894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Řežeme nožem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c) Sekáme sekerou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d) Stříháme nůžkami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dirty="0" smtClean="0"/>
              <a:t>Broušením ostří zmenšujeme stykovou plochu a tím zvětšujeme tlak.</a:t>
            </a:r>
          </a:p>
          <a:p>
            <a:pPr marL="0" indent="0">
              <a:buNone/>
            </a:pPr>
            <a:endParaRPr lang="cs-CZ" sz="105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717983"/>
            <a:ext cx="3049649" cy="504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662336"/>
            <a:ext cx="2359980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6953" y="3789040"/>
            <a:ext cx="2103437" cy="156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85302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562" y="1556792"/>
            <a:ext cx="8290894" cy="43204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2</a:t>
            </a:r>
            <a:r>
              <a:rPr lang="cs-CZ" b="1" dirty="0" smtClean="0"/>
              <a:t>. Zvětšením tlakové síly</a:t>
            </a:r>
          </a:p>
          <a:p>
            <a:pPr marL="0" indent="0">
              <a:buNone/>
            </a:pPr>
            <a:r>
              <a:rPr lang="cs-CZ" dirty="0" smtClean="0"/>
              <a:t>Např.</a:t>
            </a:r>
          </a:p>
          <a:p>
            <a:pPr marL="0" indent="0">
              <a:buNone/>
            </a:pPr>
            <a:r>
              <a:rPr lang="cs-CZ" dirty="0" smtClean="0"/>
              <a:t>Lisy se vyrábějí s velkou hmotností, aby působící síla bylo co největší.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352928" cy="129047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Zvětšení tlaku</a:t>
            </a:r>
            <a:endParaRPr lang="cs-CZ" sz="2800" dirty="0"/>
          </a:p>
        </p:txBody>
      </p:sp>
      <p:pic>
        <p:nvPicPr>
          <p:cNvPr id="4" name="Power_press_animation.gif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2483768" y="3356992"/>
            <a:ext cx="3888432" cy="2654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57554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3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25832" y="477225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12048" y="1196752"/>
            <a:ext cx="873736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Uveď příklady, jak můžeme tlak tělesa na podložku zmenšit.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Uveď </a:t>
            </a:r>
            <a:r>
              <a:rPr lang="cs-CZ" dirty="0">
                <a:solidFill>
                  <a:schemeClr val="tx2"/>
                </a:solidFill>
                <a:latin typeface="+mn-lt"/>
              </a:rPr>
              <a:t>příklady, jak můžeme tlak tělesa na podložku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zvětšit.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Led na řece vydrží tlak asi 15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kPa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. Vypočítej, zda by tě takový </a:t>
            </a:r>
            <a:r>
              <a:rPr lang="cs-CZ" smtClean="0">
                <a:solidFill>
                  <a:schemeClr val="tx2"/>
                </a:solidFill>
                <a:latin typeface="+mn-lt"/>
              </a:rPr>
              <a:t>led udržel,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pokud si na </a:t>
            </a:r>
            <a:r>
              <a:rPr lang="cs-CZ" smtClean="0">
                <a:solidFill>
                  <a:schemeClr val="tx2"/>
                </a:solidFill>
                <a:latin typeface="+mn-lt"/>
              </a:rPr>
              <a:t>něj stoupneš </a:t>
            </a:r>
            <a:endParaRPr lang="cs-CZ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a) v botách (obsah jedné podrážky je asi 0,016 m</a:t>
            </a:r>
            <a:r>
              <a:rPr lang="cs-CZ" baseline="30000" dirty="0" smtClean="0">
                <a:solidFill>
                  <a:schemeClr val="tx2"/>
                </a:solidFill>
                <a:latin typeface="+mn-lt"/>
              </a:rPr>
              <a:t>2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)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b) </a:t>
            </a:r>
            <a:r>
              <a:rPr lang="cs-CZ" dirty="0">
                <a:solidFill>
                  <a:schemeClr val="tx2"/>
                </a:solidFill>
                <a:latin typeface="+mn-lt"/>
              </a:rPr>
              <a:t>n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a bruslích (obsah jedné hrany brusle je asi 9 cm</a:t>
            </a:r>
            <a:r>
              <a:rPr lang="cs-CZ" baseline="30000" dirty="0" smtClean="0">
                <a:solidFill>
                  <a:schemeClr val="tx2"/>
                </a:solidFill>
                <a:latin typeface="+mn-lt"/>
              </a:rPr>
              <a:t>2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).</a:t>
            </a:r>
            <a:endParaRPr lang="cs-CZ" dirty="0">
              <a:solidFill>
                <a:schemeClr val="tx2"/>
              </a:solidFill>
              <a:latin typeface="+mn-lt"/>
            </a:endParaRPr>
          </a:p>
          <a:p>
            <a:pPr marL="514350" indent="-514350">
              <a:buAutoNum type="arabicPeriod"/>
            </a:pPr>
            <a:endParaRPr lang="cs-CZ" dirty="0">
              <a:solidFill>
                <a:schemeClr val="tx2"/>
              </a:solidFill>
            </a:endParaRPr>
          </a:p>
          <a:p>
            <a:pPr marL="0" indent="0"/>
            <a:endParaRPr lang="cs-CZ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3864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052736"/>
            <a:ext cx="8496944" cy="56166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dirty="0" smtClean="0"/>
              <a:t>CHARLEST</a:t>
            </a:r>
            <a:r>
              <a:rPr lang="cs-CZ" sz="1800" dirty="0"/>
              <a:t>. </a:t>
            </a:r>
            <a:r>
              <a:rPr lang="cs-CZ" sz="1800" i="1" dirty="0" err="1"/>
              <a:t>wikimedia</a:t>
            </a:r>
            <a:r>
              <a:rPr lang="cs-CZ" sz="1800" dirty="0"/>
              <a:t>: autobus [online]. [cit. </a:t>
            </a:r>
            <a:r>
              <a:rPr lang="cs-CZ" sz="1800" dirty="0" smtClean="0"/>
              <a:t>17.5.2013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2"/>
              </a:rPr>
              <a:t>http://cs.wikipedia.org/wiki/Soubor:Alpina_Volvo_Solobus,_</a:t>
            </a:r>
            <a:r>
              <a:rPr lang="cs-CZ" sz="1800" dirty="0" smtClean="0">
                <a:hlinkClick r:id="rId2"/>
              </a:rPr>
              <a:t>Frankfurt_am_Main.jpg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MALCOLM MORLEY. </a:t>
            </a:r>
            <a:r>
              <a:rPr lang="cs-CZ" sz="1800" i="1" dirty="0" err="1"/>
              <a:t>wikimedia</a:t>
            </a:r>
            <a:r>
              <a:rPr lang="cs-CZ" sz="1800" dirty="0"/>
              <a:t>: traktor [online]. [cit. </a:t>
            </a:r>
            <a:r>
              <a:rPr lang="cs-CZ" sz="1800" dirty="0" smtClean="0"/>
              <a:t>17.5.2013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cs.wikipedia.org/wiki/Soubor:Massey_Fergusson_6490_Dynashift.JPG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KLEVER. </a:t>
            </a:r>
            <a:r>
              <a:rPr lang="cs-CZ" sz="1800" i="1" dirty="0" err="1"/>
              <a:t>wikimedia</a:t>
            </a:r>
            <a:r>
              <a:rPr lang="cs-CZ" sz="1800" dirty="0"/>
              <a:t>: kamion [online]. [cit. </a:t>
            </a:r>
            <a:r>
              <a:rPr lang="cs-CZ" sz="1800" dirty="0" smtClean="0"/>
              <a:t>17.5.2013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4"/>
              </a:rPr>
              <a:t>http://cs.wikipedia.org/wiki/Soubor:Scania_124L-Galliker_(B)-2003..</a:t>
            </a:r>
            <a:r>
              <a:rPr lang="cs-CZ" sz="1800" dirty="0" smtClean="0">
                <a:hlinkClick r:id="rId4"/>
              </a:rPr>
              <a:t>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JOKER ISLAND. </a:t>
            </a:r>
            <a:r>
              <a:rPr lang="cs-CZ" sz="1800" i="1" dirty="0" err="1"/>
              <a:t>wikimedia</a:t>
            </a:r>
            <a:r>
              <a:rPr lang="cs-CZ" sz="1800" dirty="0"/>
              <a:t>: tank [online]. [cit. </a:t>
            </a:r>
            <a:r>
              <a:rPr lang="cs-CZ" sz="1800" dirty="0" smtClean="0"/>
              <a:t>17.5.2013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cs.wikipedia.org/wiki/Soubor:T-72M4_CZ-Lesany-2.jpg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AUTOR NEUVEDEN. </a:t>
            </a:r>
            <a:r>
              <a:rPr lang="cs-CZ" sz="1800" i="1" dirty="0" err="1"/>
              <a:t>wikimedia</a:t>
            </a:r>
            <a:r>
              <a:rPr lang="cs-CZ" sz="1800" dirty="0"/>
              <a:t>: transportér [online]. [cit. </a:t>
            </a:r>
            <a:r>
              <a:rPr lang="cs-CZ" sz="1800" dirty="0" smtClean="0"/>
              <a:t>17.5.2013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cs.wikipedia.org/wiki/Soubor:1BFV01.jpg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AUTOR NEUVEDEN. </a:t>
            </a:r>
            <a:r>
              <a:rPr lang="cs-CZ" sz="1800" i="1" dirty="0" err="1"/>
              <a:t>wikimedia</a:t>
            </a:r>
            <a:r>
              <a:rPr lang="cs-CZ" sz="1800" dirty="0"/>
              <a:t>: lyžař [online]. [cit. </a:t>
            </a:r>
            <a:r>
              <a:rPr lang="cs-CZ" sz="1800" dirty="0" smtClean="0"/>
              <a:t>17.5.2013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cs.wikipedia.org/wiki/Soubor:Airforce_skiing_at_keystone_colorado.jpg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GEORGE CHERNILEVSKY. </a:t>
            </a:r>
            <a:r>
              <a:rPr lang="cs-CZ" sz="1800" i="1" dirty="0" err="1"/>
              <a:t>wikimedia</a:t>
            </a:r>
            <a:r>
              <a:rPr lang="cs-CZ" sz="1800" dirty="0"/>
              <a:t>: koňské spřežení [online]. [cit. </a:t>
            </a:r>
            <a:r>
              <a:rPr lang="cs-CZ" sz="1800" dirty="0" smtClean="0"/>
              <a:t>17.5.2013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http://cs.wikipedia.org/wiki/Soubor:Horse-drawn_sleighs_2012_G1.jpg</a:t>
            </a:r>
            <a:endParaRPr lang="cs-CZ" sz="17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latin typeface="+mn-lt"/>
              </a:rPr>
              <a:t>Použité zdroje:</a:t>
            </a:r>
            <a:endParaRPr lang="cs-CZ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0376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052736"/>
            <a:ext cx="7956872" cy="56166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WILLMCW</a:t>
            </a:r>
            <a:r>
              <a:rPr lang="cs-CZ" sz="1800" dirty="0"/>
              <a:t>. </a:t>
            </a:r>
            <a:r>
              <a:rPr lang="cs-CZ" sz="1800" i="1" dirty="0" err="1"/>
              <a:t>wikimedia</a:t>
            </a:r>
            <a:r>
              <a:rPr lang="cs-CZ" sz="1800" dirty="0"/>
              <a:t>: sněžnice [online]. [cit. </a:t>
            </a:r>
            <a:r>
              <a:rPr lang="cs-CZ" sz="1800" dirty="0" smtClean="0"/>
              <a:t>17.5.2013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cs.wikipedia.org/wiki/Soubor:Atlas_snowshoes.jpg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GLENN MCKECHNIE. </a:t>
            </a:r>
            <a:r>
              <a:rPr lang="cs-CZ" sz="1800" i="1" dirty="0" err="1"/>
              <a:t>wikimedia</a:t>
            </a:r>
            <a:r>
              <a:rPr lang="cs-CZ" sz="1800" dirty="0"/>
              <a:t>: svěrák [online]. [cit. </a:t>
            </a:r>
            <a:r>
              <a:rPr lang="cs-CZ" sz="1800" dirty="0" smtClean="0"/>
              <a:t>18.5.2013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2.5 </a:t>
            </a:r>
            <a:r>
              <a:rPr lang="cs-CZ" sz="1800" dirty="0" err="1"/>
              <a:t>Generic</a:t>
            </a:r>
            <a:r>
              <a:rPr lang="cs-CZ" sz="1800" dirty="0"/>
              <a:t>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cs.wikipedia.org/wiki/Soubor:ViceBench-insetSoftJaws.jpg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GRAIBEARD. </a:t>
            </a:r>
            <a:r>
              <a:rPr lang="cs-CZ" sz="1800" i="1" dirty="0" err="1"/>
              <a:t>wikimedia</a:t>
            </a:r>
            <a:r>
              <a:rPr lang="cs-CZ" sz="1800" dirty="0"/>
              <a:t>: svěrák [online]. [cit. </a:t>
            </a:r>
            <a:r>
              <a:rPr lang="cs-CZ" sz="1800" dirty="0" smtClean="0"/>
              <a:t>18.5.2013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2.5 </a:t>
            </a:r>
            <a:r>
              <a:rPr lang="cs-CZ" sz="1800" dirty="0" err="1"/>
              <a:t>Generic</a:t>
            </a:r>
            <a:r>
              <a:rPr lang="cs-CZ" sz="1800" dirty="0"/>
              <a:t>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cs.wikipedia.org/wiki/Soubor:TruLockMachineVice.jpg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KIRK</a:t>
            </a:r>
            <a:r>
              <a:rPr lang="cs-CZ" sz="1800" dirty="0" smtClean="0"/>
              <a:t>. </a:t>
            </a:r>
            <a:r>
              <a:rPr lang="cs-CZ" sz="1800" i="1" dirty="0" err="1" smtClean="0"/>
              <a:t>wikimedia</a:t>
            </a:r>
            <a:r>
              <a:rPr lang="cs-CZ" sz="1800" dirty="0" smtClean="0"/>
              <a:t>: traktor [online]. [cit. 18.5.2013]. Dostupný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</a:t>
            </a:r>
            <a:r>
              <a:rPr lang="cs-CZ" sz="1800" dirty="0" err="1" smtClean="0"/>
              <a:t>Attribution-Share</a:t>
            </a:r>
            <a:r>
              <a:rPr lang="cs-CZ" sz="1800" dirty="0" smtClean="0"/>
              <a:t> </a:t>
            </a:r>
            <a:r>
              <a:rPr lang="cs-CZ" sz="1800" dirty="0" err="1"/>
              <a:t>Alike</a:t>
            </a:r>
            <a:r>
              <a:rPr lang="cs-CZ" sz="1800" dirty="0"/>
              <a:t> 2.5 </a:t>
            </a:r>
            <a:r>
              <a:rPr lang="cs-CZ" sz="1800" dirty="0" err="1"/>
              <a:t>Generic</a:t>
            </a:r>
            <a:r>
              <a:rPr lang="cs-CZ" sz="1800" dirty="0"/>
              <a:t>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cs.wikipedia.org/wiki/Soubor:Zetor_25A.jpg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RADEK WEIGEL. </a:t>
            </a:r>
            <a:r>
              <a:rPr lang="cs-CZ" sz="1800" i="1" dirty="0" err="1"/>
              <a:t>wikimedia</a:t>
            </a:r>
            <a:r>
              <a:rPr lang="cs-CZ" sz="1800" dirty="0"/>
              <a:t>: traktor [online]. [cit. </a:t>
            </a:r>
            <a:r>
              <a:rPr lang="cs-CZ" sz="1800" dirty="0" smtClean="0"/>
              <a:t>18.5.2013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cs.wikipedia.org/wiki/Soubor:Zetor_fortera.JPG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WALTER J. PILSAK. </a:t>
            </a:r>
            <a:r>
              <a:rPr lang="cs-CZ" sz="1800" i="1" dirty="0" err="1"/>
              <a:t>wikimedia</a:t>
            </a:r>
            <a:r>
              <a:rPr lang="cs-CZ" sz="1800" dirty="0"/>
              <a:t>: hřebíky [online]. [cit. </a:t>
            </a:r>
            <a:r>
              <a:rPr lang="cs-CZ" sz="1800" dirty="0" smtClean="0"/>
              <a:t>18.5.2013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http://cs.wikipedia.org/wiki/Soubor: </a:t>
            </a:r>
            <a:r>
              <a:rPr lang="cs-CZ" sz="1800" dirty="0" smtClean="0"/>
              <a:t>Nails.jpg</a:t>
            </a:r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latin typeface="+mn-lt"/>
              </a:rPr>
              <a:t>Použité zdroje:</a:t>
            </a:r>
            <a:endParaRPr lang="cs-CZ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1366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052736"/>
            <a:ext cx="7956872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AUTOR NEUVEDEN. </a:t>
            </a:r>
            <a:r>
              <a:rPr lang="cs-CZ" sz="1800" i="1" dirty="0" err="1"/>
              <a:t>wikimedia</a:t>
            </a:r>
            <a:r>
              <a:rPr lang="cs-CZ" sz="1800" dirty="0"/>
              <a:t>: jehly [online]. [cit. </a:t>
            </a:r>
            <a:r>
              <a:rPr lang="cs-CZ" sz="1800" dirty="0" smtClean="0"/>
              <a:t>18.5.2013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2"/>
              </a:rPr>
              <a:t>http://cs.wikipedia.org/wiki/Soubor:Needles_(for_sewing).jpg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DONOVAN GOVAN.. </a:t>
            </a:r>
            <a:r>
              <a:rPr lang="cs-CZ" sz="1800" i="1" dirty="0" err="1"/>
              <a:t>wikimedia</a:t>
            </a:r>
            <a:r>
              <a:rPr lang="cs-CZ" sz="1800" dirty="0"/>
              <a:t>: nůž [online]. [cit. </a:t>
            </a:r>
            <a:r>
              <a:rPr lang="cs-CZ" sz="1800" dirty="0" smtClean="0"/>
              <a:t>18.5.2013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cs.wikipedia.org/wiki/Soubor:Chef%27s_Knife.jpg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HYENA. </a:t>
            </a:r>
            <a:r>
              <a:rPr lang="cs-CZ" sz="1800" i="1" dirty="0" err="1"/>
              <a:t>wikimedia</a:t>
            </a:r>
            <a:r>
              <a:rPr lang="cs-CZ" sz="1800" dirty="0"/>
              <a:t>: sekera [online]. [cit. </a:t>
            </a:r>
            <a:r>
              <a:rPr lang="cs-CZ" sz="1800" dirty="0" smtClean="0"/>
              <a:t>18.5.2013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cs.wikipedia.org/wiki/Soubor:Axe.jpg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JULO. </a:t>
            </a:r>
            <a:r>
              <a:rPr lang="cs-CZ" sz="1800" i="1" dirty="0" err="1"/>
              <a:t>wikimedia</a:t>
            </a:r>
            <a:r>
              <a:rPr lang="cs-CZ" sz="1800" dirty="0"/>
              <a:t>: nůžky [online]. [cit. </a:t>
            </a:r>
            <a:r>
              <a:rPr lang="cs-CZ" sz="1800" dirty="0" smtClean="0"/>
              <a:t>18.5.2013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cs.wikipedia.org/wiki/Soubor:Nozyczki4.jpg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ARCHENZO. </a:t>
            </a:r>
            <a:r>
              <a:rPr lang="cs-CZ" sz="1800" i="1" dirty="0" err="1"/>
              <a:t>wikimedia</a:t>
            </a:r>
            <a:r>
              <a:rPr lang="cs-CZ" sz="1800" dirty="0"/>
              <a:t>: lis [online]. [cit. </a:t>
            </a:r>
            <a:r>
              <a:rPr lang="cs-CZ" sz="1800" smtClean="0"/>
              <a:t>18.5.2013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cs.wikipedia.org/wiki/Soubor:Power_press_animation.gif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u="sng" dirty="0" smtClean="0">
              <a:solidFill>
                <a:schemeClr val="bg2">
                  <a:lumMod val="50000"/>
                </a:schemeClr>
              </a:solidFill>
              <a:hlinkClick r:id="rId7"/>
            </a:endParaRP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latin typeface="+mn-lt"/>
              </a:rPr>
              <a:t>Použité zdroje:</a:t>
            </a:r>
            <a:endParaRPr lang="cs-CZ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7802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1421</TotalTime>
  <Words>357</Words>
  <Application>Microsoft Office PowerPoint</Application>
  <PresentationFormat>Předvádění na obrazovce (4:3)</PresentationFormat>
  <Paragraphs>116</Paragraphs>
  <Slides>14</Slides>
  <Notes>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Snímek 1</vt:lpstr>
      <vt:lpstr>Tlak v praxi</vt:lpstr>
      <vt:lpstr>V technické praxi nebo v běžném denním životě někdy potřebujeme zvětšit nebo zmenšit deformační účinky síly (tlak).</vt:lpstr>
      <vt:lpstr>Zmenšení tlaku</vt:lpstr>
      <vt:lpstr>Snímek 5</vt:lpstr>
      <vt:lpstr>Snímek 6</vt:lpstr>
      <vt:lpstr>Zmenšení tlaku</vt:lpstr>
      <vt:lpstr>Zvětšení tlaku</vt:lpstr>
      <vt:lpstr>Snímek 9</vt:lpstr>
      <vt:lpstr>Zvětšení tlaku</vt:lpstr>
      <vt:lpstr>Snímek 11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205</cp:revision>
  <dcterms:created xsi:type="dcterms:W3CDTF">2013-01-16T20:09:48Z</dcterms:created>
  <dcterms:modified xsi:type="dcterms:W3CDTF">2015-07-17T07:26:35Z</dcterms:modified>
</cp:coreProperties>
</file>